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10287000" cx="18288000"/>
  <p:notesSz cx="6858000" cy="9144000"/>
  <p:embeddedFontLst>
    <p:embeddedFont>
      <p:font typeface="Roboto Mon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4">
          <p15:clr>
            <a:srgbClr val="000000"/>
          </p15:clr>
        </p15:guide>
        <p15:guide id="2" pos="217">
          <p15:clr>
            <a:srgbClr val="000000"/>
          </p15:clr>
        </p15:guide>
        <p15:guide id="3" orient="horz" pos="6236">
          <p15:clr>
            <a:srgbClr val="747775"/>
          </p15:clr>
        </p15:guide>
        <p15:guide id="4" orient="horz" pos="680">
          <p15:clr>
            <a:srgbClr val="747775"/>
          </p15:clr>
        </p15:guide>
      </p15:sldGuideLst>
    </p:ext>
    <p:ext uri="GoogleSlidesCustomDataVersion2">
      <go:slidesCustomData xmlns:go="http://customooxmlschemas.google.com/" r:id="rId54" roundtripDataSignature="AMtx7misvb4VzZJbBhZ4eBLfMmqW0Fcs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028939B-A264-4F4D-AC5B-E5FF1C676DB5}">
  <a:tblStyle styleId="{4028939B-A264-4F4D-AC5B-E5FF1C676D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3F0340B-F950-4505-901C-923CD4ECBFF4}"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4" orient="horz"/>
        <p:guide pos="217"/>
        <p:guide pos="6236" orient="horz"/>
        <p:guide pos="68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bold.fntdata"/><Relationship Id="rId50" Type="http://schemas.openxmlformats.org/officeDocument/2006/relationships/font" Target="fonts/RobotoMono-regular.fntdata"/><Relationship Id="rId53" Type="http://schemas.openxmlformats.org/officeDocument/2006/relationships/font" Target="fonts/RobotoMono-boldItalic.fntdata"/><Relationship Id="rId52" Type="http://schemas.openxmlformats.org/officeDocument/2006/relationships/font" Target="fonts/RobotoMono-italic.fntdata"/><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4930e08122_1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4930e08122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4a905a7a6e_1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4a905a7a6e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04daa12bae_5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ko-KR">
                <a:solidFill>
                  <a:schemeClr val="dk1"/>
                </a:solidFill>
              </a:rPr>
              <a:t>저희는 금리 예측을 위해 </a:t>
            </a:r>
            <a:r>
              <a:rPr b="1" lang="ko-KR">
                <a:solidFill>
                  <a:schemeClr val="dk1"/>
                </a:solidFill>
              </a:rPr>
              <a:t>정형 데이터, 비정형 텍스트, 그리고 이 둘을 결합한 통합 모델</a:t>
            </a:r>
            <a:r>
              <a:rPr lang="ko-KR">
                <a:solidFill>
                  <a:schemeClr val="dk1"/>
                </a:solidFill>
              </a:rPr>
              <a:t>을 설계했습니다.</a:t>
            </a:r>
            <a:endParaRPr>
              <a:solidFill>
                <a:schemeClr val="dk1"/>
              </a:solidFill>
            </a:endParaRPr>
          </a:p>
          <a:p>
            <a:pPr indent="0" lvl="0" marL="0" rtl="0" algn="l">
              <a:lnSpc>
                <a:spcPct val="115000"/>
              </a:lnSpc>
              <a:spcBef>
                <a:spcPts val="1400"/>
              </a:spcBef>
              <a:spcAft>
                <a:spcPts val="0"/>
              </a:spcAft>
              <a:buNone/>
            </a:pPr>
            <a:r>
              <a:rPr b="1" lang="ko-KR" sz="1300">
                <a:solidFill>
                  <a:schemeClr val="dk1"/>
                </a:solidFill>
              </a:rPr>
              <a:t>정형 데이터 분석</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ko-KR">
                <a:solidFill>
                  <a:schemeClr val="dk1"/>
                </a:solidFill>
              </a:rPr>
              <a:t>정형 경제지표에 대해서는</a:t>
            </a:r>
            <a:br>
              <a:rPr lang="ko-KR">
                <a:solidFill>
                  <a:schemeClr val="dk1"/>
                </a:solidFill>
              </a:rPr>
            </a:br>
            <a:r>
              <a:rPr lang="ko-KR">
                <a:solidFill>
                  <a:schemeClr val="dk1"/>
                </a:solidFill>
              </a:rPr>
              <a:t> </a:t>
            </a:r>
            <a:r>
              <a:rPr b="1" lang="ko-KR">
                <a:solidFill>
                  <a:schemeClr val="dk1"/>
                </a:solidFill>
              </a:rPr>
              <a:t>ARIMA, VAR 모델을 데이터 증강 용도로 활용</a:t>
            </a:r>
            <a:r>
              <a:rPr lang="ko-KR">
                <a:solidFill>
                  <a:schemeClr val="dk1"/>
                </a:solidFill>
              </a:rPr>
              <a:t>했고,</a:t>
            </a:r>
            <a:br>
              <a:rPr lang="ko-KR">
                <a:solidFill>
                  <a:schemeClr val="dk1"/>
                </a:solidFill>
              </a:rPr>
            </a:br>
            <a:r>
              <a:rPr lang="ko-KR">
                <a:solidFill>
                  <a:schemeClr val="dk1"/>
                </a:solidFill>
              </a:rPr>
              <a:t> 본 예측에는 </a:t>
            </a:r>
            <a:r>
              <a:rPr b="1" lang="ko-KR">
                <a:solidFill>
                  <a:schemeClr val="dk1"/>
                </a:solidFill>
              </a:rPr>
              <a:t>Random Forest, XGBoost, LightGBM</a:t>
            </a:r>
            <a:r>
              <a:rPr lang="ko-KR">
                <a:solidFill>
                  <a:schemeClr val="dk1"/>
                </a:solidFill>
              </a:rPr>
              <a:t>을 적용했습니다.</a:t>
            </a:r>
            <a:br>
              <a:rPr lang="ko-K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KR">
                <a:solidFill>
                  <a:schemeClr val="dk1"/>
                </a:solidFill>
              </a:rPr>
              <a:t>이 모델들은 변수 간 </a:t>
            </a:r>
            <a:r>
              <a:rPr b="1" lang="ko-KR">
                <a:solidFill>
                  <a:schemeClr val="dk1"/>
                </a:solidFill>
              </a:rPr>
              <a:t>복잡한 관계를 잘 포착하고</a:t>
            </a:r>
            <a:r>
              <a:rPr lang="ko-KR">
                <a:solidFill>
                  <a:schemeClr val="dk1"/>
                </a:solidFill>
              </a:rPr>
              <a:t>,</a:t>
            </a:r>
            <a:br>
              <a:rPr lang="ko-KR">
                <a:solidFill>
                  <a:schemeClr val="dk1"/>
                </a:solidFill>
              </a:rPr>
            </a:br>
            <a:r>
              <a:rPr lang="ko-KR">
                <a:solidFill>
                  <a:schemeClr val="dk1"/>
                </a:solidFill>
              </a:rPr>
              <a:t> </a:t>
            </a:r>
            <a:r>
              <a:rPr b="1" lang="ko-KR">
                <a:solidFill>
                  <a:schemeClr val="dk1"/>
                </a:solidFill>
              </a:rPr>
              <a:t>변수 중요도 해석도 가능</a:t>
            </a:r>
            <a:r>
              <a:rPr lang="ko-KR">
                <a:solidFill>
                  <a:schemeClr val="dk1"/>
                </a:solidFill>
              </a:rPr>
              <a:t>해 정책 분석에도 적합합니다.</a:t>
            </a:r>
            <a:br>
              <a:rPr lang="ko-K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KR">
                <a:solidFill>
                  <a:schemeClr val="dk1"/>
                </a:solidFill>
              </a:rPr>
              <a:t>시계열 구조를 반영하기 위해</a:t>
            </a:r>
            <a:br>
              <a:rPr lang="ko-KR">
                <a:solidFill>
                  <a:schemeClr val="dk1"/>
                </a:solidFill>
              </a:rPr>
            </a:br>
            <a:r>
              <a:rPr lang="ko-KR">
                <a:solidFill>
                  <a:schemeClr val="dk1"/>
                </a:solidFill>
              </a:rPr>
              <a:t> </a:t>
            </a:r>
            <a:r>
              <a:rPr b="1" lang="ko-KR">
                <a:solidFill>
                  <a:schemeClr val="dk1"/>
                </a:solidFill>
              </a:rPr>
              <a:t>LSTM, GRU 같은 딥러닝 모델</a:t>
            </a:r>
            <a:r>
              <a:rPr lang="ko-KR">
                <a:solidFill>
                  <a:schemeClr val="dk1"/>
                </a:solidFill>
              </a:rPr>
              <a:t>도 함께 사용했습니다.</a:t>
            </a:r>
            <a:br>
              <a:rPr lang="ko-KR">
                <a:solidFill>
                  <a:schemeClr val="dk1"/>
                </a:solidFill>
              </a:rPr>
            </a:br>
            <a:r>
              <a:rPr lang="ko-KR">
                <a:solidFill>
                  <a:schemeClr val="dk1"/>
                </a:solidFill>
              </a:rPr>
              <a:t> 이들은 </a:t>
            </a:r>
            <a:r>
              <a:rPr b="1" lang="ko-KR">
                <a:solidFill>
                  <a:schemeClr val="dk1"/>
                </a:solidFill>
              </a:rPr>
              <a:t>시차 구조와 장기 패턴 학습에 강점</a:t>
            </a:r>
            <a:r>
              <a:rPr lang="ko-KR">
                <a:solidFill>
                  <a:schemeClr val="dk1"/>
                </a:solidFill>
              </a:rPr>
              <a:t>이 있습니다.</a:t>
            </a:r>
            <a:br>
              <a:rPr lang="ko-KR">
                <a:solidFill>
                  <a:schemeClr val="dk1"/>
                </a:solidFill>
              </a:rPr>
            </a:br>
            <a:endParaRPr>
              <a:solidFill>
                <a:schemeClr val="dk1"/>
              </a:solidFill>
            </a:endParaRPr>
          </a:p>
          <a:p>
            <a:pPr indent="0" lvl="0" marL="0" rtl="0" algn="l">
              <a:lnSpc>
                <a:spcPct val="115000"/>
              </a:lnSpc>
              <a:spcBef>
                <a:spcPts val="1400"/>
              </a:spcBef>
              <a:spcAft>
                <a:spcPts val="0"/>
              </a:spcAft>
              <a:buNone/>
            </a:pPr>
            <a:r>
              <a:rPr b="1" lang="ko-KR" sz="1300">
                <a:solidFill>
                  <a:schemeClr val="dk1"/>
                </a:solidFill>
              </a:rPr>
              <a:t>비정형 텍스트 분석</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KR">
                <a:solidFill>
                  <a:schemeClr val="dk1"/>
                </a:solidFill>
              </a:rPr>
              <a:t>한국은행 발표문과 뉴스 텍스트</a:t>
            </a:r>
            <a:r>
              <a:rPr lang="ko-KR">
                <a:solidFill>
                  <a:schemeClr val="dk1"/>
                </a:solidFill>
              </a:rPr>
              <a:t>는</a:t>
            </a:r>
            <a:br>
              <a:rPr lang="ko-KR">
                <a:solidFill>
                  <a:schemeClr val="dk1"/>
                </a:solidFill>
              </a:rPr>
            </a:br>
            <a:r>
              <a:rPr lang="ko-KR">
                <a:solidFill>
                  <a:schemeClr val="dk1"/>
                </a:solidFill>
              </a:rPr>
              <a:t> </a:t>
            </a:r>
            <a:r>
              <a:rPr b="1" lang="ko-KR">
                <a:solidFill>
                  <a:schemeClr val="dk1"/>
                </a:solidFill>
              </a:rPr>
              <a:t>T5 모델</a:t>
            </a:r>
            <a:r>
              <a:rPr lang="ko-KR">
                <a:solidFill>
                  <a:schemeClr val="dk1"/>
                </a:solidFill>
              </a:rPr>
              <a:t>로 요약하고,</a:t>
            </a:r>
            <a:br>
              <a:rPr lang="ko-KR">
                <a:solidFill>
                  <a:schemeClr val="dk1"/>
                </a:solidFill>
              </a:rPr>
            </a:br>
            <a:r>
              <a:rPr lang="ko-KR">
                <a:solidFill>
                  <a:schemeClr val="dk1"/>
                </a:solidFill>
              </a:rPr>
              <a:t> </a:t>
            </a:r>
            <a:r>
              <a:rPr b="1" lang="ko-KR">
                <a:solidFill>
                  <a:schemeClr val="dk1"/>
                </a:solidFill>
              </a:rPr>
              <a:t>KF-DeBERTa, FinBERT</a:t>
            </a:r>
            <a:r>
              <a:rPr lang="ko-KR">
                <a:solidFill>
                  <a:schemeClr val="dk1"/>
                </a:solidFill>
              </a:rPr>
              <a:t>로 감성 분석을 진행했습니다.</a:t>
            </a:r>
            <a:br>
              <a:rPr lang="ko-KR">
                <a:solidFill>
                  <a:schemeClr val="dk1"/>
                </a:solidFill>
              </a:rPr>
            </a:br>
            <a:r>
              <a:rPr lang="ko-KR">
                <a:solidFill>
                  <a:schemeClr val="dk1"/>
                </a:solidFill>
              </a:rPr>
              <a:t> 시장 심리와 정책 방향을 반영하기 위한 목적입니다.</a:t>
            </a:r>
            <a:br>
              <a:rPr lang="ko-KR">
                <a:solidFill>
                  <a:schemeClr val="dk1"/>
                </a:solidFill>
              </a:rPr>
            </a:br>
            <a:endParaRPr>
              <a:solidFill>
                <a:schemeClr val="dk1"/>
              </a:solidFill>
            </a:endParaRPr>
          </a:p>
          <a:p>
            <a:pPr indent="0" lvl="0" marL="0" rtl="0" algn="l">
              <a:lnSpc>
                <a:spcPct val="115000"/>
              </a:lnSpc>
              <a:spcBef>
                <a:spcPts val="1400"/>
              </a:spcBef>
              <a:spcAft>
                <a:spcPts val="0"/>
              </a:spcAft>
              <a:buNone/>
            </a:pPr>
            <a:r>
              <a:rPr b="1" lang="ko-KR" sz="1300">
                <a:solidFill>
                  <a:schemeClr val="dk1"/>
                </a:solidFill>
              </a:rPr>
              <a:t>정형 + 비정형 통합 모델</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ko-KR">
                <a:solidFill>
                  <a:schemeClr val="dk1"/>
                </a:solidFill>
              </a:rPr>
              <a:t>최종적으로는 </a:t>
            </a:r>
            <a:r>
              <a:rPr b="1" lang="ko-KR">
                <a:solidFill>
                  <a:schemeClr val="dk1"/>
                </a:solidFill>
              </a:rPr>
              <a:t>정형 지표와 텍스트 임베딩을 함께 활용한 통합 모델</a:t>
            </a:r>
            <a:r>
              <a:rPr lang="ko-KR">
                <a:solidFill>
                  <a:schemeClr val="dk1"/>
                </a:solidFill>
              </a:rPr>
              <a:t>을 만들었습니다.</a:t>
            </a:r>
            <a:br>
              <a:rPr lang="ko-KR">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ko-KR">
                <a:solidFill>
                  <a:schemeClr val="dk1"/>
                </a:solidFill>
              </a:rPr>
              <a:t>머신러닝 모델: XGBoost, LightGBM, Lasso 등</a:t>
            </a:r>
            <a:br>
              <a:rPr lang="ko-KR">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ko-KR">
                <a:solidFill>
                  <a:schemeClr val="dk1"/>
                </a:solidFill>
              </a:rPr>
              <a:t>딥러닝 모델: </a:t>
            </a:r>
            <a:r>
              <a:rPr b="1" lang="ko-KR">
                <a:solidFill>
                  <a:schemeClr val="dk1"/>
                </a:solidFill>
              </a:rPr>
              <a:t>Transformer + LSTM/GRU 구조</a:t>
            </a:r>
            <a:r>
              <a:rPr lang="ko-KR">
                <a:solidFill>
                  <a:schemeClr val="dk1"/>
                </a:solidFill>
              </a:rPr>
              <a:t> 활용</a:t>
            </a:r>
            <a:br>
              <a:rPr lang="ko-KR">
                <a:solidFill>
                  <a:schemeClr val="dk1"/>
                </a:solidFill>
              </a:rPr>
            </a:br>
            <a:endParaRPr>
              <a:solidFill>
                <a:schemeClr val="dk1"/>
              </a:solidFill>
            </a:endParaRPr>
          </a:p>
          <a:p>
            <a:pPr indent="0" lvl="0" marL="0" rtl="0" algn="l">
              <a:lnSpc>
                <a:spcPct val="115000"/>
              </a:lnSpc>
              <a:spcBef>
                <a:spcPts val="1200"/>
              </a:spcBef>
              <a:spcAft>
                <a:spcPts val="0"/>
              </a:spcAft>
              <a:buNone/>
            </a:pPr>
            <a:r>
              <a:rPr b="1" lang="ko-KR">
                <a:solidFill>
                  <a:schemeClr val="dk1"/>
                </a:solidFill>
              </a:rPr>
              <a:t>비정형 데이터를 포함한 경우에는</a:t>
            </a:r>
            <a:r>
              <a:rPr lang="ko-KR">
                <a:solidFill>
                  <a:schemeClr val="dk1"/>
                </a:solidFill>
              </a:rPr>
              <a:t> 문장 구조와 의미를 잘 파악하기 위해 </a:t>
            </a:r>
            <a:r>
              <a:rPr b="1" lang="ko-KR">
                <a:solidFill>
                  <a:schemeClr val="dk1"/>
                </a:solidFill>
              </a:rPr>
              <a:t>Transformer를 추가</a:t>
            </a:r>
            <a:r>
              <a:rPr lang="ko-KR">
                <a:solidFill>
                  <a:schemeClr val="dk1"/>
                </a:solidFill>
              </a:rPr>
              <a:t>했고,</a:t>
            </a:r>
            <a:endParaRPr>
              <a:solidFill>
                <a:schemeClr val="dk1"/>
              </a:solidFill>
            </a:endParaRPr>
          </a:p>
          <a:p>
            <a:pPr indent="0" lvl="0" marL="0" rtl="0" algn="l">
              <a:lnSpc>
                <a:spcPct val="115000"/>
              </a:lnSpc>
              <a:spcBef>
                <a:spcPts val="1200"/>
              </a:spcBef>
              <a:spcAft>
                <a:spcPts val="0"/>
              </a:spcAft>
              <a:buNone/>
            </a:pPr>
            <a:r>
              <a:rPr b="1" lang="ko-KR">
                <a:solidFill>
                  <a:schemeClr val="dk1"/>
                </a:solidFill>
              </a:rPr>
              <a:t>정형 데이터만 사용하는 경우에는</a:t>
            </a:r>
            <a:r>
              <a:rPr lang="ko-KR">
                <a:solidFill>
                  <a:schemeClr val="dk1"/>
                </a:solidFill>
              </a:rPr>
              <a:t> 시계열 흐름 분석에 집중하기 위해 </a:t>
            </a:r>
            <a:r>
              <a:rPr b="1" lang="ko-KR">
                <a:solidFill>
                  <a:schemeClr val="dk1"/>
                </a:solidFill>
              </a:rPr>
              <a:t>LSTM + GRU만 사용</a:t>
            </a:r>
            <a:r>
              <a:rPr lang="ko-KR">
                <a:solidFill>
                  <a:schemeClr val="dk1"/>
                </a:solidFill>
              </a:rPr>
              <a:t>한 거죠</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rPr lang="ko-KR">
                <a:solidFill>
                  <a:schemeClr val="dk1"/>
                </a:solidFill>
              </a:rPr>
              <a:t> 이런 방식으로 모델별 특성을 살려</a:t>
            </a:r>
            <a:br>
              <a:rPr lang="ko-KR">
                <a:solidFill>
                  <a:schemeClr val="dk1"/>
                </a:solidFill>
              </a:rPr>
            </a:br>
            <a:r>
              <a:rPr lang="ko-KR">
                <a:solidFill>
                  <a:schemeClr val="dk1"/>
                </a:solidFill>
              </a:rPr>
              <a:t> </a:t>
            </a:r>
            <a:r>
              <a:rPr b="1" lang="ko-KR">
                <a:solidFill>
                  <a:schemeClr val="dk1"/>
                </a:solidFill>
              </a:rPr>
              <a:t>정확도와 해석력을 모두 고려한 예측 구조</a:t>
            </a:r>
            <a:r>
              <a:rPr lang="ko-KR">
                <a:solidFill>
                  <a:schemeClr val="dk1"/>
                </a:solidFill>
              </a:rPr>
              <a:t>를 구성했습니다.</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b="1" sz="1700">
              <a:solidFill>
                <a:schemeClr val="dk1"/>
              </a:solidFill>
            </a:endParaRPr>
          </a:p>
        </p:txBody>
      </p:sp>
      <p:sp>
        <p:nvSpPr>
          <p:cNvPr id="272" name="Google Shape;272;g304daa12bae_5_1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04daa12bae_5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04daa12bae_5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4a036d41d5_3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4a036d41d5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KR"/>
              <a:t>물가</a:t>
            </a:r>
            <a:endParaRPr b="1"/>
          </a:p>
          <a:p>
            <a:pPr indent="0" lvl="0" marL="0" rtl="0" algn="l">
              <a:spcBef>
                <a:spcPts val="0"/>
              </a:spcBef>
              <a:spcAft>
                <a:spcPts val="0"/>
              </a:spcAft>
              <a:buNone/>
            </a:pPr>
            <a:r>
              <a:rPr lang="ko-KR" sz="1400"/>
              <a:t>가설 2 (CPI), 가설 4 (환율/수입물가), 가설 5 (유가)</a:t>
            </a:r>
            <a:endParaRPr sz="1400"/>
          </a:p>
          <a:p>
            <a:pPr indent="0" lvl="0" marL="0" rtl="0" algn="l">
              <a:spcBef>
                <a:spcPts val="0"/>
              </a:spcBef>
              <a:spcAft>
                <a:spcPts val="0"/>
              </a:spcAft>
              <a:buNone/>
            </a:pPr>
            <a:r>
              <a:rPr lang="ko-KR" sz="1400"/>
              <a:t>소비자물가, 생산자물가, 기대인플레이션, 환율, 유가</a:t>
            </a:r>
            <a:endParaRPr sz="1400"/>
          </a:p>
          <a:p>
            <a:pPr indent="0" lvl="0" marL="0" rtl="0" algn="l">
              <a:spcBef>
                <a:spcPts val="0"/>
              </a:spcBef>
              <a:spcAft>
                <a:spcPts val="0"/>
              </a:spcAft>
              <a:buNone/>
            </a:pPr>
            <a:r>
              <a:rPr b="1" lang="ko-KR"/>
              <a:t>경기</a:t>
            </a:r>
            <a:endParaRPr b="1"/>
          </a:p>
          <a:p>
            <a:pPr indent="0" lvl="0" marL="0" rtl="0" algn="l">
              <a:spcBef>
                <a:spcPts val="0"/>
              </a:spcBef>
              <a:spcAft>
                <a:spcPts val="0"/>
              </a:spcAft>
              <a:buNone/>
            </a:pPr>
            <a:r>
              <a:rPr lang="ko-KR" sz="1400"/>
              <a:t>가설 1 (GDP), 가설 5 (금리차/글로벌 변수), 가설 6 (부동산/신용시장)</a:t>
            </a:r>
            <a:endParaRPr sz="1400"/>
          </a:p>
          <a:p>
            <a:pPr indent="0" lvl="0" marL="0" rtl="0" algn="l">
              <a:spcBef>
                <a:spcPts val="0"/>
              </a:spcBef>
              <a:spcAft>
                <a:spcPts val="0"/>
              </a:spcAft>
              <a:buNone/>
            </a:pPr>
            <a:r>
              <a:rPr lang="ko-KR" sz="1400"/>
              <a:t>성장률, 장단기 금리차, 글로벌 PMI, 부동산 지표</a:t>
            </a:r>
            <a:endParaRPr sz="1400"/>
          </a:p>
          <a:p>
            <a:pPr indent="0" lvl="0" marL="0" rtl="0" algn="l">
              <a:spcBef>
                <a:spcPts val="0"/>
              </a:spcBef>
              <a:spcAft>
                <a:spcPts val="0"/>
              </a:spcAft>
              <a:buNone/>
            </a:pPr>
            <a:r>
              <a:rPr b="1" lang="ko-KR"/>
              <a:t>고용</a:t>
            </a:r>
            <a:endParaRPr b="1"/>
          </a:p>
          <a:p>
            <a:pPr indent="0" lvl="0" marL="0" rtl="0" algn="l">
              <a:spcBef>
                <a:spcPts val="0"/>
              </a:spcBef>
              <a:spcAft>
                <a:spcPts val="0"/>
              </a:spcAft>
              <a:buNone/>
            </a:pPr>
            <a:r>
              <a:rPr lang="ko-KR" sz="1400"/>
              <a:t>가설 3 (실업률/고용률)</a:t>
            </a:r>
            <a:endParaRPr sz="1400"/>
          </a:p>
          <a:p>
            <a:pPr indent="0" lvl="0" marL="0" rtl="0" algn="l">
              <a:spcBef>
                <a:spcPts val="0"/>
              </a:spcBef>
              <a:spcAft>
                <a:spcPts val="0"/>
              </a:spcAft>
              <a:buNone/>
            </a:pPr>
            <a:r>
              <a:rPr lang="ko-KR" sz="1400"/>
              <a:t>실업률, 고용률, 경제활동참가율</a:t>
            </a:r>
            <a:endParaRPr sz="1400"/>
          </a:p>
          <a:p>
            <a:pPr indent="0" lvl="0" marL="0" rtl="0" algn="l">
              <a:spcBef>
                <a:spcPts val="0"/>
              </a:spcBef>
              <a:spcAft>
                <a:spcPts val="0"/>
              </a:spcAft>
              <a:buNone/>
            </a:pPr>
            <a:r>
              <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930e08122_5_1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4930e08122_5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sz="1200"/>
              <a:t>어떤 지표들이 금리에 큰 영향을 주는가? </a:t>
            </a:r>
            <a:r>
              <a:rPr lang="ko-KR" sz="1200"/>
              <a:t>메인1 부가적인차트 여러개로</a:t>
            </a:r>
            <a:endParaRPr sz="1200"/>
          </a:p>
          <a:p>
            <a:pPr indent="0" lvl="0" marL="0" rtl="0" algn="l">
              <a:spcBef>
                <a:spcPts val="0"/>
              </a:spcBef>
              <a:spcAft>
                <a:spcPts val="0"/>
              </a:spcAft>
              <a:buNone/>
            </a:pPr>
            <a:r>
              <a:rPr lang="ko-KR" sz="1200"/>
              <a:t>경기선행지수등 지표들 간단하게라도 설명</a:t>
            </a:r>
            <a:endParaRPr sz="1200"/>
          </a:p>
          <a:p>
            <a:pPr indent="-304800" lvl="0" marL="457200" rtl="0" algn="l">
              <a:lnSpc>
                <a:spcPct val="115000"/>
              </a:lnSpc>
              <a:spcBef>
                <a:spcPts val="1200"/>
              </a:spcBef>
              <a:spcAft>
                <a:spcPts val="0"/>
              </a:spcAft>
              <a:buClr>
                <a:schemeClr val="dk1"/>
              </a:buClr>
              <a:buSzPts val="1200"/>
              <a:buAutoNum type="arabicPeriod"/>
            </a:pPr>
            <a:r>
              <a:rPr lang="ko-KR" sz="1200"/>
              <a:t>leading_price 경기선행종합지수 : 실제 경기순환에 앞서 변동하는 개별지표를 가공·종합하여 만든 지수로 향후 경기변동의 단기 예측에 이용 순환변동치는 매월 계절성 및 불규칙 변동치를 갱신하여 산출하므로 전체 시계열이 매월 수정됨</a:t>
            </a:r>
            <a:endParaRPr sz="1200"/>
          </a:p>
          <a:p>
            <a:pPr indent="-304800" lvl="0" marL="457200" rtl="0" algn="l">
              <a:lnSpc>
                <a:spcPct val="115000"/>
              </a:lnSpc>
              <a:spcBef>
                <a:spcPts val="0"/>
              </a:spcBef>
              <a:spcAft>
                <a:spcPts val="0"/>
              </a:spcAft>
              <a:buClr>
                <a:schemeClr val="dk1"/>
              </a:buClr>
              <a:buSzPts val="1200"/>
              <a:buAutoNum type="arabicPeriod"/>
            </a:pPr>
            <a:r>
              <a:rPr lang="ko-KR" sz="1200"/>
              <a:t>coincident 경기동행종합지수 : 실제 경기순환과 함께 변동하는 개별지표를 가공·종합하여 만든 지수로 현재 경기상황의 판단에 이용 순환변동치는 매월 계절성 및 불규칙 변동치를 갱신하여 산출하므로 전체 시계열이 매월 수정됨</a:t>
            </a:r>
            <a:endParaRPr sz="1200"/>
          </a:p>
          <a:p>
            <a:pPr indent="-304800" lvl="0" marL="457200" rtl="0" algn="l">
              <a:spcBef>
                <a:spcPts val="0"/>
              </a:spcBef>
              <a:spcAft>
                <a:spcPts val="0"/>
              </a:spcAft>
              <a:buClr>
                <a:schemeClr val="dk1"/>
              </a:buClr>
              <a:buSzPts val="1200"/>
              <a:buAutoNum type="arabicPeriod"/>
            </a:pPr>
            <a:r>
              <a:rPr b="1" lang="ko-KR" sz="1200">
                <a:solidFill>
                  <a:schemeClr val="dk1"/>
                </a:solidFill>
              </a:rPr>
              <a:t>제조업 재고율</a:t>
            </a:r>
            <a:r>
              <a:rPr lang="ko-KR" sz="1200">
                <a:solidFill>
                  <a:schemeClr val="dk1"/>
                </a:solidFill>
              </a:rPr>
              <a:t>이 높아지면 → 생산 둔화 예상 → 경기 둔화 신호 → 금리 인하 요인</a:t>
            </a:r>
            <a:endParaRPr sz="1200">
              <a:solidFill>
                <a:schemeClr val="dk1"/>
              </a:solidFill>
            </a:endParaRPr>
          </a:p>
          <a:p>
            <a:pPr indent="-304800" lvl="0" marL="457200" rtl="0" algn="l">
              <a:spcBef>
                <a:spcPts val="0"/>
              </a:spcBef>
              <a:spcAft>
                <a:spcPts val="0"/>
              </a:spcAft>
              <a:buClr>
                <a:schemeClr val="dk1"/>
              </a:buClr>
              <a:buSzPts val="1200"/>
              <a:buAutoNum type="arabicPeriod"/>
            </a:pPr>
            <a:r>
              <a:rPr b="1" lang="ko-KR" sz="1200">
                <a:solidFill>
                  <a:schemeClr val="dk1"/>
                </a:solidFill>
              </a:rPr>
              <a:t>설비투자지수</a:t>
            </a:r>
            <a:r>
              <a:rPr lang="ko-KR" sz="1200">
                <a:solidFill>
                  <a:schemeClr val="dk1"/>
                </a:solidFill>
              </a:rPr>
              <a:t>는 기업의 투자심리 반영 → 증가하면 경기확장 가능성</a:t>
            </a:r>
            <a:br>
              <a:rPr lang="ko-KR" sz="1200">
                <a:solidFill>
                  <a:schemeClr val="dk1"/>
                </a:solidFill>
              </a:rPr>
            </a:br>
            <a:endParaRPr b="1" sz="1200">
              <a:solidFill>
                <a:schemeClr val="dk1"/>
              </a:solidFill>
            </a:endParaRPr>
          </a:p>
          <a:p>
            <a:pPr indent="0" lvl="0" marL="0" rtl="0" algn="l">
              <a:lnSpc>
                <a:spcPct val="115000"/>
              </a:lnSpc>
              <a:spcBef>
                <a:spcPts val="1200"/>
              </a:spcBef>
              <a:spcAft>
                <a:spcPts val="0"/>
              </a:spcAft>
              <a:buNone/>
            </a:pPr>
            <a:r>
              <a:rPr lang="ko-KR">
                <a:solidFill>
                  <a:schemeClr val="dk1"/>
                </a:solidFill>
              </a:rPr>
              <a:t>구성 요소로는 다음과 같은 것들이 포함됩니다:</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KR">
                <a:solidFill>
                  <a:schemeClr val="dk1"/>
                </a:solidFill>
              </a:rPr>
              <a:t>소비자심리지수 (CSI)</a:t>
            </a:r>
            <a:r>
              <a:rPr lang="ko-KR">
                <a:solidFill>
                  <a:schemeClr val="dk1"/>
                </a:solidFill>
              </a:rPr>
              <a:t>: 소비자들의 경제 전망과 소비 의향을 보여줍니다.</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a:solidFill>
                  <a:schemeClr val="dk1"/>
                </a:solidFill>
              </a:rPr>
              <a:t>설비투자지수</a:t>
            </a:r>
            <a:r>
              <a:rPr lang="ko-KR">
                <a:solidFill>
                  <a:schemeClr val="dk1"/>
                </a:solidFill>
              </a:rPr>
              <a:t>: 기업의 투자 심리를 나타내며, 증가하면 경기 확장의 신호로 해석됩니다.</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a:solidFill>
                  <a:schemeClr val="dk1"/>
                </a:solidFill>
              </a:rPr>
              <a:t>재고율</a:t>
            </a:r>
            <a:r>
              <a:rPr lang="ko-KR">
                <a:solidFill>
                  <a:schemeClr val="dk1"/>
                </a:solidFill>
              </a:rPr>
              <a:t>: 제조업 재고율 변화는 생산 둔화나 경기 침체를 예측할 수 있는 지표입니다.</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a:solidFill>
                  <a:schemeClr val="dk1"/>
                </a:solidFill>
              </a:rPr>
              <a:t>수출입 지표</a:t>
            </a:r>
            <a:r>
              <a:rPr lang="ko-KR">
                <a:solidFill>
                  <a:schemeClr val="dk1"/>
                </a:solidFill>
              </a:rPr>
              <a:t>: 국제 무역의 변화는 국내 경제에도 영향을 미칩니다.</a:t>
            </a:r>
            <a:endParaRPr>
              <a:solidFill>
                <a:schemeClr val="dk1"/>
              </a:solidFill>
            </a:endParaRPr>
          </a:p>
          <a:p>
            <a:pPr indent="0" lvl="0" marL="0" rtl="0" algn="l">
              <a:spcBef>
                <a:spcPts val="1200"/>
              </a:spcBef>
              <a:spcAft>
                <a:spcPts val="0"/>
              </a:spcAft>
              <a:buNone/>
            </a:pPr>
            <a:r>
              <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930e08122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4930e0812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4930e08122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4930e0812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lnSpc>
                <a:spcPct val="115000"/>
              </a:lnSpc>
              <a:spcBef>
                <a:spcPts val="360"/>
              </a:spcBef>
              <a:spcAft>
                <a:spcPts val="0"/>
              </a:spcAft>
              <a:buClr>
                <a:schemeClr val="dk1"/>
              </a:buClr>
              <a:buSzPts val="1100"/>
              <a:buFont typeface="Arial"/>
              <a:buNone/>
            </a:pPr>
            <a:r>
              <a:t/>
            </a:r>
            <a:endParaRPr b="1" sz="1200">
              <a:solidFill>
                <a:schemeClr val="dk1"/>
              </a:solidFill>
            </a:endParaRPr>
          </a:p>
          <a:p>
            <a:pPr indent="-304800" lvl="1" marL="914400" rtl="0" algn="l">
              <a:lnSpc>
                <a:spcPct val="115000"/>
              </a:lnSpc>
              <a:spcBef>
                <a:spcPts val="360"/>
              </a:spcBef>
              <a:spcAft>
                <a:spcPts val="0"/>
              </a:spcAft>
              <a:buClr>
                <a:schemeClr val="dk1"/>
              </a:buClr>
              <a:buSzPts val="1200"/>
              <a:buChar char="–"/>
            </a:pPr>
            <a:r>
              <a:rPr lang="ko-KR" sz="1200">
                <a:solidFill>
                  <a:schemeClr val="dk1"/>
                </a:solidFill>
              </a:rPr>
              <a:t>고용지표는 </a:t>
            </a:r>
            <a:r>
              <a:rPr b="1" lang="ko-KR" sz="1200">
                <a:solidFill>
                  <a:schemeClr val="dk1"/>
                </a:solidFill>
              </a:rPr>
              <a:t>물가 및 경기 지표와 결합될 때 예측력 강화 가능성</a:t>
            </a:r>
            <a:r>
              <a:rPr lang="ko-KR" sz="1200">
                <a:solidFill>
                  <a:schemeClr val="dk1"/>
                </a:solidFill>
              </a:rPr>
              <a:t> 확인</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4930e08122_0_2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4930e08122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4a036d41d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
        <p:nvSpPr>
          <p:cNvPr id="107" name="Google Shape;107;g34a036d41d5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4930e08122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4930e0812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b="1" lang="ko-KR">
                <a:solidFill>
                  <a:schemeClr val="dk1"/>
                </a:solidFill>
              </a:rPr>
              <a:t>WTI와 수입물가지수 간 선행-후행 관계</a:t>
            </a:r>
            <a:r>
              <a:rPr lang="ko-KR">
                <a:solidFill>
                  <a:schemeClr val="dk1"/>
                </a:solidFill>
              </a:rPr>
              <a:t>가 꽤 뚜렷하게 나타나며,</a:t>
            </a:r>
            <a:endParaRPr>
              <a:solidFill>
                <a:schemeClr val="dk1"/>
              </a:solidFill>
            </a:endParaRPr>
          </a:p>
          <a:p>
            <a:pPr indent="0" lvl="0" marL="0" rtl="0" algn="l">
              <a:spcBef>
                <a:spcPts val="360"/>
              </a:spcBef>
              <a:spcAft>
                <a:spcPts val="0"/>
              </a:spcAft>
              <a:buNone/>
            </a:pPr>
            <a:r>
              <a:rPr b="1" lang="ko-KR">
                <a:solidFill>
                  <a:schemeClr val="dk1"/>
                </a:solidFill>
              </a:rPr>
              <a:t>CPI는 상대적으로 완만하고 후행적으로 반응</a:t>
            </a:r>
            <a:endParaRPr b="1">
              <a:solidFill>
                <a:schemeClr val="dk1"/>
              </a:solidFill>
            </a:endParaRPr>
          </a:p>
          <a:p>
            <a:pPr indent="0" lvl="0" marL="0" rtl="0" algn="l">
              <a:spcBef>
                <a:spcPts val="360"/>
              </a:spcBef>
              <a:spcAft>
                <a:spcPts val="0"/>
              </a:spcAft>
              <a:buClr>
                <a:schemeClr val="dk1"/>
              </a:buClr>
              <a:buSzPts val="1100"/>
              <a:buFont typeface="Arial"/>
              <a:buNone/>
            </a:pPr>
            <a:r>
              <a:rPr b="1" lang="ko-KR" sz="1200">
                <a:solidFill>
                  <a:schemeClr val="dk1"/>
                </a:solidFill>
              </a:rPr>
              <a:t>가설</a:t>
            </a:r>
            <a:r>
              <a:rPr lang="ko-KR" sz="1200">
                <a:solidFill>
                  <a:schemeClr val="dk1"/>
                </a:solidFill>
              </a:rPr>
              <a:t>: 장단기 금리 차는 경기 전망을 반영하며, 경기 둔화기에는 확대되고 경기 확장기에는 축소될 것이다.​</a:t>
            </a:r>
            <a:endParaRPr sz="1200">
              <a:solidFill>
                <a:schemeClr val="dk1"/>
              </a:solidFill>
            </a:endParaRPr>
          </a:p>
          <a:p>
            <a:pPr indent="0" lvl="0" marL="0" rtl="0" algn="l">
              <a:spcBef>
                <a:spcPts val="360"/>
              </a:spcBef>
              <a:spcAft>
                <a:spcPts val="0"/>
              </a:spcAft>
              <a:buClr>
                <a:schemeClr val="dk1"/>
              </a:buClr>
              <a:buSzPts val="1100"/>
              <a:buFont typeface="Arial"/>
              <a:buNone/>
            </a:pPr>
            <a:r>
              <a:rPr b="1" lang="ko-KR" sz="1200">
                <a:solidFill>
                  <a:schemeClr val="dk1"/>
                </a:solidFill>
              </a:rPr>
              <a:t>근거</a:t>
            </a:r>
            <a:r>
              <a:rPr lang="ko-KR" sz="1200">
                <a:solidFill>
                  <a:schemeClr val="dk1"/>
                </a:solidFill>
              </a:rPr>
              <a:t>: 장단기 금리 스프레드는 투자자들의 경기 전망을 반영하며, 스프레드 확대는 경기 둔화를, 축소는 경기 확장을 시사함.​</a:t>
            </a:r>
            <a:br>
              <a:rPr lang="ko-KR" sz="1200">
                <a:solidFill>
                  <a:schemeClr val="dk1"/>
                </a:solidFill>
              </a:rPr>
            </a:br>
            <a:r>
              <a:rPr b="1" lang="ko-KR" sz="1200">
                <a:solidFill>
                  <a:schemeClr val="dk1"/>
                </a:solidFill>
              </a:rPr>
              <a:t>분석 결과</a:t>
            </a:r>
            <a:r>
              <a:rPr lang="ko-KR" sz="1200">
                <a:solidFill>
                  <a:schemeClr val="dk1"/>
                </a:solidFill>
              </a:rPr>
              <a:t>: 10년물과 3년물 국채 수익률 스프레드를 분석한 결과, 경기 침체 전 스프레드가 확대되는 패턴이 관찰됨.</a:t>
            </a:r>
            <a:endParaRPr sz="1200">
              <a:solidFill>
                <a:schemeClr val="dk1"/>
              </a:solidFill>
            </a:endParaRPr>
          </a:p>
          <a:p>
            <a:pPr indent="0" lvl="0" marL="0" rtl="0" algn="l">
              <a:lnSpc>
                <a:spcPct val="105000"/>
              </a:lnSpc>
              <a:spcBef>
                <a:spcPts val="1200"/>
              </a:spcBef>
              <a:spcAft>
                <a:spcPts val="0"/>
              </a:spcAft>
              <a:buClr>
                <a:schemeClr val="dk1"/>
              </a:buClr>
              <a:buSzPts val="1100"/>
              <a:buFont typeface="Arial"/>
              <a:buNone/>
            </a:pPr>
            <a:r>
              <a:rPr b="1" lang="ko-KR" sz="1200">
                <a:solidFill>
                  <a:schemeClr val="dk1"/>
                </a:solidFill>
              </a:rPr>
              <a:t>10년-3년 국채 스프레드와 경기 전망:</a:t>
            </a:r>
            <a:endParaRPr b="1" sz="1200">
              <a:solidFill>
                <a:schemeClr val="dk1"/>
              </a:solidFill>
            </a:endParaRPr>
          </a:p>
          <a:p>
            <a:pPr indent="-304800" lvl="0" marL="457200" rtl="0" algn="l">
              <a:lnSpc>
                <a:spcPct val="105000"/>
              </a:lnSpc>
              <a:spcBef>
                <a:spcPts val="1200"/>
              </a:spcBef>
              <a:spcAft>
                <a:spcPts val="0"/>
              </a:spcAft>
              <a:buClr>
                <a:schemeClr val="dk1"/>
              </a:buClr>
              <a:buSzPts val="1200"/>
              <a:buChar char="●"/>
            </a:pPr>
            <a:r>
              <a:rPr b="1" lang="ko-KR" sz="1200">
                <a:solidFill>
                  <a:schemeClr val="dk1"/>
                </a:solidFill>
              </a:rPr>
              <a:t>스프레드 확대:</a:t>
            </a:r>
            <a:r>
              <a:rPr lang="ko-KR" sz="1200">
                <a:solidFill>
                  <a:schemeClr val="dk1"/>
                </a:solidFill>
              </a:rPr>
              <a:t> 장기 금리(10년물)가 단기 금리(3년물)보다 더 높아지면 스프레드가 확대됩니다. 이는 투자자들이 장기 경제 성장에 대한 기대가 높음을 나타내며, 일반적으로 경기 확장을 예고합니다.​</a:t>
            </a:r>
            <a:br>
              <a:rPr lang="ko-KR" sz="1200">
                <a:solidFill>
                  <a:schemeClr val="dk1"/>
                </a:solidFill>
              </a:rPr>
            </a:br>
            <a:r>
              <a:rPr b="1" lang="ko-KR" sz="1200">
                <a:solidFill>
                  <a:schemeClr val="dk1"/>
                </a:solidFill>
              </a:rPr>
              <a:t>스프레드 축소 또는 역전:</a:t>
            </a:r>
            <a:r>
              <a:rPr lang="ko-KR" sz="1200">
                <a:solidFill>
                  <a:schemeClr val="dk1"/>
                </a:solidFill>
              </a:rPr>
              <a:t> 반대로, 스프레드가 축소되거나 역전되면 경기 둔화나 침체에 대한 우려를 반영합니다.​</a:t>
            </a:r>
            <a:endParaRPr sz="1200">
              <a:solidFill>
                <a:schemeClr val="dk1"/>
              </a:solidFill>
            </a:endParaRPr>
          </a:p>
          <a:p>
            <a:pPr indent="-304800" lvl="0" marL="457200" rtl="0" algn="l">
              <a:spcBef>
                <a:spcPts val="0"/>
              </a:spcBef>
              <a:spcAft>
                <a:spcPts val="0"/>
              </a:spcAft>
              <a:buClr>
                <a:schemeClr val="dk1"/>
              </a:buClr>
              <a:buSzPts val="1200"/>
              <a:buChar char="●"/>
            </a:pPr>
            <a:r>
              <a:t/>
            </a:r>
            <a:endParaRPr sz="1200">
              <a:solidFill>
                <a:schemeClr val="dk1"/>
              </a:solidFill>
            </a:endParaRPr>
          </a:p>
          <a:p>
            <a:pPr indent="0" lvl="0" marL="0" rtl="0" algn="l">
              <a:spcBef>
                <a:spcPts val="36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4a036d41d5_3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4a036d41d5_3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4930e08122_5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4930e08122_5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4a036d41d5_3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4a036d41d5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KR" sz="1200">
                <a:solidFill>
                  <a:schemeClr val="dk1"/>
                </a:solidFill>
              </a:rPr>
              <a:t>탑다운 방식으로 거시경제 흐름 → 변수 → 금리 구조를 계층적으로 해석</a:t>
            </a:r>
            <a:br>
              <a:rPr lang="ko-KR" sz="1200">
                <a:solidFill>
                  <a:schemeClr val="dk1"/>
                </a:solidFill>
              </a:rPr>
            </a:br>
            <a:r>
              <a:rPr lang="ko-KR" sz="1200">
                <a:solidFill>
                  <a:schemeClr val="dk1"/>
                </a:solidFill>
              </a:rPr>
              <a:t>총 6가지 주요 가설 기반 정형지표 분석 수행</a:t>
            </a:r>
            <a:br>
              <a:rPr lang="ko-KR" sz="1200">
                <a:solidFill>
                  <a:schemeClr val="dk1"/>
                </a:solidFill>
              </a:rPr>
            </a:br>
            <a:r>
              <a:rPr lang="ko-KR" sz="1200">
                <a:solidFill>
                  <a:schemeClr val="dk1"/>
                </a:solidFill>
              </a:rPr>
              <a:t>물가, 성장, 투자, 주가, 부동산, 미국 정책 등 변수들의</a:t>
            </a:r>
            <a:br>
              <a:rPr lang="ko-KR" sz="1200">
                <a:solidFill>
                  <a:schemeClr val="dk1"/>
                </a:solidFill>
              </a:rPr>
            </a:br>
            <a:r>
              <a:rPr lang="ko-KR" sz="1200">
                <a:solidFill>
                  <a:schemeClr val="dk1"/>
                </a:solidFill>
              </a:rPr>
              <a:t> </a:t>
            </a:r>
            <a:r>
              <a:rPr b="1" lang="ko-KR" sz="1200">
                <a:solidFill>
                  <a:schemeClr val="dk1"/>
                </a:solidFill>
              </a:rPr>
              <a:t>상관관계·시계열 패턴·선후관계 파악</a:t>
            </a:r>
            <a:br>
              <a:rPr b="1" lang="ko-KR" sz="1200">
                <a:solidFill>
                  <a:schemeClr val="dk1"/>
                </a:solidFill>
              </a:rPr>
            </a:br>
            <a:r>
              <a:rPr lang="ko-KR" sz="1200">
                <a:solidFill>
                  <a:schemeClr val="dk1"/>
                </a:solidFill>
              </a:rPr>
              <a:t>단일 지표보다 복합적 조합(예: 재고율↑ + 스프레드↓)이 금리 방향성을 더 정확하게 설명</a:t>
            </a:r>
            <a:br>
              <a:rPr lang="ko-KR" sz="1200">
                <a:solidFill>
                  <a:schemeClr val="dk1"/>
                </a:solidFill>
              </a:rPr>
            </a:br>
            <a:r>
              <a:rPr lang="ko-KR" sz="1200">
                <a:solidFill>
                  <a:schemeClr val="dk1"/>
                </a:solidFill>
              </a:rPr>
              <a:t>분석 결과는 </a:t>
            </a:r>
            <a:r>
              <a:rPr b="1" lang="ko-KR" sz="1200">
                <a:solidFill>
                  <a:schemeClr val="dk1"/>
                </a:solidFill>
              </a:rPr>
              <a:t>예측 모델 설계의 변수 선정 및 시나리오 해석 기반</a:t>
            </a:r>
            <a:r>
              <a:rPr lang="ko-KR" sz="1200">
                <a:solidFill>
                  <a:schemeClr val="dk1"/>
                </a:solidFill>
              </a:rPr>
              <a:t>으로 활용</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04daa12bae_5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04daa12bae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4a905a7a6e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4a905a7a6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ko-KR" sz="1300">
                <a:solidFill>
                  <a:schemeClr val="dk1"/>
                </a:solidFill>
              </a:rPr>
              <a:t>1. 정형 데이터 기반 모델</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정형 데이터는 경제지표, 등의 수치형 데이터를 말하며,</a:t>
            </a:r>
            <a:br>
              <a:rPr lang="ko-KR">
                <a:solidFill>
                  <a:schemeClr val="dk1"/>
                </a:solidFill>
              </a:rPr>
            </a:br>
            <a:r>
              <a:rPr lang="ko-KR">
                <a:solidFill>
                  <a:schemeClr val="dk1"/>
                </a:solidFill>
              </a:rPr>
              <a:t> 시계열성과 비선형성이 동시에 존재하기 때문에</a:t>
            </a:r>
            <a:br>
              <a:rPr lang="ko-KR">
                <a:solidFill>
                  <a:schemeClr val="dk1"/>
                </a:solidFill>
              </a:rPr>
            </a:br>
            <a:r>
              <a:rPr lang="ko-KR">
                <a:solidFill>
                  <a:schemeClr val="dk1"/>
                </a:solidFill>
              </a:rPr>
              <a:t> </a:t>
            </a:r>
            <a:r>
              <a:rPr b="1" lang="ko-KR">
                <a:solidFill>
                  <a:schemeClr val="dk1"/>
                </a:solidFill>
              </a:rPr>
              <a:t>통계 모델, 머신러닝, 딥러닝을 모두 활용</a:t>
            </a:r>
            <a:r>
              <a:rPr lang="ko-KR">
                <a:solidFill>
                  <a:schemeClr val="dk1"/>
                </a:solidFill>
              </a:rPr>
              <a:t>해 비교했습니다.</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KR">
                <a:solidFill>
                  <a:schemeClr val="dk1"/>
                </a:solidFill>
              </a:rPr>
              <a:t>초기 시계열 구조 파악 및 데이터 보강을 위해</a:t>
            </a:r>
            <a:r>
              <a:rPr lang="ko-KR">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a:solidFill>
                  <a:schemeClr val="dk1"/>
                </a:solidFill>
              </a:rPr>
              <a:t>ARIMA와 VAR 같은 전통적인 시계열 모델을 사용해</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a:solidFill>
                  <a:schemeClr val="dk1"/>
                </a:solidFill>
              </a:rPr>
              <a:t>예측값을 생성하고, 이를 통해 데이터 증강을 수행</a:t>
            </a:r>
            <a:r>
              <a:rPr lang="ko-KR">
                <a:solidFill>
                  <a:schemeClr val="dk1"/>
                </a:solidFill>
              </a:rPr>
              <a:t>했습니다.</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KR">
                <a:solidFill>
                  <a:schemeClr val="dk1"/>
                </a:solidFill>
              </a:rPr>
              <a:t>이로써 전체 학습 데이터를 더욱 풍부하게 만들 수 있었습니다.</a:t>
            </a:r>
            <a:br>
              <a:rPr lang="ko-K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KR">
                <a:solidFill>
                  <a:schemeClr val="dk1"/>
                </a:solidFill>
              </a:rPr>
              <a:t>이어서 </a:t>
            </a:r>
            <a:r>
              <a:rPr b="1" lang="ko-KR">
                <a:solidFill>
                  <a:schemeClr val="dk1"/>
                </a:solidFill>
              </a:rPr>
              <a:t>Random Forest, XGBoost, LightGBM</a:t>
            </a:r>
            <a:r>
              <a:rPr lang="ko-KR">
                <a:solidFill>
                  <a:schemeClr val="dk1"/>
                </a:solidFill>
              </a:rPr>
              <a:t>과 같은 머신러닝 모델을 적용했는데요,</a:t>
            </a:r>
            <a:br>
              <a:rPr lang="ko-KR">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ko-KR">
                <a:solidFill>
                  <a:schemeClr val="dk1"/>
                </a:solidFill>
              </a:rPr>
              <a:t>Random Forest</a:t>
            </a:r>
            <a:r>
              <a:rPr lang="ko-KR">
                <a:solidFill>
                  <a:schemeClr val="dk1"/>
                </a:solidFill>
              </a:rPr>
              <a:t>는 변수 간 복잡한 관계를 탐지하면서도</a:t>
            </a:r>
            <a:br>
              <a:rPr lang="ko-KR">
                <a:solidFill>
                  <a:schemeClr val="dk1"/>
                </a:solidFill>
              </a:rPr>
            </a:br>
            <a:r>
              <a:rPr lang="ko-KR">
                <a:solidFill>
                  <a:schemeClr val="dk1"/>
                </a:solidFill>
              </a:rPr>
              <a:t> 변수 중요도를 해석할 수 있어 </a:t>
            </a:r>
            <a:r>
              <a:rPr b="1" lang="ko-KR">
                <a:solidFill>
                  <a:schemeClr val="dk1"/>
                </a:solidFill>
              </a:rPr>
              <a:t>정책 분석과 설명력이 필요한 경우 유리</a:t>
            </a:r>
            <a:r>
              <a:rPr lang="ko-KR">
                <a:solidFill>
                  <a:schemeClr val="dk1"/>
                </a:solidFill>
              </a:rPr>
              <a:t>합니다.</a:t>
            </a:r>
            <a:br>
              <a:rPr lang="ko-KR">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ko-KR">
                <a:solidFill>
                  <a:schemeClr val="dk1"/>
                </a:solidFill>
              </a:rPr>
              <a:t>XGBoost</a:t>
            </a:r>
            <a:r>
              <a:rPr lang="ko-KR">
                <a:solidFill>
                  <a:schemeClr val="dk1"/>
                </a:solidFill>
              </a:rPr>
              <a:t>는 </a:t>
            </a:r>
            <a:r>
              <a:rPr b="1" lang="ko-KR">
                <a:solidFill>
                  <a:schemeClr val="dk1"/>
                </a:solidFill>
              </a:rPr>
              <a:t>예측 정확도가 높고 과적합 제어가 우수</a:t>
            </a:r>
            <a:r>
              <a:rPr lang="ko-KR">
                <a:solidFill>
                  <a:schemeClr val="dk1"/>
                </a:solidFill>
              </a:rPr>
              <a:t>하여</a:t>
            </a:r>
            <a:br>
              <a:rPr lang="ko-KR">
                <a:solidFill>
                  <a:schemeClr val="dk1"/>
                </a:solidFill>
              </a:rPr>
            </a:br>
            <a:r>
              <a:rPr lang="ko-KR">
                <a:solidFill>
                  <a:schemeClr val="dk1"/>
                </a:solidFill>
              </a:rPr>
              <a:t> 정형 지표 기반 금리 예측에 최적화된 모델입니다.</a:t>
            </a:r>
            <a:br>
              <a:rPr lang="ko-KR">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ko-KR">
                <a:solidFill>
                  <a:schemeClr val="dk1"/>
                </a:solidFill>
              </a:rPr>
              <a:t>LightGBM</a:t>
            </a:r>
            <a:r>
              <a:rPr lang="ko-KR">
                <a:solidFill>
                  <a:schemeClr val="dk1"/>
                </a:solidFill>
              </a:rPr>
              <a:t>은 특히 </a:t>
            </a:r>
            <a:r>
              <a:rPr b="1" lang="ko-KR">
                <a:solidFill>
                  <a:schemeClr val="dk1"/>
                </a:solidFill>
              </a:rPr>
              <a:t>속도가 빠르고 변수 수가 많을 때 강점</a:t>
            </a:r>
            <a:r>
              <a:rPr lang="ko-KR">
                <a:solidFill>
                  <a:schemeClr val="dk1"/>
                </a:solidFill>
              </a:rPr>
              <a:t>이 있어</a:t>
            </a:r>
            <a:br>
              <a:rPr lang="ko-KR">
                <a:solidFill>
                  <a:schemeClr val="dk1"/>
                </a:solidFill>
              </a:rPr>
            </a:br>
            <a:r>
              <a:rPr lang="ko-KR">
                <a:solidFill>
                  <a:schemeClr val="dk1"/>
                </a:solidFill>
              </a:rPr>
              <a:t> 다양한 시차 조합 실험에서 효율적으로 작동했습니다.</a:t>
            </a:r>
            <a:br>
              <a:rPr lang="ko-KR">
                <a:solidFill>
                  <a:schemeClr val="dk1"/>
                </a:solidFill>
              </a:rPr>
            </a:b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4930e08122_1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4930e08122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머신러닝과 다르게 딥러닝 모델은 장기 의존성을 포착하기 위해서 3개씩 데이터를 묶은 시퀀스 데이터를 생성해서 모델에 학습시켰다.</a:t>
            </a:r>
            <a:endParaRPr/>
          </a:p>
          <a:p>
            <a:pPr indent="-298450" lvl="1" marL="914400" rtl="0" algn="l">
              <a:lnSpc>
                <a:spcPct val="115000"/>
              </a:lnSpc>
              <a:spcBef>
                <a:spcPts val="1200"/>
              </a:spcBef>
              <a:spcAft>
                <a:spcPts val="0"/>
              </a:spcAft>
              <a:buClr>
                <a:schemeClr val="dk1"/>
              </a:buClr>
              <a:buSzPts val="1100"/>
              <a:buChar char="○"/>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KR">
                <a:solidFill>
                  <a:schemeClr val="dk1"/>
                </a:solidFill>
              </a:rPr>
              <a:t>딥러닝 측면에서는 </a:t>
            </a:r>
            <a:r>
              <a:rPr b="1" lang="ko-KR">
                <a:solidFill>
                  <a:schemeClr val="dk1"/>
                </a:solidFill>
              </a:rPr>
              <a:t>LSTM과 GRU</a:t>
            </a:r>
            <a:r>
              <a:rPr lang="ko-KR">
                <a:solidFill>
                  <a:schemeClr val="dk1"/>
                </a:solidFill>
              </a:rPr>
              <a:t>를 적용했습니다.</a:t>
            </a:r>
            <a:br>
              <a:rPr lang="ko-KR">
                <a:solidFill>
                  <a:schemeClr val="dk1"/>
                </a:solidFill>
              </a:rPr>
            </a:br>
            <a:r>
              <a:rPr lang="ko-KR">
                <a:solidFill>
                  <a:schemeClr val="dk1"/>
                </a:solidFill>
              </a:rPr>
              <a:t> 이들은 시계열의 시차와 패턴을 장기적으로 반영할 수 있어,</a:t>
            </a:r>
            <a:br>
              <a:rPr lang="ko-KR">
                <a:solidFill>
                  <a:schemeClr val="dk1"/>
                </a:solidFill>
              </a:rPr>
            </a:br>
            <a:r>
              <a:rPr lang="ko-KR">
                <a:solidFill>
                  <a:schemeClr val="dk1"/>
                </a:solidFill>
              </a:rPr>
              <a:t> 예를 들어 "물가가 3개월 후 금리에 영향을 준다"는 식의 구조를 포착하는 데 유리합니다.</a:t>
            </a:r>
            <a:br>
              <a:rPr lang="ko-KR">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ko-KR">
                <a:solidFill>
                  <a:schemeClr val="dk1"/>
                </a:solidFill>
              </a:rPr>
              <a:t>LSTM</a:t>
            </a:r>
            <a:r>
              <a:rPr lang="ko-KR">
                <a:solidFill>
                  <a:schemeClr val="dk1"/>
                </a:solidFill>
              </a:rPr>
              <a:t>은 장기 기억력이 뛰어나고</a:t>
            </a:r>
            <a:br>
              <a:rPr lang="ko-KR">
                <a:solidFill>
                  <a:schemeClr val="dk1"/>
                </a:solidFill>
              </a:rPr>
            </a:b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ko-KR">
                <a:solidFill>
                  <a:schemeClr val="dk1"/>
                </a:solidFill>
              </a:rPr>
              <a:t>GRU</a:t>
            </a:r>
            <a:r>
              <a:rPr lang="ko-KR">
                <a:solidFill>
                  <a:schemeClr val="dk1"/>
                </a:solidFill>
              </a:rPr>
              <a:t>는 학습 속도가 빠르면서도 성능은 유사하여 </a:t>
            </a:r>
            <a:r>
              <a:rPr b="1" lang="ko-KR">
                <a:solidFill>
                  <a:schemeClr val="dk1"/>
                </a:solidFill>
              </a:rPr>
              <a:t>모델 경량화 실험에 활용</a:t>
            </a:r>
            <a:r>
              <a:rPr lang="ko-KR">
                <a:solidFill>
                  <a:schemeClr val="dk1"/>
                </a:solidFill>
              </a:rPr>
              <a:t>했습니다.</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4930e08122_1_2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4930e08122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ko-KR" sz="1300">
                <a:solidFill>
                  <a:schemeClr val="dk1"/>
                </a:solidFill>
              </a:rPr>
              <a:t>2. 비정형 텍스트 기반 모델</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비정형 데이터는 한국은행 통화정책방향문, 금통위 의사록, 뉴스 등 텍스트 데이터로,</a:t>
            </a:r>
            <a:br>
              <a:rPr lang="ko-KR">
                <a:solidFill>
                  <a:schemeClr val="dk1"/>
                </a:solidFill>
              </a:rPr>
            </a:br>
            <a:r>
              <a:rPr lang="ko-KR">
                <a:solidFill>
                  <a:schemeClr val="dk1"/>
                </a:solidFill>
              </a:rPr>
              <a:t> 시장 심리, 정책 신호, 비정량적 표현이 포함된 중요한 데이터입니다.</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KR">
                <a:solidFill>
                  <a:schemeClr val="dk1"/>
                </a:solidFill>
              </a:rPr>
              <a:t>공식 문서 요약</a:t>
            </a:r>
            <a:r>
              <a:rPr lang="ko-KR">
                <a:solidFill>
                  <a:schemeClr val="dk1"/>
                </a:solidFill>
              </a:rPr>
              <a:t>에는</a:t>
            </a:r>
            <a:br>
              <a:rPr lang="ko-KR">
                <a:solidFill>
                  <a:schemeClr val="dk1"/>
                </a:solidFill>
              </a:rPr>
            </a:br>
            <a:r>
              <a:rPr lang="ko-KR">
                <a:solidFill>
                  <a:schemeClr val="dk1"/>
                </a:solidFill>
              </a:rPr>
              <a:t> </a:t>
            </a:r>
            <a:r>
              <a:rPr b="1" lang="ko-KR">
                <a:solidFill>
                  <a:schemeClr val="dk1"/>
                </a:solidFill>
              </a:rPr>
              <a:t>T5 모델</a:t>
            </a:r>
            <a:r>
              <a:rPr lang="ko-KR">
                <a:solidFill>
                  <a:schemeClr val="dk1"/>
                </a:solidFill>
              </a:rPr>
              <a:t>을 적용해 긴 문서를 요약하고,</a:t>
            </a:r>
            <a:br>
              <a:rPr lang="ko-KR">
                <a:solidFill>
                  <a:schemeClr val="dk1"/>
                </a:solidFill>
              </a:rPr>
            </a:br>
            <a:r>
              <a:rPr lang="ko-KR">
                <a:solidFill>
                  <a:schemeClr val="dk1"/>
                </a:solidFill>
              </a:rPr>
              <a:t> 금리 인상/동결/인하의 근거가 되는 문장들을 추출했습니다.</a:t>
            </a:r>
            <a:br>
              <a:rPr lang="ko-K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KR">
                <a:solidFill>
                  <a:schemeClr val="dk1"/>
                </a:solidFill>
              </a:rPr>
              <a:t>뉴스 감성 분석</a:t>
            </a:r>
            <a:r>
              <a:rPr lang="ko-KR">
                <a:solidFill>
                  <a:schemeClr val="dk1"/>
                </a:solidFill>
              </a:rPr>
              <a:t>에는</a:t>
            </a:r>
            <a:br>
              <a:rPr lang="ko-KR">
                <a:solidFill>
                  <a:schemeClr val="dk1"/>
                </a:solidFill>
              </a:rPr>
            </a:br>
            <a:r>
              <a:rPr lang="ko-KR">
                <a:solidFill>
                  <a:schemeClr val="dk1"/>
                </a:solidFill>
              </a:rPr>
              <a:t> </a:t>
            </a:r>
            <a:r>
              <a:rPr b="1" lang="ko-KR">
                <a:solidFill>
                  <a:schemeClr val="dk1"/>
                </a:solidFill>
              </a:rPr>
              <a:t>KF-DeBERTa</a:t>
            </a:r>
            <a:r>
              <a:rPr lang="ko-KR">
                <a:solidFill>
                  <a:schemeClr val="dk1"/>
                </a:solidFill>
              </a:rPr>
              <a:t>와 </a:t>
            </a:r>
            <a:r>
              <a:rPr b="1" lang="ko-KR">
                <a:solidFill>
                  <a:schemeClr val="dk1"/>
                </a:solidFill>
              </a:rPr>
              <a:t>FinBERT</a:t>
            </a:r>
            <a:r>
              <a:rPr lang="ko-KR">
                <a:solidFill>
                  <a:schemeClr val="dk1"/>
                </a:solidFill>
              </a:rPr>
              <a:t>를 활용했습니다.</a:t>
            </a:r>
            <a:br>
              <a:rPr lang="ko-KR">
                <a:solidFill>
                  <a:schemeClr val="dk1"/>
                </a:solidFill>
              </a:rPr>
            </a:br>
            <a:r>
              <a:rPr lang="ko-KR">
                <a:solidFill>
                  <a:schemeClr val="dk1"/>
                </a:solidFill>
              </a:rPr>
              <a:t> 이들은 금융 특화 사전학습 모델로,</a:t>
            </a:r>
            <a:br>
              <a:rPr lang="ko-KR">
                <a:solidFill>
                  <a:schemeClr val="dk1"/>
                </a:solidFill>
              </a:rPr>
            </a:br>
            <a:r>
              <a:rPr lang="ko-KR">
                <a:solidFill>
                  <a:schemeClr val="dk1"/>
                </a:solidFill>
              </a:rPr>
              <a:t> 문장 내 긍정/부정 뉘앙스를 잘 파악할 수 있어 </a:t>
            </a:r>
            <a:r>
              <a:rPr b="1" lang="ko-KR">
                <a:solidFill>
                  <a:schemeClr val="dk1"/>
                </a:solidFill>
              </a:rPr>
              <a:t>시장 기대 심리를 반영하는 데 효과적</a:t>
            </a:r>
            <a:r>
              <a:rPr lang="ko-KR">
                <a:solidFill>
                  <a:schemeClr val="dk1"/>
                </a:solidFill>
              </a:rPr>
              <a:t>입니</a:t>
            </a:r>
            <a:endParaRPr/>
          </a:p>
        </p:txBody>
      </p:sp>
      <p:sp>
        <p:nvSpPr>
          <p:cNvPr id="524" name="Google Shape;52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34930e08122_5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34930e08122_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Clr>
                <a:schemeClr val="dk1"/>
              </a:buClr>
              <a:buSzPts val="2400"/>
              <a:buFont typeface="Arial"/>
              <a:buNone/>
            </a:pPr>
            <a:r>
              <a:rPr lang="ko-KR" sz="1000">
                <a:solidFill>
                  <a:schemeClr val="dk1"/>
                </a:solidFill>
                <a:latin typeface="Malgun Gothic"/>
                <a:ea typeface="Malgun Gothic"/>
                <a:cs typeface="Malgun Gothic"/>
                <a:sym typeface="Malgun Gothic"/>
              </a:rPr>
              <a:t>최적의 학습률(Learning Rate) 검사 : 변동성 증가 직전 최소 손실 지점</a:t>
            </a:r>
            <a:endParaRPr sz="1000">
              <a:solidFill>
                <a:schemeClr val="dk1"/>
              </a:solidFill>
              <a:latin typeface="Malgun Gothic"/>
              <a:ea typeface="Malgun Gothic"/>
              <a:cs typeface="Malgun Gothic"/>
              <a:sym typeface="Malgun Gothic"/>
            </a:endParaRPr>
          </a:p>
          <a:p>
            <a:pPr indent="-292098" lvl="1" marL="914400" rtl="0" algn="l">
              <a:lnSpc>
                <a:spcPct val="150000"/>
              </a:lnSpc>
              <a:spcBef>
                <a:spcPts val="1000"/>
              </a:spcBef>
              <a:spcAft>
                <a:spcPts val="0"/>
              </a:spcAft>
              <a:buClr>
                <a:schemeClr val="dk1"/>
              </a:buClr>
              <a:buSzPts val="1000"/>
              <a:buFont typeface="Malgun Gothic"/>
              <a:buChar char="-"/>
            </a:pPr>
            <a:r>
              <a:rPr lang="ko-KR" sz="1000">
                <a:solidFill>
                  <a:schemeClr val="dk1"/>
                </a:solidFill>
                <a:latin typeface="Malgun Gothic"/>
                <a:ea typeface="Malgun Gothic"/>
                <a:cs typeface="Malgun Gothic"/>
                <a:sym typeface="Malgun Gothic"/>
              </a:rPr>
              <a:t>테스트 범위 : 1e-8 ~ 5e-6 / max_iter = 100</a:t>
            </a:r>
            <a:endParaRPr sz="1000">
              <a:solidFill>
                <a:schemeClr val="dk1"/>
              </a:solidFill>
              <a:latin typeface="Malgun Gothic"/>
              <a:ea typeface="Malgun Gothic"/>
              <a:cs typeface="Malgun Gothic"/>
              <a:sym typeface="Malgun Gothic"/>
            </a:endParaRPr>
          </a:p>
          <a:p>
            <a:pPr indent="-292098" lvl="1" marL="914400" rtl="0" algn="l">
              <a:lnSpc>
                <a:spcPct val="150000"/>
              </a:lnSpc>
              <a:spcBef>
                <a:spcPts val="0"/>
              </a:spcBef>
              <a:spcAft>
                <a:spcPts val="0"/>
              </a:spcAft>
              <a:buClr>
                <a:schemeClr val="dk1"/>
              </a:buClr>
              <a:buSzPts val="1000"/>
              <a:buFont typeface="Malgun Gothic"/>
              <a:buChar char="-"/>
            </a:pPr>
            <a:r>
              <a:rPr lang="ko-KR" sz="1000">
                <a:solidFill>
                  <a:schemeClr val="dk1"/>
                </a:solidFill>
                <a:latin typeface="Malgun Gothic"/>
                <a:ea typeface="Malgun Gothic"/>
                <a:cs typeface="Malgun Gothic"/>
                <a:sym typeface="Malgun Gothic"/>
              </a:rPr>
              <a:t>결과 : 4.45e-6</a:t>
            </a:r>
            <a:endParaRPr sz="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4aaef74db6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34aaef74db6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4930e08122_5_1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4930e08122_5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4930e0812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4930e081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보고서 원문 캡쳐 -&gt; 어떻게 요약했는지 보여주기 .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4a905a7a6e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KR" sz="1300">
                <a:solidFill>
                  <a:schemeClr val="dk1"/>
                </a:solidFill>
              </a:rPr>
              <a:t>3. 정형 + 비정형 통합 모델</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최종적으로는 정형 수치 데이터와 텍스트 데이터를 </a:t>
            </a:r>
            <a:r>
              <a:rPr b="1" lang="ko-KR">
                <a:solidFill>
                  <a:schemeClr val="dk1"/>
                </a:solidFill>
              </a:rPr>
              <a:t>통합하여 예측</a:t>
            </a:r>
            <a:r>
              <a:rPr lang="ko-KR">
                <a:solidFill>
                  <a:schemeClr val="dk1"/>
                </a:solidFill>
              </a:rPr>
              <a:t>하는</a:t>
            </a:r>
            <a:br>
              <a:rPr lang="ko-KR">
                <a:solidFill>
                  <a:schemeClr val="dk1"/>
                </a:solidFill>
              </a:rPr>
            </a:br>
            <a:r>
              <a:rPr lang="ko-KR">
                <a:solidFill>
                  <a:schemeClr val="dk1"/>
                </a:solidFill>
              </a:rPr>
              <a:t> </a:t>
            </a:r>
            <a:r>
              <a:rPr b="1" lang="ko-KR">
                <a:solidFill>
                  <a:schemeClr val="dk1"/>
                </a:solidFill>
              </a:rPr>
              <a:t>하이브리드 모델</a:t>
            </a:r>
            <a:r>
              <a:rPr lang="ko-KR">
                <a:solidFill>
                  <a:schemeClr val="dk1"/>
                </a:solidFill>
              </a:rPr>
              <a:t>을 설계했습니다.</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ko-KR">
                <a:solidFill>
                  <a:schemeClr val="dk1"/>
                </a:solidFill>
              </a:rPr>
              <a:t>머신러닝 기반 통합 모델로는</a:t>
            </a:r>
            <a:br>
              <a:rPr lang="ko-KR">
                <a:solidFill>
                  <a:schemeClr val="dk1"/>
                </a:solidFill>
              </a:rPr>
            </a:br>
            <a:r>
              <a:rPr lang="ko-KR">
                <a:solidFill>
                  <a:schemeClr val="dk1"/>
                </a:solidFill>
              </a:rPr>
              <a:t> </a:t>
            </a:r>
            <a:r>
              <a:rPr b="1" lang="ko-KR">
                <a:solidFill>
                  <a:schemeClr val="dk1"/>
                </a:solidFill>
              </a:rPr>
              <a:t>XGBoost, LightGBM, Random Forest, Ridge, Lasso 회귀</a:t>
            </a:r>
            <a:r>
              <a:rPr lang="ko-KR">
                <a:solidFill>
                  <a:schemeClr val="dk1"/>
                </a:solidFill>
              </a:rPr>
              <a:t>를 사용해</a:t>
            </a:r>
            <a:br>
              <a:rPr lang="ko-KR">
                <a:solidFill>
                  <a:schemeClr val="dk1"/>
                </a:solidFill>
              </a:rPr>
            </a:br>
            <a:r>
              <a:rPr lang="ko-KR">
                <a:solidFill>
                  <a:schemeClr val="dk1"/>
                </a:solidFill>
              </a:rPr>
              <a:t> 정형·비정형 임베딩 벡터를 함께 학습시켰습니다.</a:t>
            </a:r>
            <a:br>
              <a:rPr lang="ko-KR">
                <a:solidFill>
                  <a:schemeClr val="dk1"/>
                </a:solidFill>
              </a:rPr>
            </a:br>
            <a:r>
              <a:rPr lang="ko-KR">
                <a:solidFill>
                  <a:schemeClr val="dk1"/>
                </a:solidFill>
              </a:rPr>
              <a:t> 특히 </a:t>
            </a:r>
            <a:r>
              <a:rPr b="1" lang="ko-KR">
                <a:solidFill>
                  <a:schemeClr val="dk1"/>
                </a:solidFill>
              </a:rPr>
              <a:t>Lasso, Ridge</a:t>
            </a:r>
            <a:r>
              <a:rPr lang="ko-KR">
                <a:solidFill>
                  <a:schemeClr val="dk1"/>
                </a:solidFill>
              </a:rPr>
              <a:t>는 다중공선성을 줄이는 데 효과적이었습니다.</a:t>
            </a:r>
            <a:br>
              <a:rPr lang="ko-K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KR">
                <a:solidFill>
                  <a:schemeClr val="dk1"/>
                </a:solidFill>
              </a:rPr>
              <a:t>딥러닝 기반 통합 모델은</a:t>
            </a:r>
            <a:br>
              <a:rPr lang="ko-KR">
                <a:solidFill>
                  <a:schemeClr val="dk1"/>
                </a:solidFill>
              </a:rPr>
            </a:br>
            <a:r>
              <a:rPr lang="ko-KR">
                <a:solidFill>
                  <a:schemeClr val="dk1"/>
                </a:solidFill>
              </a:rPr>
              <a:t> </a:t>
            </a:r>
            <a:r>
              <a:rPr b="1" lang="ko-KR">
                <a:solidFill>
                  <a:schemeClr val="dk1"/>
                </a:solidFill>
              </a:rPr>
              <a:t>Transformer 임베딩 + LSTM/GRU 결합 구조</a:t>
            </a:r>
            <a:r>
              <a:rPr lang="ko-KR">
                <a:solidFill>
                  <a:schemeClr val="dk1"/>
                </a:solidFill>
              </a:rPr>
              <a:t>로 설계해</a:t>
            </a:r>
            <a:br>
              <a:rPr lang="ko-KR">
                <a:solidFill>
                  <a:schemeClr val="dk1"/>
                </a:solidFill>
              </a:rPr>
            </a:br>
            <a:r>
              <a:rPr lang="ko-KR">
                <a:solidFill>
                  <a:schemeClr val="dk1"/>
                </a:solidFill>
              </a:rPr>
              <a:t> 뉴스나 발표문에서 추출한 임베딩 정보와</a:t>
            </a:r>
            <a:br>
              <a:rPr lang="ko-KR">
                <a:solidFill>
                  <a:schemeClr val="dk1"/>
                </a:solidFill>
              </a:rPr>
            </a:br>
            <a:r>
              <a:rPr lang="ko-KR">
                <a:solidFill>
                  <a:schemeClr val="dk1"/>
                </a:solidFill>
              </a:rPr>
              <a:t> 경제지표 시계열 데이터를 함께 입력해 학습시켰습니다.</a:t>
            </a:r>
            <a:br>
              <a:rPr lang="ko-KR">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623" name="Google Shape;623;g34a905a7a6e_1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34aaef74db6_1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34aaef74db6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1200"/>
              </a:spcBef>
              <a:spcAft>
                <a:spcPts val="0"/>
              </a:spcAft>
              <a:buClr>
                <a:schemeClr val="dk1"/>
              </a:buClr>
              <a:buSzPts val="1200"/>
              <a:buFont typeface="Malgun Gothic"/>
              <a:buChar char="-"/>
            </a:pPr>
            <a:r>
              <a:rPr lang="ko-KR" sz="1200">
                <a:solidFill>
                  <a:schemeClr val="dk1"/>
                </a:solidFill>
              </a:rPr>
              <a:t>이번 프로젝트에서는 </a:t>
            </a:r>
            <a:r>
              <a:rPr b="1" lang="ko-KR" sz="1200">
                <a:solidFill>
                  <a:schemeClr val="dk1"/>
                </a:solidFill>
              </a:rPr>
              <a:t>정형 데이터와 비정형 데이터</a:t>
            </a:r>
            <a:r>
              <a:rPr lang="ko-KR" sz="1200">
                <a:solidFill>
                  <a:schemeClr val="dk1"/>
                </a:solidFill>
              </a:rPr>
              <a:t>, 두 종류의 데이터를 함께 활용해 금리를 예측했습니다.</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Malgun Gothic"/>
              <a:buChar char="-"/>
            </a:pPr>
            <a:r>
              <a:rPr b="1" lang="ko-KR" sz="1200">
                <a:solidFill>
                  <a:schemeClr val="dk1"/>
                </a:solidFill>
              </a:rPr>
              <a:t>정형 데이터는</a:t>
            </a:r>
            <a:r>
              <a:rPr lang="ko-KR" sz="1200">
                <a:solidFill>
                  <a:schemeClr val="dk1"/>
                </a:solidFill>
              </a:rPr>
              <a:t> 수치 기반으로 바로 모델에 투입 가능한 구조입니다.</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Malgun Gothic"/>
              <a:buChar char="-"/>
            </a:pPr>
            <a:r>
              <a:rPr b="1" lang="ko-KR" sz="1200">
                <a:solidFill>
                  <a:schemeClr val="dk1"/>
                </a:solidFill>
              </a:rPr>
              <a:t> 반면 비정형 데이터는 자연어 기반의 텍스트 데이터</a:t>
            </a:r>
            <a:r>
              <a:rPr lang="ko-KR" sz="1200">
                <a:solidFill>
                  <a:schemeClr val="dk1"/>
                </a:solidFill>
              </a:rPr>
              <a:t>로 구성돼 있어</a:t>
            </a:r>
            <a:br>
              <a:rPr lang="ko-KR" sz="1200">
                <a:solidFill>
                  <a:schemeClr val="dk1"/>
                </a:solidFill>
              </a:rPr>
            </a:br>
            <a:r>
              <a:rPr lang="ko-KR" sz="1200">
                <a:solidFill>
                  <a:schemeClr val="dk1"/>
                </a:solidFill>
              </a:rPr>
              <a:t> 이를 바로 사용할 수는 없었습니다.</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Malgun Gothic"/>
              <a:buChar char="-"/>
            </a:pPr>
            <a:r>
              <a:rPr lang="ko-KR" sz="1200">
                <a:solidFill>
                  <a:schemeClr val="dk1"/>
                </a:solidFill>
              </a:rPr>
              <a:t>그래서 두 데이터 유형에 맞게 </a:t>
            </a:r>
            <a:r>
              <a:rPr b="1" lang="ko-KR" sz="1200">
                <a:solidFill>
                  <a:schemeClr val="dk1"/>
                </a:solidFill>
              </a:rPr>
              <a:t>모델 구조를 다르게 구성</a:t>
            </a:r>
            <a:r>
              <a:rPr lang="ko-KR" sz="1200">
                <a:solidFill>
                  <a:schemeClr val="dk1"/>
                </a:solidFill>
              </a:rPr>
              <a:t>했습니다.</a:t>
            </a:r>
            <a:endParaRPr sz="1200">
              <a:solidFill>
                <a:schemeClr val="dk1"/>
              </a:solidFill>
            </a:endParaRPr>
          </a:p>
          <a:p>
            <a:pPr indent="0" lvl="0" marL="0" rtl="0" algn="l">
              <a:lnSpc>
                <a:spcPct val="100000"/>
              </a:lnSpc>
              <a:spcBef>
                <a:spcPts val="1400"/>
              </a:spcBef>
              <a:spcAft>
                <a:spcPts val="0"/>
              </a:spcAft>
              <a:buNone/>
            </a:pPr>
            <a:r>
              <a:rPr b="1" lang="ko-KR" sz="1200">
                <a:solidFill>
                  <a:schemeClr val="dk1"/>
                </a:solidFill>
              </a:rPr>
              <a:t> 1. 머신러닝 모델 구조입니다.</a:t>
            </a:r>
            <a:endParaRPr b="1" sz="1200">
              <a:solidFill>
                <a:schemeClr val="dk1"/>
              </a:solidFill>
            </a:endParaRPr>
          </a:p>
          <a:p>
            <a:pPr indent="-304800" lvl="0" marL="457200" rtl="0" algn="l">
              <a:lnSpc>
                <a:spcPct val="100000"/>
              </a:lnSpc>
              <a:spcBef>
                <a:spcPts val="1200"/>
              </a:spcBef>
              <a:spcAft>
                <a:spcPts val="0"/>
              </a:spcAft>
              <a:buClr>
                <a:schemeClr val="dk1"/>
              </a:buClr>
              <a:buSzPts val="1200"/>
              <a:buChar char="●"/>
            </a:pPr>
            <a:r>
              <a:rPr lang="ko-KR" sz="1200">
                <a:solidFill>
                  <a:schemeClr val="dk1"/>
                </a:solidFill>
              </a:rPr>
              <a:t>정형 데이터는 변수 인코딩을 통해 원-핫 인코딩 또는 수치형으로 변환했고,</a:t>
            </a:r>
            <a:br>
              <a:rPr lang="ko-KR" sz="1200">
                <a:solidFill>
                  <a:schemeClr val="dk1"/>
                </a:solidFill>
              </a:rPr>
            </a:b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ko-KR" sz="1200">
                <a:solidFill>
                  <a:schemeClr val="dk1"/>
                </a:solidFill>
              </a:rPr>
              <a:t>비정형 데이터는 텍스트 벡터화 과정에서 </a:t>
            </a:r>
            <a:r>
              <a:rPr b="1" lang="ko-KR" sz="1200">
                <a:solidFill>
                  <a:schemeClr val="dk1"/>
                </a:solidFill>
              </a:rPr>
              <a:t>TF-IDF</a:t>
            </a:r>
            <a:r>
              <a:rPr lang="ko-KR" sz="1200">
                <a:solidFill>
                  <a:schemeClr val="dk1"/>
                </a:solidFill>
              </a:rPr>
              <a:t>를 적용해</a:t>
            </a:r>
            <a:br>
              <a:rPr lang="ko-KR" sz="1200">
                <a:solidFill>
                  <a:schemeClr val="dk1"/>
                </a:solidFill>
              </a:rPr>
            </a:br>
            <a:r>
              <a:rPr lang="ko-KR" sz="1200">
                <a:solidFill>
                  <a:schemeClr val="dk1"/>
                </a:solidFill>
              </a:rPr>
              <a:t> 각 문서의 단어별 중요도를 수치로 변환했습니다.</a:t>
            </a:r>
            <a:br>
              <a:rPr lang="ko-KR" sz="1200">
                <a:solidFill>
                  <a:schemeClr val="dk1"/>
                </a:solidFill>
              </a:rPr>
            </a:br>
            <a:endParaRPr sz="1200">
              <a:solidFill>
                <a:schemeClr val="dk1"/>
              </a:solidFill>
            </a:endParaRPr>
          </a:p>
          <a:p>
            <a:pPr indent="0" lvl="0" marL="0" rtl="0" algn="l">
              <a:lnSpc>
                <a:spcPct val="100000"/>
              </a:lnSpc>
              <a:spcBef>
                <a:spcPts val="1200"/>
              </a:spcBef>
              <a:spcAft>
                <a:spcPts val="0"/>
              </a:spcAft>
              <a:buNone/>
            </a:pPr>
            <a:r>
              <a:rPr lang="ko-KR" sz="1200">
                <a:solidFill>
                  <a:schemeClr val="dk1"/>
                </a:solidFill>
              </a:rPr>
              <a:t>이렇게 벡터화된 정형 데이터와 비정형 데이터는</a:t>
            </a:r>
            <a:br>
              <a:rPr lang="ko-KR" sz="1200">
                <a:solidFill>
                  <a:schemeClr val="dk1"/>
                </a:solidFill>
              </a:rPr>
            </a:br>
            <a:r>
              <a:rPr lang="ko-KR" sz="1200">
                <a:solidFill>
                  <a:schemeClr val="dk1"/>
                </a:solidFill>
              </a:rPr>
              <a:t> </a:t>
            </a:r>
            <a:r>
              <a:rPr b="1" lang="ko-KR" sz="1200">
                <a:solidFill>
                  <a:schemeClr val="dk1"/>
                </a:solidFill>
              </a:rPr>
              <a:t>희소행렬(sparse matrix)</a:t>
            </a:r>
            <a:r>
              <a:rPr lang="ko-KR" sz="1200">
                <a:solidFill>
                  <a:schemeClr val="dk1"/>
                </a:solidFill>
              </a:rPr>
              <a:t> 형태로 병합되며,</a:t>
            </a:r>
            <a:br>
              <a:rPr lang="ko-KR" sz="1200">
                <a:solidFill>
                  <a:schemeClr val="dk1"/>
                </a:solidFill>
              </a:rPr>
            </a:br>
            <a:r>
              <a:rPr lang="ko-KR" sz="1200">
                <a:solidFill>
                  <a:schemeClr val="dk1"/>
                </a:solidFill>
              </a:rPr>
              <a:t> 최종적으로 머신러닝 모델에 투입됩니다.</a:t>
            </a:r>
            <a:endParaRPr sz="1200">
              <a:solidFill>
                <a:schemeClr val="dk1"/>
              </a:solidFill>
            </a:endParaRPr>
          </a:p>
          <a:p>
            <a:pPr indent="0" lvl="0" marL="0" rtl="0" algn="l">
              <a:lnSpc>
                <a:spcPct val="100000"/>
              </a:lnSpc>
              <a:spcBef>
                <a:spcPts val="1200"/>
              </a:spcBef>
              <a:spcAft>
                <a:spcPts val="0"/>
              </a:spcAft>
              <a:buNone/>
            </a:pPr>
            <a:r>
              <a:rPr lang="ko-KR" sz="1200">
                <a:solidFill>
                  <a:schemeClr val="dk1"/>
                </a:solidFill>
              </a:rPr>
              <a:t>적용된 모델은 총 5가지입니다.</a:t>
            </a:r>
            <a:endParaRPr sz="1200">
              <a:solidFill>
                <a:schemeClr val="dk1"/>
              </a:solidFill>
            </a:endParaRPr>
          </a:p>
          <a:p>
            <a:pPr indent="-304800" lvl="0" marL="457200" rtl="0" algn="l">
              <a:lnSpc>
                <a:spcPct val="100000"/>
              </a:lnSpc>
              <a:spcBef>
                <a:spcPts val="1200"/>
              </a:spcBef>
              <a:spcAft>
                <a:spcPts val="0"/>
              </a:spcAft>
              <a:buClr>
                <a:schemeClr val="dk1"/>
              </a:buClr>
              <a:buSzPts val="1200"/>
              <a:buChar char="●"/>
            </a:pPr>
            <a:r>
              <a:rPr b="1" lang="ko-KR" sz="1200">
                <a:solidFill>
                  <a:schemeClr val="dk1"/>
                </a:solidFill>
              </a:rPr>
              <a:t>LightGBM</a:t>
            </a:r>
            <a:r>
              <a:rPr lang="ko-KR" sz="1200">
                <a:solidFill>
                  <a:schemeClr val="dk1"/>
                </a:solidFill>
              </a:rPr>
              <a:t>: 연산 속도가 빠르고, 대용량 데이터에 적합</a:t>
            </a:r>
            <a:br>
              <a:rPr lang="ko-KR" sz="1200">
                <a:solidFill>
                  <a:schemeClr val="dk1"/>
                </a:solidFill>
              </a:rPr>
            </a:br>
            <a:r>
              <a:rPr b="1" lang="ko-KR" sz="1200">
                <a:solidFill>
                  <a:schemeClr val="dk1"/>
                </a:solidFill>
              </a:rPr>
              <a:t>XGBoost</a:t>
            </a:r>
            <a:r>
              <a:rPr lang="ko-KR" sz="1200">
                <a:solidFill>
                  <a:schemeClr val="dk1"/>
                </a:solidFill>
              </a:rPr>
              <a:t>: 높은 정확도, 결측치와 과적합 제어에 강함</a:t>
            </a:r>
            <a:br>
              <a:rPr lang="ko-KR" sz="1200">
                <a:solidFill>
                  <a:schemeClr val="dk1"/>
                </a:solidFill>
              </a:rPr>
            </a:br>
            <a:r>
              <a:rPr b="1" lang="ko-KR" sz="1200">
                <a:solidFill>
                  <a:schemeClr val="dk1"/>
                </a:solidFill>
              </a:rPr>
              <a:t>Random Forest</a:t>
            </a:r>
            <a:r>
              <a:rPr lang="ko-KR" sz="1200">
                <a:solidFill>
                  <a:schemeClr val="dk1"/>
                </a:solidFill>
              </a:rPr>
              <a:t>: 변수 해석력이 뛰어나고, 변수 중요도 파악이 쉬움</a:t>
            </a:r>
            <a:br>
              <a:rPr lang="ko-KR" sz="1200">
                <a:solidFill>
                  <a:schemeClr val="dk1"/>
                </a:solidFill>
              </a:rPr>
            </a:br>
            <a:r>
              <a:rPr b="1" lang="ko-KR" sz="1200">
                <a:solidFill>
                  <a:schemeClr val="dk1"/>
                </a:solidFill>
              </a:rPr>
              <a:t>Ridge/Lasso 회귀</a:t>
            </a:r>
            <a:r>
              <a:rPr lang="ko-KR" sz="1200">
                <a:solidFill>
                  <a:schemeClr val="dk1"/>
                </a:solidFill>
              </a:rPr>
              <a:t>: 과적합 방지와 변수 선택(Feature Selection)에 효과적이어서</a:t>
            </a:r>
            <a:br>
              <a:rPr lang="ko-KR" sz="1200">
                <a:solidFill>
                  <a:schemeClr val="dk1"/>
                </a:solidFill>
              </a:rPr>
            </a:br>
            <a:r>
              <a:rPr lang="ko-KR" sz="1200">
                <a:solidFill>
                  <a:schemeClr val="dk1"/>
                </a:solidFill>
              </a:rPr>
              <a:t> </a:t>
            </a:r>
            <a:r>
              <a:rPr b="1" lang="ko-KR" sz="1200">
                <a:solidFill>
                  <a:schemeClr val="dk1"/>
                </a:solidFill>
              </a:rPr>
              <a:t>베이스라인 모델로서도 유용</a:t>
            </a:r>
            <a:r>
              <a:rPr lang="ko-KR" sz="1200">
                <a:solidFill>
                  <a:schemeClr val="dk1"/>
                </a:solidFill>
              </a:rPr>
              <a:t>하게 활용했습니다.</a:t>
            </a:r>
            <a:endParaRPr sz="1200">
              <a:solidFill>
                <a:schemeClr val="dk1"/>
              </a:solidFill>
            </a:endParaRPr>
          </a:p>
          <a:p>
            <a:pPr indent="0" lvl="0" marL="0" rtl="0" algn="l">
              <a:lnSpc>
                <a:spcPct val="115000"/>
              </a:lnSpc>
              <a:spcBef>
                <a:spcPts val="1400"/>
              </a:spcBef>
              <a:spcAft>
                <a:spcPts val="0"/>
              </a:spcAft>
              <a:buNone/>
            </a:pPr>
            <a:r>
              <a:rPr b="1" lang="ko-KR" sz="1200">
                <a:solidFill>
                  <a:schemeClr val="dk1"/>
                </a:solidFill>
              </a:rPr>
              <a:t>2. 딥러닝 모델 구조입니다.</a:t>
            </a:r>
            <a:endParaRPr b="1" sz="1200">
              <a:solidFill>
                <a:schemeClr val="dk1"/>
              </a:solidFill>
            </a:endParaRPr>
          </a:p>
          <a:p>
            <a:pPr indent="0" lvl="0" marL="0" rtl="0" algn="l">
              <a:lnSpc>
                <a:spcPct val="115000"/>
              </a:lnSpc>
              <a:spcBef>
                <a:spcPts val="1200"/>
              </a:spcBef>
              <a:spcAft>
                <a:spcPts val="0"/>
              </a:spcAft>
              <a:buNone/>
            </a:pPr>
            <a:r>
              <a:rPr lang="ko-KR" sz="1200">
                <a:solidFill>
                  <a:schemeClr val="dk1"/>
                </a:solidFill>
              </a:rPr>
              <a:t>비정형 텍스트 데이터를 효과적으로 반영하기 위해</a:t>
            </a:r>
            <a:br>
              <a:rPr lang="ko-KR" sz="1200">
                <a:solidFill>
                  <a:schemeClr val="dk1"/>
                </a:solidFill>
              </a:rPr>
            </a:br>
            <a:r>
              <a:rPr lang="ko-KR" sz="1200">
                <a:solidFill>
                  <a:schemeClr val="dk1"/>
                </a:solidFill>
              </a:rPr>
              <a:t> </a:t>
            </a:r>
            <a:r>
              <a:rPr b="1" lang="ko-KR" sz="1200">
                <a:solidFill>
                  <a:schemeClr val="dk1"/>
                </a:solidFill>
              </a:rPr>
              <a:t>Transformer Encoder</a:t>
            </a:r>
            <a:r>
              <a:rPr lang="ko-KR" sz="1200">
                <a:solidFill>
                  <a:schemeClr val="dk1"/>
                </a:solidFill>
              </a:rPr>
              <a:t>를 통해 문장 구조를 벡터로 이해한 후,</a:t>
            </a:r>
            <a:br>
              <a:rPr lang="ko-KR" sz="1200">
                <a:solidFill>
                  <a:schemeClr val="dk1"/>
                </a:solidFill>
              </a:rPr>
            </a:br>
            <a:r>
              <a:rPr lang="ko-KR" sz="1200">
                <a:solidFill>
                  <a:schemeClr val="dk1"/>
                </a:solidFill>
              </a:rPr>
              <a:t> </a:t>
            </a:r>
            <a:r>
              <a:rPr lang="ko-KR" sz="1200">
                <a:solidFill>
                  <a:srgbClr val="188038"/>
                </a:solidFill>
                <a:latin typeface="Roboto Mono"/>
                <a:ea typeface="Roboto Mono"/>
                <a:cs typeface="Roboto Mono"/>
                <a:sym typeface="Roboto Mono"/>
              </a:rPr>
              <a:t>GlobalAveragePooling</a:t>
            </a:r>
            <a:r>
              <a:rPr lang="ko-KR" sz="1200">
                <a:solidFill>
                  <a:schemeClr val="dk1"/>
                </a:solidFill>
              </a:rPr>
              <a:t>을 거쳐 정보량을 줄여 정형 데이터와 결합했습니다.</a:t>
            </a:r>
            <a:endParaRPr sz="1200">
              <a:solidFill>
                <a:schemeClr val="dk1"/>
              </a:solidFill>
            </a:endParaRPr>
          </a:p>
          <a:p>
            <a:pPr indent="-304800" lvl="0" marL="457200" rtl="0" algn="l">
              <a:lnSpc>
                <a:spcPct val="115000"/>
              </a:lnSpc>
              <a:spcBef>
                <a:spcPts val="1200"/>
              </a:spcBef>
              <a:spcAft>
                <a:spcPts val="0"/>
              </a:spcAft>
              <a:buClr>
                <a:schemeClr val="dk1"/>
              </a:buClr>
              <a:buSzPts val="1200"/>
              <a:buChar char="●"/>
            </a:pPr>
            <a:r>
              <a:rPr lang="ko-KR" sz="1200">
                <a:solidFill>
                  <a:schemeClr val="dk1"/>
                </a:solidFill>
              </a:rPr>
              <a:t>정형 데이터는 </a:t>
            </a:r>
            <a:r>
              <a:rPr lang="ko-KR" sz="1200">
                <a:solidFill>
                  <a:srgbClr val="188038"/>
                </a:solidFill>
                <a:latin typeface="Roboto Mono"/>
                <a:ea typeface="Roboto Mono"/>
                <a:cs typeface="Roboto Mono"/>
                <a:sym typeface="Roboto Mono"/>
              </a:rPr>
              <a:t>LSTM</a:t>
            </a:r>
            <a:r>
              <a:rPr lang="ko-KR" sz="1200">
                <a:solidFill>
                  <a:schemeClr val="dk1"/>
                </a:solidFill>
              </a:rPr>
              <a:t>과 </a:t>
            </a:r>
            <a:r>
              <a:rPr lang="ko-KR" sz="1200">
                <a:solidFill>
                  <a:srgbClr val="188038"/>
                </a:solidFill>
                <a:latin typeface="Roboto Mono"/>
                <a:ea typeface="Roboto Mono"/>
                <a:cs typeface="Roboto Mono"/>
                <a:sym typeface="Roboto Mono"/>
              </a:rPr>
              <a:t>GRU</a:t>
            </a:r>
            <a:r>
              <a:rPr lang="ko-KR" sz="1200">
                <a:solidFill>
                  <a:schemeClr val="dk1"/>
                </a:solidFill>
              </a:rPr>
              <a:t> 레이어를 통해 시계열 구조를 반영했고,</a:t>
            </a:r>
            <a:br>
              <a:rPr lang="ko-KR" sz="1200">
                <a:solidFill>
                  <a:schemeClr val="dk1"/>
                </a:solidFill>
              </a:rPr>
            </a:br>
            <a:r>
              <a:rPr lang="ko-KR" sz="1200">
                <a:solidFill>
                  <a:schemeClr val="dk1"/>
                </a:solidFill>
              </a:rPr>
              <a:t>이후 Dense 레이어에서 두 경로의 출력을 병합하여 최종 예측을 수행했습니다.</a:t>
            </a:r>
            <a:br>
              <a:rPr lang="ko-KR" sz="1200">
                <a:solidFill>
                  <a:schemeClr val="dk1"/>
                </a:solidFill>
              </a:rPr>
            </a:br>
            <a:r>
              <a:rPr lang="ko-KR" sz="1200">
                <a:solidFill>
                  <a:schemeClr val="dk1"/>
                </a:solidFill>
              </a:rPr>
              <a:t>즉, 이 모델은 </a:t>
            </a:r>
            <a:r>
              <a:rPr b="1" lang="ko-KR" sz="1200">
                <a:solidFill>
                  <a:schemeClr val="dk1"/>
                </a:solidFill>
              </a:rPr>
              <a:t>텍스트의 문맥 정보와 시계열의 시간 흐름</a:t>
            </a:r>
            <a:r>
              <a:rPr lang="ko-KR" sz="1200">
                <a:solidFill>
                  <a:schemeClr val="dk1"/>
                </a:solidFill>
              </a:rPr>
              <a:t>을 함께 반영할 수 있도록 설계된 구조입니다.</a:t>
            </a:r>
            <a:endParaRPr sz="1200">
              <a:solidFill>
                <a:schemeClr val="dk1"/>
              </a:solidFill>
            </a:endParaRPr>
          </a:p>
          <a:p>
            <a:pPr indent="0" lvl="0" marL="0" rtl="0" algn="l">
              <a:lnSpc>
                <a:spcPct val="100000"/>
              </a:lnSpc>
              <a:spcBef>
                <a:spcPts val="1200"/>
              </a:spcBef>
              <a:spcAft>
                <a:spcPts val="0"/>
              </a:spcAft>
              <a:buNone/>
            </a:pPr>
            <a:r>
              <a:t/>
            </a:r>
            <a:endParaRPr sz="1200">
              <a:solidFill>
                <a:schemeClr val="dk1"/>
              </a:solidFill>
              <a:latin typeface="Malgun Gothic"/>
              <a:ea typeface="Malgun Gothic"/>
              <a:cs typeface="Malgun Gothic"/>
              <a:sym typeface="Malgun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34aaef74db6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2800"/>
              </a:lnSpc>
              <a:spcBef>
                <a:spcPts val="0"/>
              </a:spcBef>
              <a:spcAft>
                <a:spcPts val="0"/>
              </a:spcAft>
              <a:buNone/>
            </a:pPr>
            <a:r>
              <a:rPr lang="ko-KR">
                <a:solidFill>
                  <a:schemeClr val="dk1"/>
                </a:solidFill>
                <a:latin typeface="Calibri"/>
                <a:ea typeface="Calibri"/>
                <a:cs typeface="Calibri"/>
                <a:sym typeface="Calibri"/>
              </a:rPr>
              <a:t>전통적인 금리 예측 모델은 주로 정형 데이터를 활용한 머신러닝 기법에 의존해왔으나, 본 프로젝트에서는 모델링 과정에서 </a:t>
            </a:r>
            <a:r>
              <a:rPr b="1" lang="ko-KR">
                <a:solidFill>
                  <a:schemeClr val="dk1"/>
                </a:solidFill>
                <a:latin typeface="Calibri"/>
                <a:ea typeface="Calibri"/>
                <a:cs typeface="Calibri"/>
                <a:sym typeface="Calibri"/>
              </a:rPr>
              <a:t>비정형 데이터</a:t>
            </a:r>
            <a:r>
              <a:rPr lang="ko-KR">
                <a:solidFill>
                  <a:schemeClr val="dk1"/>
                </a:solidFill>
                <a:latin typeface="Calibri"/>
                <a:ea typeface="Calibri"/>
                <a:cs typeface="Calibri"/>
                <a:sym typeface="Calibri"/>
              </a:rPr>
              <a:t>를 적극적으로 활용하였고, 이에 더해 </a:t>
            </a:r>
            <a:r>
              <a:rPr b="1" lang="ko-KR">
                <a:solidFill>
                  <a:schemeClr val="dk1"/>
                </a:solidFill>
                <a:latin typeface="Calibri"/>
                <a:ea typeface="Calibri"/>
                <a:cs typeface="Calibri"/>
                <a:sym typeface="Calibri"/>
              </a:rPr>
              <a:t>비정형 데이터에도 높은 강점을 가진 딥러닝 모델</a:t>
            </a:r>
            <a:r>
              <a:rPr lang="ko-KR">
                <a:solidFill>
                  <a:schemeClr val="dk1"/>
                </a:solidFill>
                <a:latin typeface="Calibri"/>
                <a:ea typeface="Calibri"/>
                <a:cs typeface="Calibri"/>
                <a:sym typeface="Calibri"/>
              </a:rPr>
              <a:t>도 함께 적용해보았습니다.</a:t>
            </a:r>
            <a:endParaRPr b="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KR">
                <a:solidFill>
                  <a:schemeClr val="dk1"/>
                </a:solidFill>
              </a:rPr>
              <a:t>성능 비교 결과입니다.</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ko-KR">
                <a:solidFill>
                  <a:schemeClr val="dk1"/>
                </a:solidFill>
              </a:rPr>
              <a:t>정형 데이터만 사용한 경우, </a:t>
            </a:r>
            <a:r>
              <a:rPr b="1" lang="ko-KR">
                <a:solidFill>
                  <a:schemeClr val="dk1"/>
                </a:solidFill>
              </a:rPr>
              <a:t>XGBoost</a:t>
            </a:r>
            <a:r>
              <a:rPr lang="ko-KR">
                <a:solidFill>
                  <a:schemeClr val="dk1"/>
                </a:solidFill>
              </a:rPr>
              <a:t>가 가장 우수한 성능을 보였습니다.</a:t>
            </a:r>
            <a:br>
              <a:rPr lang="ko-K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KR">
                <a:solidFill>
                  <a:schemeClr val="dk1"/>
                </a:solidFill>
              </a:rPr>
              <a:t>정형+비정형 통합 모델에서는 </a:t>
            </a:r>
            <a:r>
              <a:rPr b="1" lang="ko-KR">
                <a:solidFill>
                  <a:schemeClr val="dk1"/>
                </a:solidFill>
              </a:rPr>
              <a:t>LightGBM</a:t>
            </a:r>
            <a:r>
              <a:rPr lang="ko-KR">
                <a:solidFill>
                  <a:schemeClr val="dk1"/>
                </a:solidFill>
              </a:rPr>
              <a:t>이 가장 좋은 성과를 보였고,</a:t>
            </a:r>
            <a:br>
              <a:rPr lang="ko-KR">
                <a:solidFill>
                  <a:schemeClr val="dk1"/>
                </a:solidFill>
              </a:rPr>
            </a:br>
            <a:r>
              <a:rPr lang="ko-KR">
                <a:solidFill>
                  <a:schemeClr val="dk1"/>
                </a:solidFill>
              </a:rPr>
              <a:t> 딥러닝 모델(Transformer + LSTM + GRU)은 모델 복잡성에 비해 상대적으로 낮은 성능을 보였습니다.</a:t>
            </a:r>
            <a:br>
              <a:rPr lang="ko-KR">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KR">
                <a:solidFill>
                  <a:schemeClr val="dk1"/>
                </a:solidFill>
              </a:rPr>
              <a:t>이는 </a:t>
            </a:r>
            <a:r>
              <a:rPr b="1" lang="ko-KR">
                <a:solidFill>
                  <a:schemeClr val="dk1"/>
                </a:solidFill>
              </a:rPr>
              <a:t>텍스트 데이터의 정보가 충분히 정제되지 않았거나</a:t>
            </a:r>
            <a:r>
              <a:rPr lang="ko-KR">
                <a:solidFill>
                  <a:schemeClr val="dk1"/>
                </a:solidFill>
              </a:rPr>
              <a:t>,</a:t>
            </a:r>
            <a:br>
              <a:rPr lang="ko-KR">
                <a:solidFill>
                  <a:schemeClr val="dk1"/>
                </a:solidFill>
              </a:rPr>
            </a:br>
            <a:r>
              <a:rPr lang="ko-KR">
                <a:solidFill>
                  <a:schemeClr val="dk1"/>
                </a:solidFill>
              </a:rPr>
              <a:t> 정형 데이터 자체의 설명력이 워낙 강하다는 점으로 해석될 수 있습니다.</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661" name="Google Shape;661;g34aaef74db6_1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304daa12bae_5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g304daa12bae_5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왜 비정형, 딥러닝 모델 시도했는지 설명 필요 </a:t>
            </a:r>
            <a:endParaRPr/>
          </a:p>
        </p:txBody>
      </p:sp>
      <p:sp>
        <p:nvSpPr>
          <p:cNvPr id="709" name="Google Shape;70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34a905a7a6e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4a905a7a6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930e08122_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solidFill>
                  <a:schemeClr val="dk1"/>
                </a:solidFill>
              </a:rPr>
              <a:t>최근 글로벌 경제는 과거보다 훨씬 더 복합적인 불확실성에 직면하고 있습니다.</a:t>
            </a:r>
            <a:endParaRPr>
              <a:solidFill>
                <a:schemeClr val="dk1"/>
              </a:solidFill>
            </a:endParaRPr>
          </a:p>
          <a:p>
            <a:pPr indent="0" lvl="0" marL="0" rtl="0" algn="l">
              <a:spcBef>
                <a:spcPts val="0"/>
              </a:spcBef>
              <a:spcAft>
                <a:spcPts val="0"/>
              </a:spcAft>
              <a:buNone/>
            </a:pPr>
            <a:r>
              <a:rPr lang="ko-KR">
                <a:solidFill>
                  <a:schemeClr val="dk1"/>
                </a:solidFill>
              </a:rPr>
              <a:t>코로나19 팬데믹, 우크라이나-러시아 전쟁, 미중 갈등, 보호무역주의 확산 등</a:t>
            </a:r>
            <a:endParaRPr>
              <a:solidFill>
                <a:schemeClr val="dk1"/>
              </a:solidFill>
            </a:endParaRPr>
          </a:p>
          <a:p>
            <a:pPr indent="0" lvl="0" marL="0" rtl="0" algn="l">
              <a:spcBef>
                <a:spcPts val="0"/>
              </a:spcBef>
              <a:spcAft>
                <a:spcPts val="0"/>
              </a:spcAft>
              <a:buNone/>
            </a:pPr>
            <a:r>
              <a:rPr b="1" lang="ko-KR">
                <a:solidFill>
                  <a:schemeClr val="dk1"/>
                </a:solidFill>
              </a:rPr>
              <a:t>지정학적 리스크와 글로벌 공급망 변화</a:t>
            </a:r>
            <a:r>
              <a:rPr lang="ko-KR">
                <a:solidFill>
                  <a:schemeClr val="dk1"/>
                </a:solidFill>
              </a:rPr>
              <a:t>가 동시에 작용하면서,</a:t>
            </a:r>
            <a:endParaRPr>
              <a:solidFill>
                <a:schemeClr val="dk1"/>
              </a:solidFill>
            </a:endParaRPr>
          </a:p>
          <a:p>
            <a:pPr indent="0" lvl="0" marL="0" rtl="0" algn="l">
              <a:spcBef>
                <a:spcPts val="0"/>
              </a:spcBef>
              <a:spcAft>
                <a:spcPts val="0"/>
              </a:spcAft>
              <a:buNone/>
            </a:pPr>
            <a:r>
              <a:rPr b="1" lang="ko-KR">
                <a:solidFill>
                  <a:schemeClr val="dk1"/>
                </a:solidFill>
              </a:rPr>
              <a:t>기존의 단순한 경제 예측 방식으로는 시장 흐름을 설명하기 어려워졌습니다.</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lang="ko-KR">
                <a:solidFill>
                  <a:schemeClr val="dk1"/>
                </a:solidFill>
              </a:rPr>
              <a:t>기준금리는 단순한 통화 정책 지표를 넘어</a:t>
            </a:r>
            <a:endParaRPr>
              <a:solidFill>
                <a:schemeClr val="dk1"/>
              </a:solidFill>
            </a:endParaRPr>
          </a:p>
          <a:p>
            <a:pPr indent="0" lvl="0" marL="0" rtl="0" algn="l">
              <a:spcBef>
                <a:spcPts val="0"/>
              </a:spcBef>
              <a:spcAft>
                <a:spcPts val="0"/>
              </a:spcAft>
              <a:buNone/>
            </a:pPr>
            <a:r>
              <a:rPr b="1" lang="ko-KR">
                <a:solidFill>
                  <a:schemeClr val="dk1"/>
                </a:solidFill>
              </a:rPr>
              <a:t>가계부채, 부동산 가격, 환율, 소비 및 투자 심리 등</a:t>
            </a:r>
            <a:r>
              <a:rPr lang="ko-KR">
                <a:solidFill>
                  <a:schemeClr val="dk1"/>
                </a:solidFill>
              </a:rPr>
              <a:t> 실물경제 전반에 광범위한 영향을 줍니다.</a:t>
            </a:r>
            <a:endParaRPr>
              <a:solidFill>
                <a:schemeClr val="dk1"/>
              </a:solidFill>
            </a:endParaRPr>
          </a:p>
          <a:p>
            <a:pPr indent="0" lvl="0" marL="0" rtl="0" algn="l">
              <a:spcBef>
                <a:spcPts val="0"/>
              </a:spcBef>
              <a:spcAft>
                <a:spcPts val="0"/>
              </a:spcAft>
              <a:buNone/>
            </a:pPr>
            <a:r>
              <a:rPr lang="ko-KR">
                <a:solidFill>
                  <a:schemeClr val="dk1"/>
                </a:solidFill>
              </a:rPr>
              <a:t>특히 한국처럼 </a:t>
            </a:r>
            <a:r>
              <a:rPr b="1" lang="ko-KR">
                <a:solidFill>
                  <a:schemeClr val="dk1"/>
                </a:solidFill>
              </a:rPr>
              <a:t>금융 변동성에 민감한 구조</a:t>
            </a:r>
            <a:r>
              <a:rPr lang="ko-KR">
                <a:solidFill>
                  <a:schemeClr val="dk1"/>
                </a:solidFill>
              </a:rPr>
              <a:t>에서는</a:t>
            </a:r>
            <a:endParaRPr>
              <a:solidFill>
                <a:schemeClr val="dk1"/>
              </a:solidFill>
            </a:endParaRPr>
          </a:p>
          <a:p>
            <a:pPr indent="0" lvl="0" marL="0" rtl="0" algn="l">
              <a:spcBef>
                <a:spcPts val="0"/>
              </a:spcBef>
              <a:spcAft>
                <a:spcPts val="0"/>
              </a:spcAft>
              <a:buNone/>
            </a:pPr>
            <a:r>
              <a:rPr b="1" lang="ko-KR">
                <a:solidFill>
                  <a:schemeClr val="dk1"/>
                </a:solidFill>
              </a:rPr>
              <a:t>기준금리의 방향성을 미리 예측하고 해석하는 것이 매우 중요한 과제가 되었습니다.</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200"/>
              </a:spcBef>
              <a:spcAft>
                <a:spcPts val="0"/>
              </a:spcAft>
              <a:buNone/>
            </a:pPr>
            <a:r>
              <a:rPr lang="ko-KR">
                <a:solidFill>
                  <a:schemeClr val="dk1"/>
                </a:solidFill>
              </a:rPr>
              <a:t>지금까지의 금리 예측 연구는 주로 </a:t>
            </a:r>
            <a:r>
              <a:rPr b="1" lang="ko-KR">
                <a:solidFill>
                  <a:schemeClr val="dk1"/>
                </a:solidFill>
              </a:rPr>
              <a:t>정형 데이터 기반 시계열 분석(ARIMA, VAR)</a:t>
            </a:r>
            <a:r>
              <a:rPr lang="ko-KR">
                <a:solidFill>
                  <a:schemeClr val="dk1"/>
                </a:solidFill>
              </a:rPr>
              <a:t> 또는</a:t>
            </a:r>
            <a:br>
              <a:rPr lang="ko-KR">
                <a:solidFill>
                  <a:schemeClr val="dk1"/>
                </a:solidFill>
              </a:rPr>
            </a:br>
            <a:r>
              <a:rPr lang="ko-KR">
                <a:solidFill>
                  <a:schemeClr val="dk1"/>
                </a:solidFill>
              </a:rPr>
              <a:t> </a:t>
            </a:r>
            <a:r>
              <a:rPr b="1" lang="ko-KR">
                <a:solidFill>
                  <a:schemeClr val="dk1"/>
                </a:solidFill>
              </a:rPr>
              <a:t>머신러닝 모델(RandomForest, XGBoost)</a:t>
            </a:r>
            <a:r>
              <a:rPr lang="ko-KR">
                <a:solidFill>
                  <a:schemeClr val="dk1"/>
                </a:solidFill>
              </a:rPr>
              <a:t> 등에 의존해 왔습니다.</a:t>
            </a:r>
            <a:br>
              <a:rPr lang="ko-KR">
                <a:solidFill>
                  <a:schemeClr val="dk1"/>
                </a:solidFill>
              </a:rPr>
            </a:br>
            <a:r>
              <a:rPr lang="ko-KR">
                <a:solidFill>
                  <a:schemeClr val="dk1"/>
                </a:solidFill>
              </a:rPr>
              <a:t> 하지만 실제 금리 결정에는 </a:t>
            </a:r>
            <a:r>
              <a:rPr b="1" lang="ko-KR">
                <a:solidFill>
                  <a:schemeClr val="dk1"/>
                </a:solidFill>
              </a:rPr>
              <a:t>한국은행 총재의 발언, 의사록, 시장 기대감</a:t>
            </a:r>
            <a:r>
              <a:rPr lang="ko-KR">
                <a:solidFill>
                  <a:schemeClr val="dk1"/>
                </a:solidFill>
              </a:rPr>
              <a:t> 등</a:t>
            </a:r>
            <a:br>
              <a:rPr lang="ko-KR">
                <a:solidFill>
                  <a:schemeClr val="dk1"/>
                </a:solidFill>
              </a:rPr>
            </a:br>
            <a:r>
              <a:rPr lang="ko-KR">
                <a:solidFill>
                  <a:schemeClr val="dk1"/>
                </a:solidFill>
              </a:rPr>
              <a:t> </a:t>
            </a:r>
            <a:r>
              <a:rPr b="1" lang="ko-KR">
                <a:solidFill>
                  <a:schemeClr val="dk1"/>
                </a:solidFill>
              </a:rPr>
              <a:t>정성적 판단 요인과 텍스트 기반 신호</a:t>
            </a:r>
            <a:r>
              <a:rPr lang="ko-KR">
                <a:solidFill>
                  <a:schemeClr val="dk1"/>
                </a:solidFill>
              </a:rPr>
              <a:t>가 중요한 역할을 합니다.</a:t>
            </a:r>
            <a:endParaRPr>
              <a:solidFill>
                <a:schemeClr val="dk1"/>
              </a:solidFill>
            </a:endParaRPr>
          </a:p>
          <a:p>
            <a:pPr indent="0" lvl="0" marL="0" rtl="0" algn="l">
              <a:lnSpc>
                <a:spcPct val="115000"/>
              </a:lnSpc>
              <a:spcBef>
                <a:spcPts val="1200"/>
              </a:spcBef>
              <a:spcAft>
                <a:spcPts val="0"/>
              </a:spcAft>
              <a:buNone/>
            </a:pPr>
            <a:r>
              <a:rPr lang="ko-KR">
                <a:solidFill>
                  <a:schemeClr val="dk1"/>
                </a:solidFill>
              </a:rPr>
              <a:t>영어권에서는 뉴스나 연설문을 분석한 금리 예측 사례도 일부 존재하지만,</a:t>
            </a:r>
            <a:br>
              <a:rPr lang="ko-KR">
                <a:solidFill>
                  <a:schemeClr val="dk1"/>
                </a:solidFill>
              </a:rPr>
            </a:br>
            <a:r>
              <a:rPr lang="ko-KR">
                <a:solidFill>
                  <a:schemeClr val="dk1"/>
                </a:solidFill>
              </a:rPr>
              <a:t> </a:t>
            </a:r>
            <a:r>
              <a:rPr b="1" lang="ko-KR">
                <a:solidFill>
                  <a:schemeClr val="dk1"/>
                </a:solidFill>
              </a:rPr>
              <a:t>한국어 금융 문서를 활용한 분석은 여전히 미흡</a:t>
            </a:r>
            <a:r>
              <a:rPr lang="ko-KR">
                <a:solidFill>
                  <a:schemeClr val="dk1"/>
                </a:solidFill>
              </a:rPr>
              <a:t>한 상황입니다.</a:t>
            </a:r>
            <a:endParaRPr>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
        <p:nvSpPr>
          <p:cNvPr id="134" name="Google Shape;134;g34930e08122_5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49ede9e92f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49ede9e92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4a905a7a6e_1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4a905a7a6e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4a905a7a6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34a905a7a6e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a905a7a6e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짧게</a:t>
            </a:r>
            <a:endParaRPr/>
          </a:p>
        </p:txBody>
      </p:sp>
      <p:sp>
        <p:nvSpPr>
          <p:cNvPr id="160" name="Google Shape;160;g34a905a7a6e_1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4a905a7a6e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34a905a7a6e_1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930e08122_1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4930e0812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ppt </a:t>
            </a:r>
            <a:r>
              <a:rPr lang="ko-KR"/>
              <a:t>디자인 통일/ 로우데이터 캡쳐사진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930e08122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4930e0812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930e08122_1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4930e0812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KR"/>
              <a:t>행 늘려서 10~</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3"/>
          <p:cNvSpPr/>
          <p:nvPr>
            <p:ph idx="2" type="pic"/>
          </p:nvPr>
        </p:nvSpPr>
        <p:spPr>
          <a:xfrm>
            <a:off x="1792288" y="612775"/>
            <a:ext cx="5486400" cy="4114800"/>
          </a:xfrm>
          <a:prstGeom prst="rect">
            <a:avLst/>
          </a:prstGeom>
          <a:noFill/>
          <a:ln>
            <a:noFill/>
          </a:ln>
        </p:spPr>
      </p:sp>
      <p:sp>
        <p:nvSpPr>
          <p:cNvPr id="64" name="Google Shape;64;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image" Target="../media/image4.png"/><Relationship Id="rId13" Type="http://schemas.openxmlformats.org/officeDocument/2006/relationships/image" Target="../media/image21.png"/><Relationship Id="rId12"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41.png"/><Relationship Id="rId15" Type="http://schemas.openxmlformats.org/officeDocument/2006/relationships/image" Target="../media/image6.png"/><Relationship Id="rId14" Type="http://schemas.openxmlformats.org/officeDocument/2006/relationships/image" Target="../media/image3.png"/><Relationship Id="rId17" Type="http://schemas.openxmlformats.org/officeDocument/2006/relationships/image" Target="../media/image10.png"/><Relationship Id="rId16" Type="http://schemas.openxmlformats.org/officeDocument/2006/relationships/image" Target="../media/image15.png"/><Relationship Id="rId5" Type="http://schemas.openxmlformats.org/officeDocument/2006/relationships/image" Target="../media/image1.png"/><Relationship Id="rId19" Type="http://schemas.openxmlformats.org/officeDocument/2006/relationships/image" Target="../media/image18.png"/><Relationship Id="rId6" Type="http://schemas.openxmlformats.org/officeDocument/2006/relationships/image" Target="../media/image14.png"/><Relationship Id="rId18" Type="http://schemas.openxmlformats.org/officeDocument/2006/relationships/image" Target="../media/image12.png"/><Relationship Id="rId7" Type="http://schemas.openxmlformats.org/officeDocument/2006/relationships/image" Target="../media/image16.png"/><Relationship Id="rId8"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5.png"/><Relationship Id="rId4" Type="http://schemas.openxmlformats.org/officeDocument/2006/relationships/image" Target="../media/image48.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58.png"/><Relationship Id="rId7" Type="http://schemas.openxmlformats.org/officeDocument/2006/relationships/image" Target="../media/image1.png"/><Relationship Id="rId8" Type="http://schemas.openxmlformats.org/officeDocument/2006/relationships/image" Target="../media/image14.png"/></Relationships>
</file>

<file path=ppt/slides/_rels/slide12.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32.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57.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24.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1" Type="http://schemas.openxmlformats.org/officeDocument/2006/relationships/image" Target="../media/image73.png"/><Relationship Id="rId10" Type="http://schemas.openxmlformats.org/officeDocument/2006/relationships/image" Target="../media/image69.png"/><Relationship Id="rId12"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75.png"/><Relationship Id="rId9" Type="http://schemas.openxmlformats.org/officeDocument/2006/relationships/image" Target="../media/image65.png"/><Relationship Id="rId5" Type="http://schemas.openxmlformats.org/officeDocument/2006/relationships/image" Target="../media/image61.png"/><Relationship Id="rId6" Type="http://schemas.openxmlformats.org/officeDocument/2006/relationships/image" Target="../media/image64.png"/><Relationship Id="rId7" Type="http://schemas.openxmlformats.org/officeDocument/2006/relationships/image" Target="../media/image1.png"/><Relationship Id="rId8" Type="http://schemas.openxmlformats.org/officeDocument/2006/relationships/image" Target="../media/image14.png"/></Relationships>
</file>

<file path=ppt/slides/_rels/slide15.xml.rels><?xml version="1.0" encoding="UTF-8" standalone="yes"?><Relationships xmlns="http://schemas.openxmlformats.org/package/2006/relationships"><Relationship Id="rId11" Type="http://schemas.openxmlformats.org/officeDocument/2006/relationships/hyperlink" Target="https://www.yes24.com/Product/Goods/122459711" TargetMode="External"/><Relationship Id="rId10" Type="http://schemas.openxmlformats.org/officeDocument/2006/relationships/hyperlink" Target="https://www.bok.or.kr/portal/bbs/P0000605/view.do?nttId=10081245&amp;menuNo=200462" TargetMode="External"/><Relationship Id="rId13" Type="http://schemas.openxmlformats.org/officeDocument/2006/relationships/hyperlink" Target="https://www.yes24.com/Product/Goods/112034702" TargetMode="External"/><Relationship Id="rId12" Type="http://schemas.openxmlformats.org/officeDocument/2006/relationships/hyperlink" Target="https://www.yes24.com/Product/Goods/108934528" TargetMode="External"/><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57.png"/><Relationship Id="rId9" Type="http://schemas.openxmlformats.org/officeDocument/2006/relationships/hyperlink" Target="https://www.yes24.com/Product/Goods/108920694" TargetMode="External"/><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hyperlink" Target="https://www.yes24.com/Product/Goods/117712306" TargetMode="External"/><Relationship Id="rId8" Type="http://schemas.openxmlformats.org/officeDocument/2006/relationships/hyperlink" Target="https://www.yes24.com/Product/Goods/32947404" TargetMode="External"/></Relationships>
</file>

<file path=ppt/slides/_rels/slide16.xml.rels><?xml version="1.0" encoding="UTF-8" standalone="yes"?><Relationships xmlns="http://schemas.openxmlformats.org/package/2006/relationships"><Relationship Id="rId10" Type="http://schemas.openxmlformats.org/officeDocument/2006/relationships/image" Target="../media/image68.png"/><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6.png"/><Relationship Id="rId5" Type="http://schemas.openxmlformats.org/officeDocument/2006/relationships/image" Target="../media/image14.png"/><Relationship Id="rId6" Type="http://schemas.openxmlformats.org/officeDocument/2006/relationships/image" Target="../media/image86.png"/><Relationship Id="rId7" Type="http://schemas.openxmlformats.org/officeDocument/2006/relationships/image" Target="../media/image63.png"/><Relationship Id="rId8" Type="http://schemas.openxmlformats.org/officeDocument/2006/relationships/image" Target="../media/image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74.png"/><Relationship Id="rId5" Type="http://schemas.openxmlformats.org/officeDocument/2006/relationships/image" Target="../media/image70.png"/><Relationship Id="rId6" Type="http://schemas.openxmlformats.org/officeDocument/2006/relationships/image" Target="../media/image1.png"/><Relationship Id="rId7"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139.png"/><Relationship Id="rId7" Type="http://schemas.openxmlformats.org/officeDocument/2006/relationships/image" Target="../media/image8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89.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76.png"/><Relationship Id="rId8"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110.png"/><Relationship Id="rId7"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78.png"/><Relationship Id="rId7" Type="http://schemas.openxmlformats.org/officeDocument/2006/relationships/image" Target="../media/image9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80.png"/><Relationship Id="rId9" Type="http://schemas.openxmlformats.org/officeDocument/2006/relationships/hyperlink" Target="https://kbthink.com/main/asset-management/wealth-strategy/investment-guide/investment-guide-23120811.html?utm_source=chatgpt.com" TargetMode="External"/><Relationship Id="rId5" Type="http://schemas.openxmlformats.org/officeDocument/2006/relationships/image" Target="../media/image82.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8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75.png"/><Relationship Id="rId9" Type="http://schemas.openxmlformats.org/officeDocument/2006/relationships/image" Target="../media/image32.png"/><Relationship Id="rId5" Type="http://schemas.openxmlformats.org/officeDocument/2006/relationships/image" Target="../media/image67.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9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14.png"/><Relationship Id="rId5" Type="http://schemas.openxmlformats.org/officeDocument/2006/relationships/image" Target="../media/image7.png"/><Relationship Id="rId6" Type="http://schemas.openxmlformats.org/officeDocument/2006/relationships/image" Target="../media/image32.png"/><Relationship Id="rId7" Type="http://schemas.openxmlformats.org/officeDocument/2006/relationships/image" Target="../media/image83.png"/><Relationship Id="rId8" Type="http://schemas.openxmlformats.org/officeDocument/2006/relationships/image" Target="../media/image91.png"/></Relationships>
</file>

<file path=ppt/slides/_rels/slide25.xml.rels><?xml version="1.0" encoding="UTF-8" standalone="yes"?><Relationships xmlns="http://schemas.openxmlformats.org/package/2006/relationships"><Relationship Id="rId11" Type="http://schemas.openxmlformats.org/officeDocument/2006/relationships/image" Target="../media/image101.png"/><Relationship Id="rId10" Type="http://schemas.openxmlformats.org/officeDocument/2006/relationships/image" Target="../media/image97.png"/><Relationship Id="rId13" Type="http://schemas.openxmlformats.org/officeDocument/2006/relationships/image" Target="../media/image104.png"/><Relationship Id="rId12" Type="http://schemas.openxmlformats.org/officeDocument/2006/relationships/image" Target="../media/image96.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06.png"/><Relationship Id="rId15" Type="http://schemas.openxmlformats.org/officeDocument/2006/relationships/image" Target="../media/image94.png"/><Relationship Id="rId14" Type="http://schemas.openxmlformats.org/officeDocument/2006/relationships/image" Target="../media/image93.png"/><Relationship Id="rId5" Type="http://schemas.openxmlformats.org/officeDocument/2006/relationships/image" Target="../media/image14.png"/><Relationship Id="rId6" Type="http://schemas.openxmlformats.org/officeDocument/2006/relationships/image" Target="../media/image84.png"/><Relationship Id="rId7" Type="http://schemas.openxmlformats.org/officeDocument/2006/relationships/image" Target="../media/image81.png"/><Relationship Id="rId8" Type="http://schemas.openxmlformats.org/officeDocument/2006/relationships/image" Target="../media/image10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103.png"/><Relationship Id="rId5" Type="http://schemas.openxmlformats.org/officeDocument/2006/relationships/image" Target="../media/image99.png"/><Relationship Id="rId6" Type="http://schemas.openxmlformats.org/officeDocument/2006/relationships/image" Target="../media/image1.png"/><Relationship Id="rId7"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33.png"/><Relationship Id="rId5" Type="http://schemas.openxmlformats.org/officeDocument/2006/relationships/image" Target="../media/image1.png"/><Relationship Id="rId6" Type="http://schemas.openxmlformats.org/officeDocument/2006/relationships/image" Target="../media/image14.png"/></Relationships>
</file>

<file path=ppt/slides/_rels/slide28.xml.rels><?xml version="1.0" encoding="UTF-8" standalone="yes"?><Relationships xmlns="http://schemas.openxmlformats.org/package/2006/relationships"><Relationship Id="rId11" Type="http://schemas.openxmlformats.org/officeDocument/2006/relationships/image" Target="../media/image105.png"/><Relationship Id="rId10" Type="http://schemas.openxmlformats.org/officeDocument/2006/relationships/image" Target="../media/image107.png"/><Relationship Id="rId12" Type="http://schemas.openxmlformats.org/officeDocument/2006/relationships/image" Target="../media/image111.png"/><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02.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98.png"/><Relationship Id="rId8"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09.png"/><Relationship Id="rId5" Type="http://schemas.openxmlformats.org/officeDocument/2006/relationships/image" Target="../media/image169.png"/><Relationship Id="rId6" Type="http://schemas.openxmlformats.org/officeDocument/2006/relationships/image" Target="../media/image138.png"/><Relationship Id="rId7" Type="http://schemas.openxmlformats.org/officeDocument/2006/relationships/image" Target="../media/image1.png"/><Relationship Id="rId8"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24.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23.png"/><Relationship Id="rId8"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113.png"/><Relationship Id="rId9" Type="http://schemas.openxmlformats.org/officeDocument/2006/relationships/image" Target="../media/image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4.png"/><Relationship Id="rId8"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29.png"/><Relationship Id="rId5" Type="http://schemas.openxmlformats.org/officeDocument/2006/relationships/image" Target="../media/image124.png"/><Relationship Id="rId6" Type="http://schemas.openxmlformats.org/officeDocument/2006/relationships/image" Target="../media/image130.png"/><Relationship Id="rId7" Type="http://schemas.openxmlformats.org/officeDocument/2006/relationships/image" Target="../media/image1.png"/><Relationship Id="rId8"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118.png"/><Relationship Id="rId5" Type="http://schemas.openxmlformats.org/officeDocument/2006/relationships/image" Target="../media/image127.png"/><Relationship Id="rId6" Type="http://schemas.openxmlformats.org/officeDocument/2006/relationships/image" Target="../media/image120.png"/><Relationship Id="rId7" Type="http://schemas.openxmlformats.org/officeDocument/2006/relationships/image" Target="../media/image1.png"/><Relationship Id="rId8" Type="http://schemas.openxmlformats.org/officeDocument/2006/relationships/image" Target="../media/image14.png"/></Relationships>
</file>

<file path=ppt/slides/_rels/slide33.xml.rels><?xml version="1.0" encoding="UTF-8" standalone="yes"?><Relationships xmlns="http://schemas.openxmlformats.org/package/2006/relationships"><Relationship Id="rId11" Type="http://schemas.openxmlformats.org/officeDocument/2006/relationships/image" Target="../media/image122.png"/><Relationship Id="rId10" Type="http://schemas.openxmlformats.org/officeDocument/2006/relationships/image" Target="../media/image126.png"/><Relationship Id="rId13" Type="http://schemas.openxmlformats.org/officeDocument/2006/relationships/image" Target="../media/image119.png"/><Relationship Id="rId12" Type="http://schemas.openxmlformats.org/officeDocument/2006/relationships/image" Target="../media/image123.png"/><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28.png"/><Relationship Id="rId15" Type="http://schemas.openxmlformats.org/officeDocument/2006/relationships/image" Target="../media/image135.png"/><Relationship Id="rId14" Type="http://schemas.openxmlformats.org/officeDocument/2006/relationships/image" Target="../media/image121.png"/><Relationship Id="rId5" Type="http://schemas.openxmlformats.org/officeDocument/2006/relationships/image" Target="../media/image24.png"/><Relationship Id="rId6" Type="http://schemas.openxmlformats.org/officeDocument/2006/relationships/image" Target="../media/image112.png"/><Relationship Id="rId7" Type="http://schemas.openxmlformats.org/officeDocument/2006/relationships/image" Target="../media/image1.png"/><Relationship Id="rId8"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34.png"/><Relationship Id="rId5" Type="http://schemas.openxmlformats.org/officeDocument/2006/relationships/image" Target="../media/image136.png"/><Relationship Id="rId6" Type="http://schemas.openxmlformats.org/officeDocument/2006/relationships/image" Target="../media/image1.png"/><Relationship Id="rId7" Type="http://schemas.openxmlformats.org/officeDocument/2006/relationships/image" Target="../media/image14.png"/></Relationships>
</file>

<file path=ppt/slides/_rels/slide35.xml.rels><?xml version="1.0" encoding="UTF-8" standalone="yes"?><Relationships xmlns="http://schemas.openxmlformats.org/package/2006/relationships"><Relationship Id="rId11" Type="http://schemas.openxmlformats.org/officeDocument/2006/relationships/image" Target="../media/image131.png"/><Relationship Id="rId10" Type="http://schemas.openxmlformats.org/officeDocument/2006/relationships/image" Target="../media/image146.png"/><Relationship Id="rId13" Type="http://schemas.openxmlformats.org/officeDocument/2006/relationships/image" Target="../media/image140.png"/><Relationship Id="rId12" Type="http://schemas.openxmlformats.org/officeDocument/2006/relationships/image" Target="../media/image143.png"/><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1.png"/><Relationship Id="rId15" Type="http://schemas.openxmlformats.org/officeDocument/2006/relationships/image" Target="../media/image147.png"/><Relationship Id="rId14" Type="http://schemas.openxmlformats.org/officeDocument/2006/relationships/image" Target="../media/image132.png"/><Relationship Id="rId17" Type="http://schemas.openxmlformats.org/officeDocument/2006/relationships/image" Target="../media/image107.png"/><Relationship Id="rId16" Type="http://schemas.openxmlformats.org/officeDocument/2006/relationships/image" Target="../media/image144.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11.png"/><Relationship Id="rId8" Type="http://schemas.openxmlformats.org/officeDocument/2006/relationships/image" Target="../media/image17.png"/></Relationships>
</file>

<file path=ppt/slides/_rels/slide36.xml.rels><?xml version="1.0" encoding="UTF-8" standalone="yes"?><Relationships xmlns="http://schemas.openxmlformats.org/package/2006/relationships"><Relationship Id="rId11" Type="http://schemas.openxmlformats.org/officeDocument/2006/relationships/image" Target="../media/image131.png"/><Relationship Id="rId10" Type="http://schemas.openxmlformats.org/officeDocument/2006/relationships/image" Target="../media/image146.png"/><Relationship Id="rId13" Type="http://schemas.openxmlformats.org/officeDocument/2006/relationships/hyperlink" Target="https://www.bloomberg.com/professional/solution/bloomberg-terminal/" TargetMode="External"/><Relationship Id="rId12" Type="http://schemas.openxmlformats.org/officeDocument/2006/relationships/image" Target="../media/image143.png"/><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1.png"/><Relationship Id="rId15" Type="http://schemas.openxmlformats.org/officeDocument/2006/relationships/hyperlink" Target="https://arxiv.org/abs/2108.08634" TargetMode="External"/><Relationship Id="rId14" Type="http://schemas.openxmlformats.org/officeDocument/2006/relationships/hyperlink" Target="https://www.bloomberg.com/news/articles/2023-01-05/how-bloomberg-terminal-leverages-ai-for-market-data" TargetMode="External"/><Relationship Id="rId17" Type="http://schemas.openxmlformats.org/officeDocument/2006/relationships/hyperlink" Target="https://www.bloomberg.com/news/articles/2022-07-16/nlp-analysis-of-fed-releases" TargetMode="External"/><Relationship Id="rId16" Type="http://schemas.openxmlformats.org/officeDocument/2006/relationships/hyperlink" Target="https://arxiv.org/abs/1805.06281" TargetMode="External"/><Relationship Id="rId5" Type="http://schemas.openxmlformats.org/officeDocument/2006/relationships/image" Target="../media/image14.png"/><Relationship Id="rId6" Type="http://schemas.openxmlformats.org/officeDocument/2006/relationships/image" Target="../media/image4.png"/><Relationship Id="rId18" Type="http://schemas.openxmlformats.org/officeDocument/2006/relationships/image" Target="../media/image107.png"/><Relationship Id="rId7" Type="http://schemas.openxmlformats.org/officeDocument/2006/relationships/image" Target="../media/image11.png"/><Relationship Id="rId8" Type="http://schemas.openxmlformats.org/officeDocument/2006/relationships/image" Target="../media/image17.png"/></Relationships>
</file>

<file path=ppt/slides/_rels/slide37.xml.rels><?xml version="1.0" encoding="UTF-8" standalone="yes"?><Relationships xmlns="http://schemas.openxmlformats.org/package/2006/relationships"><Relationship Id="rId11" Type="http://schemas.openxmlformats.org/officeDocument/2006/relationships/image" Target="../media/image152.png"/><Relationship Id="rId10" Type="http://schemas.openxmlformats.org/officeDocument/2006/relationships/image" Target="../media/image141.png"/><Relationship Id="rId12" Type="http://schemas.openxmlformats.org/officeDocument/2006/relationships/image" Target="../media/image150.png"/><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60.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142.png"/><Relationship Id="rId8" Type="http://schemas.openxmlformats.org/officeDocument/2006/relationships/image" Target="../media/image23.png"/></Relationships>
</file>

<file path=ppt/slides/_rels/slide38.xml.rels><?xml version="1.0" encoding="UTF-8" standalone="yes"?><Relationships xmlns="http://schemas.openxmlformats.org/package/2006/relationships"><Relationship Id="rId20" Type="http://schemas.openxmlformats.org/officeDocument/2006/relationships/image" Target="../media/image173.png"/><Relationship Id="rId22" Type="http://schemas.openxmlformats.org/officeDocument/2006/relationships/image" Target="../media/image178.png"/><Relationship Id="rId21" Type="http://schemas.openxmlformats.org/officeDocument/2006/relationships/image" Target="../media/image166.png"/><Relationship Id="rId24" Type="http://schemas.openxmlformats.org/officeDocument/2006/relationships/image" Target="../media/image174.png"/><Relationship Id="rId23" Type="http://schemas.openxmlformats.org/officeDocument/2006/relationships/image" Target="../media/image171.png"/><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4.png"/><Relationship Id="rId26" Type="http://schemas.openxmlformats.org/officeDocument/2006/relationships/image" Target="../media/image172.png"/><Relationship Id="rId25" Type="http://schemas.openxmlformats.org/officeDocument/2006/relationships/image" Target="../media/image167.png"/><Relationship Id="rId5" Type="http://schemas.openxmlformats.org/officeDocument/2006/relationships/image" Target="../media/image154.png"/><Relationship Id="rId6" Type="http://schemas.openxmlformats.org/officeDocument/2006/relationships/image" Target="../media/image149.png"/><Relationship Id="rId7" Type="http://schemas.openxmlformats.org/officeDocument/2006/relationships/image" Target="../media/image188.png"/><Relationship Id="rId8" Type="http://schemas.openxmlformats.org/officeDocument/2006/relationships/image" Target="../media/image1.png"/><Relationship Id="rId11" Type="http://schemas.openxmlformats.org/officeDocument/2006/relationships/image" Target="../media/image23.png"/><Relationship Id="rId10" Type="http://schemas.openxmlformats.org/officeDocument/2006/relationships/image" Target="../media/image24.png"/><Relationship Id="rId13" Type="http://schemas.openxmlformats.org/officeDocument/2006/relationships/image" Target="../media/image157.png"/><Relationship Id="rId12" Type="http://schemas.openxmlformats.org/officeDocument/2006/relationships/image" Target="../media/image155.png"/><Relationship Id="rId15" Type="http://schemas.openxmlformats.org/officeDocument/2006/relationships/image" Target="../media/image159.png"/><Relationship Id="rId14" Type="http://schemas.openxmlformats.org/officeDocument/2006/relationships/image" Target="../media/image161.png"/><Relationship Id="rId17" Type="http://schemas.openxmlformats.org/officeDocument/2006/relationships/image" Target="../media/image163.png"/><Relationship Id="rId16" Type="http://schemas.openxmlformats.org/officeDocument/2006/relationships/image" Target="../media/image165.png"/><Relationship Id="rId19" Type="http://schemas.openxmlformats.org/officeDocument/2006/relationships/image" Target="../media/image164.png"/><Relationship Id="rId18" Type="http://schemas.openxmlformats.org/officeDocument/2006/relationships/image" Target="../media/image1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80.png"/><Relationship Id="rId4" Type="http://schemas.openxmlformats.org/officeDocument/2006/relationships/image" Target="../media/image7.png"/><Relationship Id="rId9" Type="http://schemas.openxmlformats.org/officeDocument/2006/relationships/image" Target="../media/image170.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23.png"/><Relationship Id="rId8" Type="http://schemas.openxmlformats.org/officeDocument/2006/relationships/image" Target="../media/image182.png"/></Relationships>
</file>

<file path=ppt/slides/_rels/slide4.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71.png"/><Relationship Id="rId15" Type="http://schemas.openxmlformats.org/officeDocument/2006/relationships/image" Target="../media/image33.png"/><Relationship Id="rId1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7.png"/><Relationship Id="rId7" Type="http://schemas.openxmlformats.org/officeDocument/2006/relationships/image" Target="../media/image34.png"/><Relationship Id="rId8"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181.png"/><Relationship Id="rId8" Type="http://schemas.openxmlformats.org/officeDocument/2006/relationships/image" Target="../media/image1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hyperlink" Target="http://drive.google.com/file/d/1S_M3CQfu_st3ZnkrdKpwJ4WATGKw_DwA/view" TargetMode="External"/><Relationship Id="rId8" Type="http://schemas.openxmlformats.org/officeDocument/2006/relationships/image" Target="../media/image17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184.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77.png"/><Relationship Id="rId8" Type="http://schemas.openxmlformats.org/officeDocument/2006/relationships/image" Target="../media/image1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7.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11.png"/><Relationship Id="rId11" Type="http://schemas.openxmlformats.org/officeDocument/2006/relationships/image" Target="../media/image146.png"/><Relationship Id="rId10" Type="http://schemas.openxmlformats.org/officeDocument/2006/relationships/image" Target="../media/image21.png"/><Relationship Id="rId13" Type="http://schemas.openxmlformats.org/officeDocument/2006/relationships/image" Target="../media/image143.png"/><Relationship Id="rId12" Type="http://schemas.openxmlformats.org/officeDocument/2006/relationships/image" Target="../media/image131.png"/><Relationship Id="rId15" Type="http://schemas.openxmlformats.org/officeDocument/2006/relationships/image" Target="../media/image186.png"/><Relationship Id="rId14" Type="http://schemas.openxmlformats.org/officeDocument/2006/relationships/image" Target="../media/image177.png"/><Relationship Id="rId16" Type="http://schemas.openxmlformats.org/officeDocument/2006/relationships/image" Target="../media/image1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24.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23.png"/><Relationship Id="rId8" Type="http://schemas.openxmlformats.org/officeDocument/2006/relationships/image" Target="../media/image117.png"/></Relationships>
</file>

<file path=ppt/slides/_rels/slide6.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32.png"/><Relationship Id="rId5" Type="http://schemas.openxmlformats.org/officeDocument/2006/relationships/image" Target="../media/image1.png"/><Relationship Id="rId6" Type="http://schemas.openxmlformats.org/officeDocument/2006/relationships/image" Target="../media/image14.png"/><Relationship Id="rId7" Type="http://schemas.openxmlformats.org/officeDocument/2006/relationships/image" Target="../media/image4.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2.png"/><Relationship Id="rId9" Type="http://schemas.openxmlformats.org/officeDocument/2006/relationships/image" Target="../media/image37.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40.png"/><Relationship Id="rId8"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7.png"/><Relationship Id="rId9" Type="http://schemas.openxmlformats.org/officeDocument/2006/relationships/image" Target="../media/image51.png"/><Relationship Id="rId5" Type="http://schemas.openxmlformats.org/officeDocument/2006/relationships/image" Target="../media/image60.png"/><Relationship Id="rId6" Type="http://schemas.openxmlformats.org/officeDocument/2006/relationships/image" Target="../media/image1.png"/><Relationship Id="rId7" Type="http://schemas.openxmlformats.org/officeDocument/2006/relationships/image" Target="../media/image14.png"/><Relationship Id="rId8" Type="http://schemas.openxmlformats.org/officeDocument/2006/relationships/image" Target="../media/image87.png"/></Relationships>
</file>

<file path=ppt/slides/_rels/slide9.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hyperlink" Target="https://www.google.com/" TargetMode="External"/><Relationship Id="rId9" Type="http://schemas.openxmlformats.org/officeDocument/2006/relationships/image" Target="../media/image54.png"/><Relationship Id="rId5" Type="http://schemas.openxmlformats.org/officeDocument/2006/relationships/image" Target="../media/image49.png"/><Relationship Id="rId6" Type="http://schemas.openxmlformats.org/officeDocument/2006/relationships/image" Target="../media/image44.png"/><Relationship Id="rId7" Type="http://schemas.openxmlformats.org/officeDocument/2006/relationships/image" Target="../media/image59.png"/><Relationship Id="rId8"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mt="8000"/>
          </a:blip>
          <a:srcRect b="0" l="0" r="0" t="0"/>
          <a:stretch/>
        </p:blipFill>
        <p:spPr>
          <a:xfrm rot="5400000">
            <a:off x="4000500" y="-4000500"/>
            <a:ext cx="10299700" cy="18313400"/>
          </a:xfrm>
          <a:prstGeom prst="rect">
            <a:avLst/>
          </a:prstGeom>
          <a:noFill/>
          <a:ln>
            <a:noFill/>
          </a:ln>
        </p:spPr>
      </p:pic>
      <p:pic>
        <p:nvPicPr>
          <p:cNvPr id="85" name="Google Shape;85;p1"/>
          <p:cNvPicPr preferRelativeResize="0"/>
          <p:nvPr/>
        </p:nvPicPr>
        <p:blipFill rotWithShape="1">
          <a:blip r:embed="rId4">
            <a:alphaModFix amt="51000"/>
          </a:blip>
          <a:srcRect b="0" l="0" r="0" t="0"/>
          <a:stretch/>
        </p:blipFill>
        <p:spPr>
          <a:xfrm>
            <a:off x="4356100" y="-584200"/>
            <a:ext cx="11849100" cy="10071101"/>
          </a:xfrm>
          <a:prstGeom prst="rect">
            <a:avLst/>
          </a:prstGeom>
          <a:noFill/>
          <a:ln>
            <a:noFill/>
          </a:ln>
        </p:spPr>
      </p:pic>
      <p:pic>
        <p:nvPicPr>
          <p:cNvPr id="86" name="Google Shape;86;p1"/>
          <p:cNvPicPr preferRelativeResize="0"/>
          <p:nvPr/>
        </p:nvPicPr>
        <p:blipFill rotWithShape="1">
          <a:blip r:embed="rId5">
            <a:alphaModFix/>
          </a:blip>
          <a:srcRect b="0" l="0" r="0" t="0"/>
          <a:stretch/>
        </p:blipFill>
        <p:spPr>
          <a:xfrm>
            <a:off x="-76200" y="10172700"/>
            <a:ext cx="18427700" cy="114300"/>
          </a:xfrm>
          <a:prstGeom prst="rect">
            <a:avLst/>
          </a:prstGeom>
          <a:noFill/>
          <a:ln>
            <a:noFill/>
          </a:ln>
        </p:spPr>
      </p:pic>
      <p:pic>
        <p:nvPicPr>
          <p:cNvPr id="87" name="Google Shape;87;p1"/>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88" name="Google Shape;88;p1"/>
          <p:cNvPicPr preferRelativeResize="0"/>
          <p:nvPr/>
        </p:nvPicPr>
        <p:blipFill rotWithShape="1">
          <a:blip r:embed="rId7">
            <a:alphaModFix/>
          </a:blip>
          <a:srcRect b="0" l="0" r="0" t="0"/>
          <a:stretch/>
        </p:blipFill>
        <p:spPr>
          <a:xfrm>
            <a:off x="2298700" y="4000500"/>
            <a:ext cx="241300" cy="1206500"/>
          </a:xfrm>
          <a:prstGeom prst="rect">
            <a:avLst/>
          </a:prstGeom>
          <a:noFill/>
          <a:ln>
            <a:noFill/>
          </a:ln>
        </p:spPr>
      </p:pic>
      <p:pic>
        <p:nvPicPr>
          <p:cNvPr id="89" name="Google Shape;89;p1"/>
          <p:cNvPicPr preferRelativeResize="0"/>
          <p:nvPr/>
        </p:nvPicPr>
        <p:blipFill rotWithShape="1">
          <a:blip r:embed="rId8">
            <a:alphaModFix/>
          </a:blip>
          <a:srcRect b="0" l="0" r="0" t="0"/>
          <a:stretch/>
        </p:blipFill>
        <p:spPr>
          <a:xfrm>
            <a:off x="2184400" y="3797300"/>
            <a:ext cx="4495800" cy="3911600"/>
          </a:xfrm>
          <a:prstGeom prst="rect">
            <a:avLst/>
          </a:prstGeom>
          <a:noFill/>
          <a:ln>
            <a:noFill/>
          </a:ln>
        </p:spPr>
      </p:pic>
      <p:pic>
        <p:nvPicPr>
          <p:cNvPr id="90" name="Google Shape;90;p1"/>
          <p:cNvPicPr preferRelativeResize="0"/>
          <p:nvPr/>
        </p:nvPicPr>
        <p:blipFill rotWithShape="1">
          <a:blip r:embed="rId9">
            <a:alphaModFix/>
          </a:blip>
          <a:srcRect b="0" l="0" r="0" t="0"/>
          <a:stretch/>
        </p:blipFill>
        <p:spPr>
          <a:xfrm>
            <a:off x="2108200" y="3327400"/>
            <a:ext cx="4635500" cy="2730500"/>
          </a:xfrm>
          <a:prstGeom prst="rect">
            <a:avLst/>
          </a:prstGeom>
          <a:noFill/>
          <a:ln>
            <a:noFill/>
          </a:ln>
        </p:spPr>
      </p:pic>
      <p:pic>
        <p:nvPicPr>
          <p:cNvPr id="91" name="Google Shape;91;p1"/>
          <p:cNvPicPr preferRelativeResize="0"/>
          <p:nvPr/>
        </p:nvPicPr>
        <p:blipFill rotWithShape="1">
          <a:blip r:embed="rId10">
            <a:alphaModFix/>
          </a:blip>
          <a:srcRect b="0" l="0" r="0" t="0"/>
          <a:stretch/>
        </p:blipFill>
        <p:spPr>
          <a:xfrm>
            <a:off x="2311400" y="2311400"/>
            <a:ext cx="2120900" cy="2616200"/>
          </a:xfrm>
          <a:prstGeom prst="rect">
            <a:avLst/>
          </a:prstGeom>
          <a:noFill/>
          <a:ln>
            <a:noFill/>
          </a:ln>
        </p:spPr>
      </p:pic>
      <p:pic>
        <p:nvPicPr>
          <p:cNvPr id="92" name="Google Shape;92;p1"/>
          <p:cNvPicPr preferRelativeResize="0"/>
          <p:nvPr/>
        </p:nvPicPr>
        <p:blipFill rotWithShape="1">
          <a:blip r:embed="rId11">
            <a:alphaModFix/>
          </a:blip>
          <a:srcRect b="0" l="0" r="0" t="0"/>
          <a:stretch/>
        </p:blipFill>
        <p:spPr>
          <a:xfrm>
            <a:off x="4330700" y="2882900"/>
            <a:ext cx="2082800" cy="1955800"/>
          </a:xfrm>
          <a:prstGeom prst="rect">
            <a:avLst/>
          </a:prstGeom>
          <a:noFill/>
          <a:ln>
            <a:noFill/>
          </a:ln>
        </p:spPr>
      </p:pic>
      <p:pic>
        <p:nvPicPr>
          <p:cNvPr id="93" name="Google Shape;93;p1"/>
          <p:cNvPicPr preferRelativeResize="0"/>
          <p:nvPr/>
        </p:nvPicPr>
        <p:blipFill rotWithShape="1">
          <a:blip r:embed="rId12">
            <a:alphaModFix/>
          </a:blip>
          <a:srcRect b="0" l="0" r="0" t="0"/>
          <a:stretch/>
        </p:blipFill>
        <p:spPr>
          <a:xfrm>
            <a:off x="4191000" y="4267200"/>
            <a:ext cx="2222500" cy="2082800"/>
          </a:xfrm>
          <a:prstGeom prst="rect">
            <a:avLst/>
          </a:prstGeom>
          <a:noFill/>
          <a:ln>
            <a:noFill/>
          </a:ln>
        </p:spPr>
      </p:pic>
      <p:pic>
        <p:nvPicPr>
          <p:cNvPr id="94" name="Google Shape;94;p1"/>
          <p:cNvPicPr preferRelativeResize="0"/>
          <p:nvPr/>
        </p:nvPicPr>
        <p:blipFill rotWithShape="1">
          <a:blip r:embed="rId13">
            <a:alphaModFix/>
          </a:blip>
          <a:srcRect b="0" l="0" r="0" t="0"/>
          <a:stretch/>
        </p:blipFill>
        <p:spPr>
          <a:xfrm>
            <a:off x="2209800" y="4406900"/>
            <a:ext cx="2209800" cy="1981200"/>
          </a:xfrm>
          <a:prstGeom prst="rect">
            <a:avLst/>
          </a:prstGeom>
          <a:noFill/>
          <a:ln>
            <a:noFill/>
          </a:ln>
        </p:spPr>
      </p:pic>
      <p:pic>
        <p:nvPicPr>
          <p:cNvPr id="95" name="Google Shape;95;p1"/>
          <p:cNvPicPr preferRelativeResize="0"/>
          <p:nvPr/>
        </p:nvPicPr>
        <p:blipFill rotWithShape="1">
          <a:blip r:embed="rId14">
            <a:alphaModFix/>
          </a:blip>
          <a:srcRect b="0" l="0" r="0" t="0"/>
          <a:stretch/>
        </p:blipFill>
        <p:spPr>
          <a:xfrm>
            <a:off x="5067300" y="7010400"/>
            <a:ext cx="1612900" cy="1231900"/>
          </a:xfrm>
          <a:prstGeom prst="rect">
            <a:avLst/>
          </a:prstGeom>
          <a:noFill/>
          <a:ln>
            <a:noFill/>
          </a:ln>
        </p:spPr>
      </p:pic>
      <p:pic>
        <p:nvPicPr>
          <p:cNvPr id="96" name="Google Shape;96;p1"/>
          <p:cNvPicPr preferRelativeResize="0"/>
          <p:nvPr/>
        </p:nvPicPr>
        <p:blipFill rotWithShape="1">
          <a:blip r:embed="rId15">
            <a:alphaModFix/>
          </a:blip>
          <a:srcRect b="0" l="0" r="0" t="0"/>
          <a:stretch/>
        </p:blipFill>
        <p:spPr>
          <a:xfrm>
            <a:off x="1282700" y="2984500"/>
            <a:ext cx="1612900" cy="2019300"/>
          </a:xfrm>
          <a:prstGeom prst="rect">
            <a:avLst/>
          </a:prstGeom>
          <a:noFill/>
          <a:ln>
            <a:noFill/>
          </a:ln>
        </p:spPr>
      </p:pic>
      <p:pic>
        <p:nvPicPr>
          <p:cNvPr id="97" name="Google Shape;97;p1"/>
          <p:cNvPicPr preferRelativeResize="0"/>
          <p:nvPr/>
        </p:nvPicPr>
        <p:blipFill rotWithShape="1">
          <a:blip r:embed="rId16">
            <a:alphaModFix/>
          </a:blip>
          <a:srcRect b="0" l="0" r="0" t="0"/>
          <a:stretch/>
        </p:blipFill>
        <p:spPr>
          <a:xfrm>
            <a:off x="2705100" y="6248400"/>
            <a:ext cx="330200" cy="1219200"/>
          </a:xfrm>
          <a:prstGeom prst="rect">
            <a:avLst/>
          </a:prstGeom>
          <a:noFill/>
          <a:ln>
            <a:noFill/>
          </a:ln>
        </p:spPr>
      </p:pic>
      <p:pic>
        <p:nvPicPr>
          <p:cNvPr id="98" name="Google Shape;98;p1"/>
          <p:cNvPicPr preferRelativeResize="0"/>
          <p:nvPr/>
        </p:nvPicPr>
        <p:blipFill rotWithShape="1">
          <a:blip r:embed="rId17">
            <a:alphaModFix/>
          </a:blip>
          <a:srcRect b="0" l="0" r="0" t="0"/>
          <a:stretch/>
        </p:blipFill>
        <p:spPr>
          <a:xfrm>
            <a:off x="4851400" y="6934200"/>
            <a:ext cx="342900" cy="1193800"/>
          </a:xfrm>
          <a:prstGeom prst="rect">
            <a:avLst/>
          </a:prstGeom>
          <a:noFill/>
          <a:ln>
            <a:noFill/>
          </a:ln>
        </p:spPr>
      </p:pic>
      <p:pic>
        <p:nvPicPr>
          <p:cNvPr id="99" name="Google Shape;99;p1"/>
          <p:cNvPicPr preferRelativeResize="0"/>
          <p:nvPr/>
        </p:nvPicPr>
        <p:blipFill rotWithShape="1">
          <a:blip r:embed="rId18">
            <a:alphaModFix/>
          </a:blip>
          <a:srcRect b="0" l="0" r="0" t="0"/>
          <a:stretch/>
        </p:blipFill>
        <p:spPr>
          <a:xfrm>
            <a:off x="1409700" y="4343400"/>
            <a:ext cx="469900" cy="660400"/>
          </a:xfrm>
          <a:prstGeom prst="rect">
            <a:avLst/>
          </a:prstGeom>
          <a:noFill/>
          <a:ln>
            <a:noFill/>
          </a:ln>
        </p:spPr>
      </p:pic>
      <p:pic>
        <p:nvPicPr>
          <p:cNvPr id="100" name="Google Shape;100;p1"/>
          <p:cNvPicPr preferRelativeResize="0"/>
          <p:nvPr/>
        </p:nvPicPr>
        <p:blipFill rotWithShape="1">
          <a:blip r:embed="rId19">
            <a:alphaModFix/>
          </a:blip>
          <a:srcRect b="0" l="0" r="0" t="0"/>
          <a:stretch/>
        </p:blipFill>
        <p:spPr>
          <a:xfrm>
            <a:off x="3136900" y="6477000"/>
            <a:ext cx="342900" cy="1231900"/>
          </a:xfrm>
          <a:prstGeom prst="rect">
            <a:avLst/>
          </a:prstGeom>
          <a:noFill/>
          <a:ln>
            <a:noFill/>
          </a:ln>
        </p:spPr>
      </p:pic>
      <p:sp>
        <p:nvSpPr>
          <p:cNvPr id="101" name="Google Shape;101;p1"/>
          <p:cNvSpPr txBox="1"/>
          <p:nvPr/>
        </p:nvSpPr>
        <p:spPr>
          <a:xfrm>
            <a:off x="8178800" y="2247900"/>
            <a:ext cx="9207600" cy="44832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7200" u="none" cap="none" strike="noStrike">
                <a:solidFill>
                  <a:srgbClr val="3958E3"/>
                </a:solidFill>
                <a:latin typeface="Calibri"/>
                <a:ea typeface="Calibri"/>
                <a:cs typeface="Calibri"/>
                <a:sym typeface="Calibri"/>
              </a:rPr>
              <a:t>정형</a:t>
            </a:r>
            <a:r>
              <a:rPr b="1" i="0" lang="ko-KR" sz="7200" u="none" cap="none" strike="noStrike">
                <a:solidFill>
                  <a:srgbClr val="3958E3"/>
                </a:solidFill>
              </a:rPr>
              <a:t> &amp; </a:t>
            </a:r>
            <a:r>
              <a:rPr b="1" i="0" lang="ko-KR" sz="7200" u="none" cap="none" strike="noStrike">
                <a:solidFill>
                  <a:srgbClr val="3958E3"/>
                </a:solidFill>
                <a:latin typeface="Calibri"/>
                <a:ea typeface="Calibri"/>
                <a:cs typeface="Calibri"/>
                <a:sym typeface="Calibri"/>
              </a:rPr>
              <a:t>비정형</a:t>
            </a:r>
            <a:r>
              <a:rPr b="1" i="0" lang="ko-KR" sz="7200" u="none" cap="none" strike="noStrike">
                <a:solidFill>
                  <a:srgbClr val="3958E3"/>
                </a:solidFill>
              </a:rPr>
              <a:t> </a:t>
            </a:r>
            <a:r>
              <a:rPr b="1" i="0" lang="ko-KR" sz="7200" u="none" cap="none" strike="noStrike">
                <a:solidFill>
                  <a:srgbClr val="3958E3"/>
                </a:solidFill>
                <a:latin typeface="Calibri"/>
                <a:ea typeface="Calibri"/>
                <a:cs typeface="Calibri"/>
                <a:sym typeface="Calibri"/>
              </a:rPr>
              <a:t>데이터를</a:t>
            </a:r>
            <a:r>
              <a:rPr b="1" i="0" lang="ko-KR" sz="7200" u="none" cap="none" strike="noStrike">
                <a:solidFill>
                  <a:srgbClr val="3958E3"/>
                </a:solidFill>
              </a:rPr>
              <a:t> </a:t>
            </a:r>
            <a:r>
              <a:rPr b="1" i="0" lang="ko-KR" sz="7200" u="none" cap="none" strike="noStrike">
                <a:solidFill>
                  <a:srgbClr val="3958E3"/>
                </a:solidFill>
                <a:latin typeface="Calibri"/>
                <a:ea typeface="Calibri"/>
                <a:cs typeface="Calibri"/>
                <a:sym typeface="Calibri"/>
              </a:rPr>
              <a:t>활용한</a:t>
            </a:r>
            <a:r>
              <a:rPr b="1" i="0" lang="ko-KR" sz="7200" u="none" cap="none" strike="noStrike">
                <a:solidFill>
                  <a:srgbClr val="3958E3"/>
                </a:solidFill>
              </a:rPr>
              <a:t> </a:t>
            </a:r>
            <a:r>
              <a:rPr b="1" i="0" lang="ko-KR" sz="7200" u="none" cap="none" strike="noStrike">
                <a:solidFill>
                  <a:srgbClr val="3958E3"/>
                </a:solidFill>
                <a:latin typeface="Calibri"/>
                <a:ea typeface="Calibri"/>
                <a:cs typeface="Calibri"/>
                <a:sym typeface="Calibri"/>
              </a:rPr>
              <a:t>금리</a:t>
            </a:r>
            <a:r>
              <a:rPr b="1" i="0" lang="ko-KR" sz="7200" u="none" cap="none" strike="noStrike">
                <a:solidFill>
                  <a:srgbClr val="3958E3"/>
                </a:solidFill>
              </a:rPr>
              <a:t> </a:t>
            </a:r>
            <a:r>
              <a:rPr b="1" i="0" lang="ko-KR" sz="7200" u="none" cap="none" strike="noStrike">
                <a:solidFill>
                  <a:srgbClr val="3958E3"/>
                </a:solidFill>
                <a:latin typeface="Calibri"/>
                <a:ea typeface="Calibri"/>
                <a:cs typeface="Calibri"/>
                <a:sym typeface="Calibri"/>
              </a:rPr>
              <a:t>예측</a:t>
            </a:r>
            <a:r>
              <a:rPr b="1" i="0" lang="ko-KR" sz="7200" u="none" cap="none" strike="noStrike">
                <a:solidFill>
                  <a:srgbClr val="3958E3"/>
                </a:solidFill>
              </a:rPr>
              <a:t> </a:t>
            </a:r>
            <a:r>
              <a:rPr b="1" i="0" lang="ko-KR" sz="7200" u="none" cap="none" strike="noStrike">
                <a:solidFill>
                  <a:srgbClr val="3958E3"/>
                </a:solidFill>
                <a:latin typeface="Calibri"/>
                <a:ea typeface="Calibri"/>
                <a:cs typeface="Calibri"/>
                <a:sym typeface="Calibri"/>
              </a:rPr>
              <a:t>모델</a:t>
            </a:r>
            <a:endParaRPr b="1" sz="100"/>
          </a:p>
        </p:txBody>
      </p:sp>
      <p:sp>
        <p:nvSpPr>
          <p:cNvPr id="102" name="Google Shape;102;p1"/>
          <p:cNvSpPr txBox="1"/>
          <p:nvPr/>
        </p:nvSpPr>
        <p:spPr>
          <a:xfrm>
            <a:off x="8261450" y="6477000"/>
            <a:ext cx="9042300" cy="444600"/>
          </a:xfrm>
          <a:prstGeom prst="rect">
            <a:avLst/>
          </a:prstGeom>
          <a:noFill/>
          <a:ln>
            <a:noFill/>
          </a:ln>
        </p:spPr>
        <p:txBody>
          <a:bodyPr anchorCtr="0" anchor="t" bIns="0" lIns="0" spcFirstLastPara="1" rIns="0" wrap="square" tIns="0">
            <a:noAutofit/>
          </a:bodyPr>
          <a:lstStyle/>
          <a:p>
            <a:pPr indent="0" lvl="0" marL="0" marR="0" rtl="0" algn="ctr">
              <a:lnSpc>
                <a:spcPct val="99600"/>
              </a:lnSpc>
              <a:spcBef>
                <a:spcPts val="0"/>
              </a:spcBef>
              <a:spcAft>
                <a:spcPts val="0"/>
              </a:spcAft>
              <a:buNone/>
            </a:pPr>
            <a:r>
              <a:rPr b="1" i="0" lang="ko-KR" sz="2600" u="none" cap="none" strike="noStrike">
                <a:solidFill>
                  <a:srgbClr val="000000"/>
                </a:solidFill>
                <a:latin typeface="Calibri"/>
                <a:ea typeface="Calibri"/>
                <a:cs typeface="Calibri"/>
                <a:sym typeface="Calibri"/>
              </a:rPr>
              <a:t>경제지표와</a:t>
            </a:r>
            <a:r>
              <a:rPr b="1" i="0" lang="ko-KR" sz="2600" u="none" cap="none" strike="noStrike">
                <a:solidFill>
                  <a:srgbClr val="000000"/>
                </a:solidFill>
              </a:rPr>
              <a:t> </a:t>
            </a:r>
            <a:r>
              <a:rPr b="1" i="0" lang="ko-KR" sz="2600" u="none" cap="none" strike="noStrike">
                <a:solidFill>
                  <a:srgbClr val="000000"/>
                </a:solidFill>
                <a:latin typeface="Calibri"/>
                <a:ea typeface="Calibri"/>
                <a:cs typeface="Calibri"/>
                <a:sym typeface="Calibri"/>
              </a:rPr>
              <a:t>금융문서</a:t>
            </a:r>
            <a:r>
              <a:rPr b="1" i="0" lang="ko-KR" sz="2600" u="none" cap="none" strike="noStrike">
                <a:solidFill>
                  <a:srgbClr val="000000"/>
                </a:solidFill>
              </a:rPr>
              <a:t> </a:t>
            </a:r>
            <a:r>
              <a:rPr b="1" i="0" lang="ko-KR" sz="2600" u="none" cap="none" strike="noStrike">
                <a:solidFill>
                  <a:srgbClr val="000000"/>
                </a:solidFill>
                <a:latin typeface="Calibri"/>
                <a:ea typeface="Calibri"/>
                <a:cs typeface="Calibri"/>
                <a:sym typeface="Calibri"/>
              </a:rPr>
              <a:t>분석을</a:t>
            </a:r>
            <a:r>
              <a:rPr b="1" i="0" lang="ko-KR" sz="2600" u="none" cap="none" strike="noStrike">
                <a:solidFill>
                  <a:srgbClr val="000000"/>
                </a:solidFill>
              </a:rPr>
              <a:t> </a:t>
            </a:r>
            <a:r>
              <a:rPr b="1" i="0" lang="ko-KR" sz="2600" u="none" cap="none" strike="noStrike">
                <a:solidFill>
                  <a:srgbClr val="000000"/>
                </a:solidFill>
                <a:latin typeface="Calibri"/>
                <a:ea typeface="Calibri"/>
                <a:cs typeface="Calibri"/>
                <a:sym typeface="Calibri"/>
              </a:rPr>
              <a:t>통한</a:t>
            </a:r>
            <a:r>
              <a:rPr b="1" i="0" lang="ko-KR" sz="2600" u="none" cap="none" strike="noStrike">
                <a:solidFill>
                  <a:srgbClr val="000000"/>
                </a:solidFill>
              </a:rPr>
              <a:t> </a:t>
            </a:r>
            <a:r>
              <a:rPr b="1" i="0" lang="ko-KR" sz="2600" u="none" cap="none" strike="noStrike">
                <a:solidFill>
                  <a:srgbClr val="000000"/>
                </a:solidFill>
                <a:latin typeface="Calibri"/>
                <a:ea typeface="Calibri"/>
                <a:cs typeface="Calibri"/>
                <a:sym typeface="Calibri"/>
              </a:rPr>
              <a:t>한국</a:t>
            </a:r>
            <a:r>
              <a:rPr b="1" i="0" lang="ko-KR" sz="2600" u="none" cap="none" strike="noStrike">
                <a:solidFill>
                  <a:srgbClr val="000000"/>
                </a:solidFill>
              </a:rPr>
              <a:t> </a:t>
            </a:r>
            <a:r>
              <a:rPr b="1" i="0" lang="ko-KR" sz="2600" u="none" cap="none" strike="noStrike">
                <a:solidFill>
                  <a:srgbClr val="000000"/>
                </a:solidFill>
                <a:latin typeface="Calibri"/>
                <a:ea typeface="Calibri"/>
                <a:cs typeface="Calibri"/>
                <a:sym typeface="Calibri"/>
              </a:rPr>
              <a:t>기준금리</a:t>
            </a:r>
            <a:r>
              <a:rPr b="1" i="0" lang="ko-KR" sz="2600" u="none" cap="none" strike="noStrike">
                <a:solidFill>
                  <a:srgbClr val="000000"/>
                </a:solidFill>
              </a:rPr>
              <a:t> </a:t>
            </a:r>
            <a:r>
              <a:rPr b="1" i="0" lang="ko-KR" sz="2600" u="none" cap="none" strike="noStrike">
                <a:solidFill>
                  <a:srgbClr val="000000"/>
                </a:solidFill>
                <a:latin typeface="Calibri"/>
                <a:ea typeface="Calibri"/>
                <a:cs typeface="Calibri"/>
                <a:sym typeface="Calibri"/>
              </a:rPr>
              <a:t>예측</a:t>
            </a:r>
            <a:endParaRPr b="1" sz="1500"/>
          </a:p>
        </p:txBody>
      </p:sp>
      <p:sp>
        <p:nvSpPr>
          <p:cNvPr id="103" name="Google Shape;103;p1"/>
          <p:cNvSpPr txBox="1"/>
          <p:nvPr/>
        </p:nvSpPr>
        <p:spPr>
          <a:xfrm>
            <a:off x="8101400" y="7899400"/>
            <a:ext cx="8532300" cy="208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ko-KR" sz="2900">
                <a:solidFill>
                  <a:schemeClr val="dk1"/>
                </a:solidFill>
              </a:rPr>
              <a:t>인사이트팩토리</a:t>
            </a:r>
            <a:endParaRPr b="1" sz="2900">
              <a:solidFill>
                <a:schemeClr val="dk1"/>
              </a:solidFill>
            </a:endParaRPr>
          </a:p>
          <a:p>
            <a:pPr indent="0" lvl="0" marL="0" rtl="0" algn="ctr">
              <a:spcBef>
                <a:spcPts val="0"/>
              </a:spcBef>
              <a:spcAft>
                <a:spcPts val="0"/>
              </a:spcAft>
              <a:buNone/>
            </a:pPr>
            <a:r>
              <a:t/>
            </a:r>
            <a:endParaRPr b="1" sz="2900">
              <a:solidFill>
                <a:schemeClr val="dk1"/>
              </a:solidFill>
            </a:endParaRPr>
          </a:p>
          <a:p>
            <a:pPr indent="0" lvl="0" marL="0" rtl="0" algn="ctr">
              <a:spcBef>
                <a:spcPts val="0"/>
              </a:spcBef>
              <a:spcAft>
                <a:spcPts val="0"/>
              </a:spcAft>
              <a:buNone/>
            </a:pPr>
            <a:r>
              <a:rPr lang="ko-KR" sz="2900">
                <a:solidFill>
                  <a:schemeClr val="dk1"/>
                </a:solidFill>
              </a:rPr>
              <a:t>윤찬석 정지윤 이나영 임석제</a:t>
            </a:r>
            <a:endParaRPr sz="2900">
              <a:solidFill>
                <a:schemeClr val="dk1"/>
              </a:solidFill>
            </a:endParaRPr>
          </a:p>
        </p:txBody>
      </p:sp>
      <p:sp>
        <p:nvSpPr>
          <p:cNvPr id="104" name="Google Shape;104;p1"/>
          <p:cNvSpPr txBox="1"/>
          <p:nvPr/>
        </p:nvSpPr>
        <p:spPr>
          <a:xfrm>
            <a:off x="0" y="0"/>
            <a:ext cx="7426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ko-KR" sz="2000">
                <a:solidFill>
                  <a:srgbClr val="000000"/>
                </a:solidFill>
                <a:latin typeface="Calibri"/>
                <a:ea typeface="Calibri"/>
                <a:cs typeface="Calibri"/>
                <a:sym typeface="Calibri"/>
              </a:rPr>
              <a:t>멀티캠퍼스 데이터 분석가 부트캠프(파이썬) 19회차</a:t>
            </a:r>
            <a:endParaRPr b="1" sz="20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g34930e08122_1_99" title="통합_데이터 분포_bar.png"/>
          <p:cNvPicPr preferRelativeResize="0"/>
          <p:nvPr/>
        </p:nvPicPr>
        <p:blipFill>
          <a:blip r:embed="rId3">
            <a:alphaModFix/>
          </a:blip>
          <a:stretch>
            <a:fillRect/>
          </a:stretch>
        </p:blipFill>
        <p:spPr>
          <a:xfrm>
            <a:off x="2318250" y="4521275"/>
            <a:ext cx="13349601" cy="5292900"/>
          </a:xfrm>
          <a:prstGeom prst="rect">
            <a:avLst/>
          </a:prstGeom>
          <a:noFill/>
          <a:ln>
            <a:noFill/>
          </a:ln>
        </p:spPr>
      </p:pic>
      <p:sp>
        <p:nvSpPr>
          <p:cNvPr id="251" name="Google Shape;251;g34930e08122_1_99"/>
          <p:cNvSpPr txBox="1"/>
          <p:nvPr/>
        </p:nvSpPr>
        <p:spPr>
          <a:xfrm>
            <a:off x="940825" y="1080000"/>
            <a:ext cx="11689500" cy="43122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b="1" lang="ko-KR" sz="2700">
                <a:solidFill>
                  <a:srgbClr val="3958E3"/>
                </a:solidFill>
                <a:latin typeface="Calibri"/>
                <a:ea typeface="Calibri"/>
                <a:cs typeface="Calibri"/>
                <a:sym typeface="Calibri"/>
              </a:rPr>
              <a:t>2-1. 구글 뉴스 제목</a:t>
            </a:r>
            <a:endParaRPr b="1" sz="2700">
              <a:solidFill>
                <a:srgbClr val="3958E3"/>
              </a:solidFill>
              <a:latin typeface="Calibri"/>
              <a:ea typeface="Calibri"/>
              <a:cs typeface="Calibri"/>
              <a:sym typeface="Calibri"/>
            </a:endParaRPr>
          </a:p>
          <a:p>
            <a:pPr indent="0" lvl="0" marL="0" rtl="0" algn="l">
              <a:lnSpc>
                <a:spcPct val="150000"/>
              </a:lnSpc>
              <a:spcBef>
                <a:spcPts val="1000"/>
              </a:spcBef>
              <a:spcAft>
                <a:spcPts val="0"/>
              </a:spcAft>
              <a:buNone/>
            </a:pPr>
            <a:r>
              <a:rPr lang="ko-KR" sz="2400">
                <a:solidFill>
                  <a:srgbClr val="666666"/>
                </a:solidFill>
                <a:latin typeface="Malgun Gothic"/>
                <a:ea typeface="Malgun Gothic"/>
                <a:cs typeface="Malgun Gothic"/>
                <a:sym typeface="Malgun Gothic"/>
              </a:rPr>
              <a:t>[ </a:t>
            </a:r>
            <a:r>
              <a:rPr lang="ko-KR" sz="2400">
                <a:solidFill>
                  <a:srgbClr val="666666"/>
                </a:solidFill>
                <a:latin typeface="Malgun Gothic"/>
                <a:ea typeface="Malgun Gothic"/>
                <a:cs typeface="Malgun Gothic"/>
                <a:sym typeface="Malgun Gothic"/>
              </a:rPr>
              <a:t>데이터 분포 ]</a:t>
            </a:r>
            <a:endParaRPr sz="2400">
              <a:solidFill>
                <a:srgbClr val="666666"/>
              </a:solidFill>
              <a:latin typeface="Malgun Gothic"/>
              <a:ea typeface="Malgun Gothic"/>
              <a:cs typeface="Malgun Gothic"/>
              <a:sym typeface="Malgun Gothic"/>
            </a:endParaRPr>
          </a:p>
          <a:p>
            <a:pPr indent="-381000" lvl="0" marL="457200" rtl="0" algn="l">
              <a:lnSpc>
                <a:spcPct val="150000"/>
              </a:lnSpc>
              <a:spcBef>
                <a:spcPts val="1000"/>
              </a:spcBef>
              <a:spcAft>
                <a:spcPts val="0"/>
              </a:spcAft>
              <a:buClr>
                <a:srgbClr val="666666"/>
              </a:buClr>
              <a:buSzPts val="2400"/>
              <a:buFont typeface="Malgun Gothic"/>
              <a:buChar char="-"/>
            </a:pPr>
            <a:r>
              <a:rPr lang="ko-KR" sz="2400">
                <a:solidFill>
                  <a:srgbClr val="666666"/>
                </a:solidFill>
                <a:latin typeface="Malgun Gothic"/>
                <a:ea typeface="Malgun Gothic"/>
                <a:cs typeface="Malgun Gothic"/>
                <a:sym typeface="Malgun Gothic"/>
              </a:rPr>
              <a:t>2022</a:t>
            </a:r>
            <a:r>
              <a:rPr lang="ko-KR" sz="2400">
                <a:solidFill>
                  <a:srgbClr val="666666"/>
                </a:solidFill>
                <a:latin typeface="Malgun Gothic"/>
                <a:ea typeface="Malgun Gothic"/>
                <a:cs typeface="Malgun Gothic"/>
                <a:sym typeface="Malgun Gothic"/>
              </a:rPr>
              <a:t>년 이전에는 데이터가 상대적으로 매우 적게 수집됨.</a:t>
            </a:r>
            <a:endParaRPr sz="2400">
              <a:solidFill>
                <a:srgbClr val="666666"/>
              </a:solidFill>
              <a:latin typeface="Malgun Gothic"/>
              <a:ea typeface="Malgun Gothic"/>
              <a:cs typeface="Malgun Gothic"/>
              <a:sym typeface="Malgun Gothic"/>
            </a:endParaRPr>
          </a:p>
          <a:p>
            <a:pPr indent="-381000" lvl="0" marL="457200" rtl="0" algn="l">
              <a:lnSpc>
                <a:spcPct val="150000"/>
              </a:lnSpc>
              <a:spcBef>
                <a:spcPts val="0"/>
              </a:spcBef>
              <a:spcAft>
                <a:spcPts val="0"/>
              </a:spcAft>
              <a:buClr>
                <a:srgbClr val="666666"/>
              </a:buClr>
              <a:buSzPts val="2400"/>
              <a:buFont typeface="Malgun Gothic"/>
              <a:buChar char="-"/>
            </a:pPr>
            <a:r>
              <a:rPr lang="ko-KR" sz="2400">
                <a:solidFill>
                  <a:srgbClr val="666666"/>
                </a:solidFill>
                <a:latin typeface="Malgun Gothic"/>
                <a:ea typeface="Malgun Gothic"/>
                <a:cs typeface="Malgun Gothic"/>
                <a:sym typeface="Malgun Gothic"/>
              </a:rPr>
              <a:t>키워드 중에서는 </a:t>
            </a:r>
            <a:r>
              <a:rPr b="1" lang="ko-KR" sz="2400">
                <a:solidFill>
                  <a:srgbClr val="666666"/>
                </a:solidFill>
                <a:latin typeface="Malgun Gothic"/>
                <a:ea typeface="Malgun Gothic"/>
                <a:cs typeface="Malgun Gothic"/>
                <a:sym typeface="Malgun Gothic"/>
              </a:rPr>
              <a:t>‘물가’</a:t>
            </a:r>
            <a:r>
              <a:rPr lang="ko-KR" sz="2400">
                <a:solidFill>
                  <a:srgbClr val="666666"/>
                </a:solidFill>
                <a:latin typeface="Malgun Gothic"/>
                <a:ea typeface="Malgun Gothic"/>
                <a:cs typeface="Malgun Gothic"/>
                <a:sym typeface="Malgun Gothic"/>
              </a:rPr>
              <a:t>가</a:t>
            </a:r>
            <a:r>
              <a:rPr b="1" lang="ko-KR" sz="2400">
                <a:solidFill>
                  <a:srgbClr val="666666"/>
                </a:solidFill>
                <a:latin typeface="Malgun Gothic"/>
                <a:ea typeface="Malgun Gothic"/>
                <a:cs typeface="Malgun Gothic"/>
                <a:sym typeface="Malgun Gothic"/>
              </a:rPr>
              <a:t> </a:t>
            </a:r>
            <a:r>
              <a:rPr lang="ko-KR" sz="2400">
                <a:solidFill>
                  <a:srgbClr val="666666"/>
                </a:solidFill>
                <a:latin typeface="Malgun Gothic"/>
                <a:ea typeface="Malgun Gothic"/>
                <a:cs typeface="Malgun Gothic"/>
                <a:sym typeface="Malgun Gothic"/>
              </a:rPr>
              <a:t>가장 많이 수집되었음.</a:t>
            </a:r>
            <a:endParaRPr sz="2400">
              <a:solidFill>
                <a:srgbClr val="666666"/>
              </a:solidFill>
              <a:latin typeface="Malgun Gothic"/>
              <a:ea typeface="Malgun Gothic"/>
              <a:cs typeface="Malgun Gothic"/>
              <a:sym typeface="Malgun Gothic"/>
            </a:endParaRPr>
          </a:p>
          <a:p>
            <a:pPr indent="0" lvl="0" marL="457200" rtl="0" algn="ctr">
              <a:lnSpc>
                <a:spcPct val="90000"/>
              </a:lnSpc>
              <a:spcBef>
                <a:spcPts val="1000"/>
              </a:spcBef>
              <a:spcAft>
                <a:spcPts val="0"/>
              </a:spcAft>
              <a:buNone/>
            </a:pPr>
            <a:r>
              <a:t/>
            </a:r>
            <a:endParaRPr sz="2400">
              <a:solidFill>
                <a:srgbClr val="000000"/>
              </a:solidFill>
              <a:latin typeface="Malgun Gothic"/>
              <a:ea typeface="Malgun Gothic"/>
              <a:cs typeface="Malgun Gothic"/>
              <a:sym typeface="Malgun Gothic"/>
            </a:endParaRPr>
          </a:p>
        </p:txBody>
      </p:sp>
      <p:pic>
        <p:nvPicPr>
          <p:cNvPr id="252" name="Google Shape;252;g34930e08122_1_99"/>
          <p:cNvPicPr preferRelativeResize="0"/>
          <p:nvPr/>
        </p:nvPicPr>
        <p:blipFill>
          <a:blip r:embed="rId4">
            <a:alphaModFix/>
          </a:blip>
          <a:stretch>
            <a:fillRect/>
          </a:stretch>
        </p:blipFill>
        <p:spPr>
          <a:xfrm>
            <a:off x="11820475" y="119050"/>
            <a:ext cx="4860150" cy="4402226"/>
          </a:xfrm>
          <a:prstGeom prst="rect">
            <a:avLst/>
          </a:prstGeom>
          <a:noFill/>
          <a:ln>
            <a:noFill/>
          </a:ln>
        </p:spPr>
      </p:pic>
      <p:sp>
        <p:nvSpPr>
          <p:cNvPr id="253" name="Google Shape;253;g34930e08122_1_99"/>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02. 주요데이터 소개	</a:t>
            </a:r>
            <a:endParaRPr b="1" sz="3000">
              <a:solidFill>
                <a:srgbClr val="3958E3"/>
              </a:solidFill>
            </a:endParaRPr>
          </a:p>
        </p:txBody>
      </p:sp>
      <p:pic>
        <p:nvPicPr>
          <p:cNvPr id="254" name="Google Shape;254;g34930e08122_1_99"/>
          <p:cNvPicPr preferRelativeResize="0"/>
          <p:nvPr/>
        </p:nvPicPr>
        <p:blipFill rotWithShape="1">
          <a:blip r:embed="rId5">
            <a:alphaModFix/>
          </a:blip>
          <a:srcRect b="0" l="0" r="0" t="0"/>
          <a:stretch/>
        </p:blipFill>
        <p:spPr>
          <a:xfrm>
            <a:off x="-76200" y="10172700"/>
            <a:ext cx="18427702" cy="114300"/>
          </a:xfrm>
          <a:prstGeom prst="rect">
            <a:avLst/>
          </a:prstGeom>
          <a:noFill/>
          <a:ln>
            <a:noFill/>
          </a:ln>
        </p:spPr>
      </p:pic>
      <p:pic>
        <p:nvPicPr>
          <p:cNvPr id="255" name="Google Shape;255;g34930e08122_1_99"/>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256" name="Google Shape;256;g34930e08122_1_99"/>
          <p:cNvPicPr preferRelativeResize="0"/>
          <p:nvPr/>
        </p:nvPicPr>
        <p:blipFill rotWithShape="1">
          <a:blip r:embed="rId7">
            <a:alphaModFix amt="8000"/>
          </a:blip>
          <a:srcRect b="0" l="0" r="0" t="0"/>
          <a:stretch/>
        </p:blipFill>
        <p:spPr>
          <a:xfrm rot="5400000">
            <a:off x="4006850" y="-4013201"/>
            <a:ext cx="10299699" cy="183134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g34a905a7a6e_1_149"/>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sp>
        <p:nvSpPr>
          <p:cNvPr id="262" name="Google Shape;262;g34a905a7a6e_1_149"/>
          <p:cNvSpPr txBox="1"/>
          <p:nvPr/>
        </p:nvSpPr>
        <p:spPr>
          <a:xfrm>
            <a:off x="922625" y="1080000"/>
            <a:ext cx="9660300" cy="71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KR" sz="2700">
                <a:solidFill>
                  <a:srgbClr val="3958E3"/>
                </a:solidFill>
                <a:latin typeface="Calibri"/>
                <a:ea typeface="Calibri"/>
                <a:cs typeface="Calibri"/>
                <a:sym typeface="Calibri"/>
              </a:rPr>
              <a:t>3. 데이터 전처리</a:t>
            </a:r>
            <a:endParaRPr b="1" sz="2700">
              <a:solidFill>
                <a:srgbClr val="3958E3"/>
              </a:solidFill>
              <a:latin typeface="Calibri"/>
              <a:ea typeface="Calibri"/>
              <a:cs typeface="Calibri"/>
              <a:sym typeface="Calibri"/>
            </a:endParaRPr>
          </a:p>
          <a:p>
            <a:pPr indent="0" lvl="0" marL="0" rtl="0" algn="l">
              <a:spcBef>
                <a:spcPts val="0"/>
              </a:spcBef>
              <a:spcAft>
                <a:spcPts val="0"/>
              </a:spcAft>
              <a:buNone/>
            </a:pPr>
            <a:r>
              <a:t/>
            </a:r>
            <a:endParaRPr b="1" sz="2700">
              <a:solidFill>
                <a:srgbClr val="3958E3"/>
              </a:solidFill>
              <a:latin typeface="Calibri"/>
              <a:ea typeface="Calibri"/>
              <a:cs typeface="Calibri"/>
              <a:sym typeface="Calibri"/>
            </a:endParaRPr>
          </a:p>
          <a:p>
            <a:pPr indent="-381000" lvl="0" marL="457200" rtl="0" algn="l">
              <a:spcBef>
                <a:spcPts val="0"/>
              </a:spcBef>
              <a:spcAft>
                <a:spcPts val="0"/>
              </a:spcAft>
              <a:buClr>
                <a:srgbClr val="666666"/>
              </a:buClr>
              <a:buSzPts val="2400"/>
              <a:buFont typeface="Calibri"/>
              <a:buChar char="-"/>
            </a:pPr>
            <a:r>
              <a:rPr lang="ko-KR" sz="2400">
                <a:solidFill>
                  <a:srgbClr val="666666"/>
                </a:solidFill>
                <a:latin typeface="Calibri"/>
                <a:ea typeface="Calibri"/>
                <a:cs typeface="Calibri"/>
                <a:sym typeface="Calibri"/>
              </a:rPr>
              <a:t>정형 데이터 : 데이터 월별로 정리, 실수형 변환, 이상치 제거</a:t>
            </a:r>
            <a:endParaRPr sz="2400">
              <a:solidFill>
                <a:srgbClr val="666666"/>
              </a:solidFill>
              <a:latin typeface="Calibri"/>
              <a:ea typeface="Calibri"/>
              <a:cs typeface="Calibri"/>
              <a:sym typeface="Calibri"/>
            </a:endParaRPr>
          </a:p>
          <a:p>
            <a:pPr indent="-381000" lvl="0" marL="457200" rtl="0" algn="l">
              <a:spcBef>
                <a:spcPts val="0"/>
              </a:spcBef>
              <a:spcAft>
                <a:spcPts val="0"/>
              </a:spcAft>
              <a:buClr>
                <a:srgbClr val="666666"/>
              </a:buClr>
              <a:buSzPts val="2400"/>
              <a:buFont typeface="Calibri"/>
              <a:buChar char="-"/>
            </a:pPr>
            <a:r>
              <a:rPr lang="ko-KR" sz="2400">
                <a:solidFill>
                  <a:srgbClr val="666666"/>
                </a:solidFill>
                <a:latin typeface="Calibri"/>
                <a:ea typeface="Calibri"/>
                <a:cs typeface="Calibri"/>
                <a:sym typeface="Calibri"/>
              </a:rPr>
              <a:t>비정형 데이터 : 한글 외 문자 제거, 불용어 처리, 형태소 분석, 벡터화</a:t>
            </a:r>
            <a:endParaRPr sz="2400">
              <a:solidFill>
                <a:srgbClr val="666666"/>
              </a:solidFill>
              <a:latin typeface="Calibri"/>
              <a:ea typeface="Calibri"/>
              <a:cs typeface="Calibri"/>
              <a:sym typeface="Calibri"/>
            </a:endParaRPr>
          </a:p>
        </p:txBody>
      </p:sp>
      <p:sp>
        <p:nvSpPr>
          <p:cNvPr id="263" name="Google Shape;263;g34a905a7a6e_1_149"/>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02. 주요데이터 소개	</a:t>
            </a:r>
            <a:endParaRPr b="1" sz="3000">
              <a:solidFill>
                <a:srgbClr val="3958E3"/>
              </a:solidFill>
            </a:endParaRPr>
          </a:p>
        </p:txBody>
      </p:sp>
      <p:grpSp>
        <p:nvGrpSpPr>
          <p:cNvPr id="264" name="Google Shape;264;g34a905a7a6e_1_149"/>
          <p:cNvGrpSpPr/>
          <p:nvPr/>
        </p:nvGrpSpPr>
        <p:grpSpPr>
          <a:xfrm>
            <a:off x="3325250" y="3567250"/>
            <a:ext cx="11217249" cy="6196600"/>
            <a:chOff x="1907475" y="3303500"/>
            <a:chExt cx="11217249" cy="6196600"/>
          </a:xfrm>
        </p:grpSpPr>
        <p:pic>
          <p:nvPicPr>
            <p:cNvPr id="265" name="Google Shape;265;g34a905a7a6e_1_149"/>
            <p:cNvPicPr preferRelativeResize="0"/>
            <p:nvPr/>
          </p:nvPicPr>
          <p:blipFill>
            <a:blip r:embed="rId4">
              <a:alphaModFix/>
            </a:blip>
            <a:stretch>
              <a:fillRect/>
            </a:stretch>
          </p:blipFill>
          <p:spPr>
            <a:xfrm>
              <a:off x="1907475" y="3303500"/>
              <a:ext cx="5907560" cy="4320536"/>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266" name="Google Shape;266;g34a905a7a6e_1_149"/>
            <p:cNvPicPr preferRelativeResize="0"/>
            <p:nvPr/>
          </p:nvPicPr>
          <p:blipFill rotWithShape="1">
            <a:blip r:embed="rId5">
              <a:alphaModFix/>
            </a:blip>
            <a:srcRect b="28971" l="19249" r="50625" t="35662"/>
            <a:stretch/>
          </p:blipFill>
          <p:spPr>
            <a:xfrm>
              <a:off x="4488811" y="4336077"/>
              <a:ext cx="5839594" cy="374851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267" name="Google Shape;267;g34a905a7a6e_1_149"/>
            <p:cNvPicPr preferRelativeResize="0"/>
            <p:nvPr/>
          </p:nvPicPr>
          <p:blipFill rotWithShape="1">
            <a:blip r:embed="rId6">
              <a:alphaModFix/>
            </a:blip>
            <a:srcRect b="23561" l="19804" r="35639" t="30002"/>
            <a:stretch/>
          </p:blipFill>
          <p:spPr>
            <a:xfrm>
              <a:off x="6839848" y="5918650"/>
              <a:ext cx="6284875" cy="35814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grpSp>
      <p:pic>
        <p:nvPicPr>
          <p:cNvPr id="268" name="Google Shape;268;g34a905a7a6e_1_149"/>
          <p:cNvPicPr preferRelativeResize="0"/>
          <p:nvPr/>
        </p:nvPicPr>
        <p:blipFill rotWithShape="1">
          <a:blip r:embed="rId7">
            <a:alphaModFix/>
          </a:blip>
          <a:srcRect b="0" l="0" r="0" t="0"/>
          <a:stretch/>
        </p:blipFill>
        <p:spPr>
          <a:xfrm>
            <a:off x="-76200" y="10172700"/>
            <a:ext cx="18427702" cy="114300"/>
          </a:xfrm>
          <a:prstGeom prst="rect">
            <a:avLst/>
          </a:prstGeom>
          <a:noFill/>
          <a:ln>
            <a:noFill/>
          </a:ln>
        </p:spPr>
      </p:pic>
      <p:pic>
        <p:nvPicPr>
          <p:cNvPr id="269" name="Google Shape;269;g34a905a7a6e_1_149"/>
          <p:cNvPicPr preferRelativeResize="0"/>
          <p:nvPr/>
        </p:nvPicPr>
        <p:blipFill rotWithShape="1">
          <a:blip r:embed="rId8">
            <a:alphaModFix/>
          </a:blip>
          <a:srcRect b="0" l="0" r="0" t="0"/>
          <a:stretch/>
        </p:blipFill>
        <p:spPr>
          <a:xfrm>
            <a:off x="0" y="10172700"/>
            <a:ext cx="9144000" cy="114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3" name="Shape 273"/>
        <p:cNvGrpSpPr/>
        <p:nvPr/>
      </p:nvGrpSpPr>
      <p:grpSpPr>
        <a:xfrm>
          <a:off x="0" y="0"/>
          <a:ext cx="0" cy="0"/>
          <a:chOff x="0" y="0"/>
          <a:chExt cx="0" cy="0"/>
        </a:xfrm>
      </p:grpSpPr>
      <p:pic>
        <p:nvPicPr>
          <p:cNvPr id="274" name="Google Shape;274;g304daa12bae_5_150"/>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275" name="Google Shape;275;g304daa12bae_5_150"/>
          <p:cNvPicPr preferRelativeResize="0"/>
          <p:nvPr/>
        </p:nvPicPr>
        <p:blipFill rotWithShape="1">
          <a:blip r:embed="rId4">
            <a:alphaModFix amt="51000"/>
          </a:blip>
          <a:srcRect b="0" l="0" r="0" t="0"/>
          <a:stretch/>
        </p:blipFill>
        <p:spPr>
          <a:xfrm>
            <a:off x="4356100" y="-584200"/>
            <a:ext cx="11849100" cy="10071101"/>
          </a:xfrm>
          <a:prstGeom prst="rect">
            <a:avLst/>
          </a:prstGeom>
          <a:noFill/>
          <a:ln>
            <a:noFill/>
          </a:ln>
        </p:spPr>
      </p:pic>
      <p:pic>
        <p:nvPicPr>
          <p:cNvPr id="276" name="Google Shape;276;g304daa12bae_5_150"/>
          <p:cNvPicPr preferRelativeResize="0"/>
          <p:nvPr/>
        </p:nvPicPr>
        <p:blipFill rotWithShape="1">
          <a:blip r:embed="rId5">
            <a:alphaModFix/>
          </a:blip>
          <a:srcRect b="0" l="0" r="0" t="0"/>
          <a:stretch/>
        </p:blipFill>
        <p:spPr>
          <a:xfrm>
            <a:off x="-76200" y="10172700"/>
            <a:ext cx="18427702" cy="114300"/>
          </a:xfrm>
          <a:prstGeom prst="rect">
            <a:avLst/>
          </a:prstGeom>
          <a:noFill/>
          <a:ln>
            <a:noFill/>
          </a:ln>
        </p:spPr>
      </p:pic>
      <p:pic>
        <p:nvPicPr>
          <p:cNvPr id="277" name="Google Shape;277;g304daa12bae_5_150"/>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278" name="Google Shape;278;g304daa12bae_5_150"/>
          <p:cNvPicPr preferRelativeResize="0"/>
          <p:nvPr/>
        </p:nvPicPr>
        <p:blipFill rotWithShape="1">
          <a:blip r:embed="rId7">
            <a:alphaModFix/>
          </a:blip>
          <a:srcRect b="0" l="0" r="0" t="0"/>
          <a:stretch/>
        </p:blipFill>
        <p:spPr>
          <a:xfrm>
            <a:off x="660400" y="1079500"/>
            <a:ext cx="2095500" cy="2590800"/>
          </a:xfrm>
          <a:prstGeom prst="rect">
            <a:avLst/>
          </a:prstGeom>
          <a:noFill/>
          <a:ln>
            <a:noFill/>
          </a:ln>
        </p:spPr>
      </p:pic>
      <p:pic>
        <p:nvPicPr>
          <p:cNvPr id="279" name="Google Shape;279;g304daa12bae_5_150"/>
          <p:cNvPicPr preferRelativeResize="0"/>
          <p:nvPr/>
        </p:nvPicPr>
        <p:blipFill rotWithShape="1">
          <a:blip r:embed="rId8">
            <a:alphaModFix amt="20000"/>
          </a:blip>
          <a:srcRect b="0" l="0" r="0" t="0"/>
          <a:stretch/>
        </p:blipFill>
        <p:spPr>
          <a:xfrm rot="5400000">
            <a:off x="736600" y="5130800"/>
            <a:ext cx="8191500" cy="12700"/>
          </a:xfrm>
          <a:prstGeom prst="rect">
            <a:avLst/>
          </a:prstGeom>
          <a:noFill/>
          <a:ln>
            <a:noFill/>
          </a:ln>
        </p:spPr>
      </p:pic>
      <p:sp>
        <p:nvSpPr>
          <p:cNvPr id="280" name="Google Shape;280;g304daa12bae_5_150"/>
          <p:cNvSpPr txBox="1"/>
          <p:nvPr/>
        </p:nvSpPr>
        <p:spPr>
          <a:xfrm>
            <a:off x="368300" y="3733800"/>
            <a:ext cx="4368900" cy="19812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lang="ko-KR" sz="6000">
                <a:solidFill>
                  <a:srgbClr val="44CCE5"/>
                </a:solidFill>
                <a:latin typeface="Calibri"/>
                <a:ea typeface="Calibri"/>
                <a:cs typeface="Calibri"/>
                <a:sym typeface="Calibri"/>
              </a:rPr>
              <a:t>데이터 분석</a:t>
            </a:r>
            <a:endParaRPr b="1" sz="6000">
              <a:solidFill>
                <a:srgbClr val="44CCE5"/>
              </a:solidFill>
              <a:latin typeface="Calibri"/>
              <a:ea typeface="Calibri"/>
              <a:cs typeface="Calibri"/>
              <a:sym typeface="Calibri"/>
            </a:endParaRPr>
          </a:p>
          <a:p>
            <a:pPr indent="0" lvl="0" marL="0" marR="0" rtl="0" algn="l">
              <a:lnSpc>
                <a:spcPct val="99600"/>
              </a:lnSpc>
              <a:spcBef>
                <a:spcPts val="0"/>
              </a:spcBef>
              <a:spcAft>
                <a:spcPts val="0"/>
              </a:spcAft>
              <a:buNone/>
            </a:pPr>
            <a:r>
              <a:rPr b="1" lang="ko-KR" sz="6000">
                <a:solidFill>
                  <a:srgbClr val="44CCE5"/>
                </a:solidFill>
                <a:latin typeface="Calibri"/>
                <a:ea typeface="Calibri"/>
                <a:cs typeface="Calibri"/>
                <a:sym typeface="Calibri"/>
              </a:rPr>
              <a:t>모델링 요약</a:t>
            </a:r>
            <a:endParaRPr b="1" sz="6000">
              <a:solidFill>
                <a:srgbClr val="44CCE5"/>
              </a:solidFill>
              <a:latin typeface="Calibri"/>
              <a:ea typeface="Calibri"/>
              <a:cs typeface="Calibri"/>
              <a:sym typeface="Calibri"/>
            </a:endParaRPr>
          </a:p>
        </p:txBody>
      </p:sp>
      <p:pic>
        <p:nvPicPr>
          <p:cNvPr id="281" name="Google Shape;281;g304daa12bae_5_150"/>
          <p:cNvPicPr preferRelativeResize="0"/>
          <p:nvPr/>
        </p:nvPicPr>
        <p:blipFill rotWithShape="1">
          <a:blip r:embed="rId9">
            <a:alphaModFix/>
          </a:blip>
          <a:srcRect b="0" l="0" r="0" t="0"/>
          <a:stretch/>
        </p:blipFill>
        <p:spPr>
          <a:xfrm>
            <a:off x="5181600" y="1054100"/>
            <a:ext cx="12357100" cy="1676400"/>
          </a:xfrm>
          <a:prstGeom prst="rect">
            <a:avLst/>
          </a:prstGeom>
          <a:noFill/>
          <a:ln>
            <a:noFill/>
          </a:ln>
          <a:effectLst>
            <a:outerShdw blurRad="24635" dir="5400000" dist="64667">
              <a:srgbClr val="CDD9ED">
                <a:alpha val="40780"/>
              </a:srgbClr>
            </a:outerShdw>
          </a:effectLst>
        </p:spPr>
      </p:pic>
      <p:sp>
        <p:nvSpPr>
          <p:cNvPr id="282" name="Google Shape;282;g304daa12bae_5_150"/>
          <p:cNvSpPr txBox="1"/>
          <p:nvPr/>
        </p:nvSpPr>
        <p:spPr>
          <a:xfrm>
            <a:off x="5511800" y="1574800"/>
            <a:ext cx="11709300" cy="5334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3000" u="none" cap="none" strike="noStrike">
                <a:solidFill>
                  <a:srgbClr val="3958E3"/>
                </a:solidFill>
                <a:latin typeface="Calibri"/>
                <a:ea typeface="Calibri"/>
                <a:cs typeface="Calibri"/>
                <a:sym typeface="Calibri"/>
              </a:rPr>
              <a:t>정형</a:t>
            </a:r>
            <a:r>
              <a:rPr b="1" i="0" lang="ko-KR" sz="3000" u="none" cap="none" strike="noStrike">
                <a:solidFill>
                  <a:srgbClr val="3958E3"/>
                </a:solidFill>
              </a:rPr>
              <a:t> &amp; </a:t>
            </a:r>
            <a:r>
              <a:rPr b="1" i="0" lang="ko-KR" sz="3000" u="none" cap="none" strike="noStrike">
                <a:solidFill>
                  <a:srgbClr val="3958E3"/>
                </a:solidFill>
                <a:latin typeface="Calibri"/>
                <a:ea typeface="Calibri"/>
                <a:cs typeface="Calibri"/>
                <a:sym typeface="Calibri"/>
              </a:rPr>
              <a:t>비정형</a:t>
            </a:r>
            <a:r>
              <a:rPr b="1" i="0" lang="ko-KR" sz="3000" u="none" cap="none" strike="noStrike">
                <a:solidFill>
                  <a:srgbClr val="3958E3"/>
                </a:solidFill>
              </a:rPr>
              <a:t> </a:t>
            </a:r>
            <a:r>
              <a:rPr b="1" i="0" lang="ko-KR" sz="3000" u="none" cap="none" strike="noStrike">
                <a:solidFill>
                  <a:srgbClr val="3958E3"/>
                </a:solidFill>
                <a:latin typeface="Calibri"/>
                <a:ea typeface="Calibri"/>
                <a:cs typeface="Calibri"/>
                <a:sym typeface="Calibri"/>
              </a:rPr>
              <a:t>데이터</a:t>
            </a:r>
            <a:r>
              <a:rPr b="1" i="0" lang="ko-KR" sz="3000" u="none" cap="none" strike="noStrike">
                <a:solidFill>
                  <a:srgbClr val="3958E3"/>
                </a:solidFill>
              </a:rPr>
              <a:t> </a:t>
            </a:r>
            <a:r>
              <a:rPr b="1" i="0" lang="ko-KR" sz="3000" u="none" cap="none" strike="noStrike">
                <a:solidFill>
                  <a:srgbClr val="3958E3"/>
                </a:solidFill>
                <a:latin typeface="Calibri"/>
                <a:ea typeface="Calibri"/>
                <a:cs typeface="Calibri"/>
                <a:sym typeface="Calibri"/>
              </a:rPr>
              <a:t>통합</a:t>
            </a:r>
            <a:r>
              <a:rPr b="1" i="0" lang="ko-KR" sz="3000" u="none" cap="none" strike="noStrike">
                <a:solidFill>
                  <a:srgbClr val="3958E3"/>
                </a:solidFill>
              </a:rPr>
              <a:t> </a:t>
            </a:r>
            <a:r>
              <a:rPr b="1" i="0" lang="ko-KR" sz="3000" u="none" cap="none" strike="noStrike">
                <a:solidFill>
                  <a:srgbClr val="3958E3"/>
                </a:solidFill>
                <a:latin typeface="Calibri"/>
                <a:ea typeface="Calibri"/>
                <a:cs typeface="Calibri"/>
                <a:sym typeface="Calibri"/>
              </a:rPr>
              <a:t>분석</a:t>
            </a:r>
            <a:endParaRPr b="1" sz="3000">
              <a:solidFill>
                <a:srgbClr val="3958E3"/>
              </a:solidFill>
              <a:latin typeface="Calibri"/>
              <a:ea typeface="Calibri"/>
              <a:cs typeface="Calibri"/>
              <a:sym typeface="Calibri"/>
            </a:endParaRPr>
          </a:p>
        </p:txBody>
      </p:sp>
      <p:pic>
        <p:nvPicPr>
          <p:cNvPr id="283" name="Google Shape;283;g304daa12bae_5_150"/>
          <p:cNvPicPr preferRelativeResize="0"/>
          <p:nvPr/>
        </p:nvPicPr>
        <p:blipFill rotWithShape="1">
          <a:blip r:embed="rId10">
            <a:alphaModFix/>
          </a:blip>
          <a:srcRect b="0" l="0" r="0" t="0"/>
          <a:stretch/>
        </p:blipFill>
        <p:spPr>
          <a:xfrm>
            <a:off x="5181600" y="3048000"/>
            <a:ext cx="3975100" cy="6197600"/>
          </a:xfrm>
          <a:prstGeom prst="rect">
            <a:avLst/>
          </a:prstGeom>
          <a:noFill/>
          <a:ln>
            <a:noFill/>
          </a:ln>
          <a:effectLst>
            <a:outerShdw blurRad="137490" dir="5400000" dist="152773">
              <a:srgbClr val="CDD9ED">
                <a:alpha val="40780"/>
              </a:srgbClr>
            </a:outerShdw>
          </a:effectLst>
        </p:spPr>
      </p:pic>
      <p:pic>
        <p:nvPicPr>
          <p:cNvPr id="284" name="Google Shape;284;g304daa12bae_5_150"/>
          <p:cNvPicPr preferRelativeResize="0"/>
          <p:nvPr/>
        </p:nvPicPr>
        <p:blipFill rotWithShape="1">
          <a:blip r:embed="rId11">
            <a:alphaModFix amt="54000"/>
          </a:blip>
          <a:srcRect b="0" l="0" r="0" t="0"/>
          <a:stretch/>
        </p:blipFill>
        <p:spPr>
          <a:xfrm rot="10800000">
            <a:off x="5384800" y="4254500"/>
            <a:ext cx="3594100" cy="12700"/>
          </a:xfrm>
          <a:prstGeom prst="rect">
            <a:avLst/>
          </a:prstGeom>
          <a:noFill/>
          <a:ln>
            <a:noFill/>
          </a:ln>
        </p:spPr>
      </p:pic>
      <p:sp>
        <p:nvSpPr>
          <p:cNvPr id="285" name="Google Shape;285;g304daa12bae_5_150"/>
          <p:cNvSpPr txBox="1"/>
          <p:nvPr/>
        </p:nvSpPr>
        <p:spPr>
          <a:xfrm>
            <a:off x="5346700" y="3416300"/>
            <a:ext cx="3645000" cy="4191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2400" u="none" cap="none" strike="noStrike">
                <a:solidFill>
                  <a:srgbClr val="44CCE5"/>
                </a:solidFill>
                <a:latin typeface="Calibri"/>
                <a:ea typeface="Calibri"/>
                <a:cs typeface="Calibri"/>
                <a:sym typeface="Calibri"/>
              </a:rPr>
              <a:t>정형</a:t>
            </a:r>
            <a:r>
              <a:rPr b="1" i="0" lang="ko-KR" sz="2400" u="none" cap="none" strike="noStrike">
                <a:solidFill>
                  <a:srgbClr val="44CCE5"/>
                </a:solidFill>
              </a:rPr>
              <a:t> </a:t>
            </a:r>
            <a:r>
              <a:rPr b="1" i="0" lang="ko-KR" sz="2400" u="none" cap="none" strike="noStrike">
                <a:solidFill>
                  <a:srgbClr val="44CCE5"/>
                </a:solidFill>
                <a:latin typeface="Calibri"/>
                <a:ea typeface="Calibri"/>
                <a:cs typeface="Calibri"/>
                <a:sym typeface="Calibri"/>
              </a:rPr>
              <a:t>데이터 </a:t>
            </a:r>
            <a:r>
              <a:rPr b="1" lang="ko-KR" sz="2400">
                <a:solidFill>
                  <a:srgbClr val="44CCE5"/>
                </a:solidFill>
                <a:latin typeface="Calibri"/>
                <a:ea typeface="Calibri"/>
                <a:cs typeface="Calibri"/>
                <a:sym typeface="Calibri"/>
              </a:rPr>
              <a:t>분석</a:t>
            </a:r>
            <a:endParaRPr b="1"/>
          </a:p>
        </p:txBody>
      </p:sp>
      <p:sp>
        <p:nvSpPr>
          <p:cNvPr id="286" name="Google Shape;286;g304daa12bae_5_150"/>
          <p:cNvSpPr txBox="1"/>
          <p:nvPr/>
        </p:nvSpPr>
        <p:spPr>
          <a:xfrm>
            <a:off x="5346700" y="4292600"/>
            <a:ext cx="3645000" cy="4499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ko-KR" sz="2200">
                <a:solidFill>
                  <a:srgbClr val="666666"/>
                </a:solidFill>
              </a:rPr>
              <a:t>[데이터 증강]</a:t>
            </a:r>
            <a:endParaRPr sz="2200">
              <a:solidFill>
                <a:srgbClr val="666666"/>
              </a:solidFill>
            </a:endParaRPr>
          </a:p>
          <a:p>
            <a:pPr indent="0" lvl="0" marL="0" rtl="0" algn="ctr">
              <a:spcBef>
                <a:spcPts val="0"/>
              </a:spcBef>
              <a:spcAft>
                <a:spcPts val="0"/>
              </a:spcAft>
              <a:buClr>
                <a:schemeClr val="dk1"/>
              </a:buClr>
              <a:buSzPts val="1100"/>
              <a:buFont typeface="Arial"/>
              <a:buNone/>
            </a:pPr>
            <a:r>
              <a:rPr lang="ko-KR" sz="2200">
                <a:solidFill>
                  <a:srgbClr val="666666"/>
                </a:solidFill>
              </a:rPr>
              <a:t>ARIMA</a:t>
            </a:r>
            <a:endParaRPr sz="2200">
              <a:solidFill>
                <a:srgbClr val="666666"/>
              </a:solidFill>
            </a:endParaRPr>
          </a:p>
          <a:p>
            <a:pPr indent="0" lvl="0" marL="0" rtl="0" algn="ctr">
              <a:spcBef>
                <a:spcPts val="0"/>
              </a:spcBef>
              <a:spcAft>
                <a:spcPts val="0"/>
              </a:spcAft>
              <a:buClr>
                <a:schemeClr val="dk1"/>
              </a:buClr>
              <a:buSzPts val="1100"/>
              <a:buFont typeface="Arial"/>
              <a:buNone/>
            </a:pPr>
            <a:r>
              <a:rPr lang="ko-KR" sz="2200">
                <a:solidFill>
                  <a:srgbClr val="666666"/>
                </a:solidFill>
              </a:rPr>
              <a:t>VAR</a:t>
            </a:r>
            <a:endParaRPr sz="2200">
              <a:solidFill>
                <a:srgbClr val="666666"/>
              </a:solidFill>
            </a:endParaRPr>
          </a:p>
          <a:p>
            <a:pPr indent="0" lvl="0" marL="0" rtl="0" algn="ctr">
              <a:spcBef>
                <a:spcPts val="0"/>
              </a:spcBef>
              <a:spcAft>
                <a:spcPts val="0"/>
              </a:spcAft>
              <a:buClr>
                <a:schemeClr val="dk1"/>
              </a:buClr>
              <a:buSzPts val="1100"/>
              <a:buFont typeface="Arial"/>
              <a:buNone/>
            </a:pPr>
            <a:r>
              <a:t/>
            </a:r>
            <a:endParaRPr sz="2200">
              <a:solidFill>
                <a:srgbClr val="666666"/>
              </a:solidFill>
            </a:endParaRPr>
          </a:p>
          <a:p>
            <a:pPr indent="0" lvl="0" marL="0" rtl="0" algn="ctr">
              <a:spcBef>
                <a:spcPts val="0"/>
              </a:spcBef>
              <a:spcAft>
                <a:spcPts val="0"/>
              </a:spcAft>
              <a:buClr>
                <a:schemeClr val="dk1"/>
              </a:buClr>
              <a:buSzPts val="1100"/>
              <a:buFont typeface="Arial"/>
              <a:buNone/>
            </a:pPr>
            <a:r>
              <a:rPr lang="ko-KR" sz="2200">
                <a:solidFill>
                  <a:srgbClr val="666666"/>
                </a:solidFill>
              </a:rPr>
              <a:t>[머신러닝 기반 모델링]</a:t>
            </a:r>
            <a:endParaRPr sz="2200">
              <a:solidFill>
                <a:srgbClr val="666666"/>
              </a:solidFill>
            </a:endParaRPr>
          </a:p>
          <a:p>
            <a:pPr indent="0" lvl="0" marL="0" rtl="0" algn="ctr">
              <a:spcBef>
                <a:spcPts val="0"/>
              </a:spcBef>
              <a:spcAft>
                <a:spcPts val="0"/>
              </a:spcAft>
              <a:buClr>
                <a:schemeClr val="dk1"/>
              </a:buClr>
              <a:buSzPts val="1100"/>
              <a:buFont typeface="Arial"/>
              <a:buNone/>
            </a:pPr>
            <a:r>
              <a:rPr lang="ko-KR" sz="2200">
                <a:solidFill>
                  <a:srgbClr val="666666"/>
                </a:solidFill>
              </a:rPr>
              <a:t> </a:t>
            </a:r>
            <a:r>
              <a:rPr b="1" lang="ko-KR" sz="2200">
                <a:solidFill>
                  <a:srgbClr val="666666"/>
                </a:solidFill>
              </a:rPr>
              <a:t> Random Forest</a:t>
            </a:r>
            <a:endParaRPr b="1" sz="2200">
              <a:solidFill>
                <a:srgbClr val="666666"/>
              </a:solidFill>
            </a:endParaRPr>
          </a:p>
          <a:p>
            <a:pPr indent="0" lvl="0" marL="0" rtl="0" algn="ctr">
              <a:lnSpc>
                <a:spcPct val="115000"/>
              </a:lnSpc>
              <a:spcBef>
                <a:spcPts val="0"/>
              </a:spcBef>
              <a:spcAft>
                <a:spcPts val="0"/>
              </a:spcAft>
              <a:buClr>
                <a:schemeClr val="dk1"/>
              </a:buClr>
              <a:buFont typeface="Arial"/>
              <a:buNone/>
            </a:pPr>
            <a:r>
              <a:rPr b="1" lang="ko-KR" sz="2200">
                <a:solidFill>
                  <a:srgbClr val="666666"/>
                </a:solidFill>
              </a:rPr>
              <a:t>XGBooST</a:t>
            </a:r>
            <a:endParaRPr b="1" sz="2200">
              <a:solidFill>
                <a:srgbClr val="666666"/>
              </a:solidFill>
            </a:endParaRPr>
          </a:p>
          <a:p>
            <a:pPr indent="0" lvl="0" marL="0" rtl="0" algn="ctr">
              <a:lnSpc>
                <a:spcPct val="115000"/>
              </a:lnSpc>
              <a:spcBef>
                <a:spcPts val="0"/>
              </a:spcBef>
              <a:spcAft>
                <a:spcPts val="0"/>
              </a:spcAft>
              <a:buClr>
                <a:schemeClr val="dk1"/>
              </a:buClr>
              <a:buFont typeface="Arial"/>
              <a:buNone/>
            </a:pPr>
            <a:r>
              <a:rPr b="1" lang="ko-KR" sz="2200">
                <a:solidFill>
                  <a:srgbClr val="666666"/>
                </a:solidFill>
              </a:rPr>
              <a:t>LightGBM</a:t>
            </a:r>
            <a:endParaRPr b="1" sz="2200">
              <a:solidFill>
                <a:srgbClr val="666666"/>
              </a:solidFill>
            </a:endParaRPr>
          </a:p>
          <a:p>
            <a:pPr indent="0" lvl="0" marL="0" rtl="0" algn="ctr">
              <a:spcBef>
                <a:spcPts val="0"/>
              </a:spcBef>
              <a:spcAft>
                <a:spcPts val="0"/>
              </a:spcAft>
              <a:buClr>
                <a:schemeClr val="dk1"/>
              </a:buClr>
              <a:buSzPts val="1100"/>
              <a:buFont typeface="Arial"/>
              <a:buNone/>
            </a:pPr>
            <a:r>
              <a:t/>
            </a:r>
            <a:endParaRPr sz="2200">
              <a:solidFill>
                <a:srgbClr val="666666"/>
              </a:solidFill>
            </a:endParaRPr>
          </a:p>
          <a:p>
            <a:pPr indent="0" lvl="0" marL="0" rtl="0" algn="ctr">
              <a:spcBef>
                <a:spcPts val="0"/>
              </a:spcBef>
              <a:spcAft>
                <a:spcPts val="0"/>
              </a:spcAft>
              <a:buClr>
                <a:schemeClr val="dk1"/>
              </a:buClr>
              <a:buSzPts val="1100"/>
              <a:buFont typeface="Arial"/>
              <a:buNone/>
            </a:pPr>
            <a:r>
              <a:rPr lang="ko-KR" sz="2200">
                <a:solidFill>
                  <a:srgbClr val="666666"/>
                </a:solidFill>
              </a:rPr>
              <a:t>[딥러닝 기반 모델링]</a:t>
            </a:r>
            <a:endParaRPr sz="2200">
              <a:solidFill>
                <a:srgbClr val="666666"/>
              </a:solidFill>
            </a:endParaRPr>
          </a:p>
          <a:p>
            <a:pPr indent="0" lvl="0" marL="0" rtl="0" algn="ctr">
              <a:spcBef>
                <a:spcPts val="0"/>
              </a:spcBef>
              <a:spcAft>
                <a:spcPts val="0"/>
              </a:spcAft>
              <a:buClr>
                <a:schemeClr val="dk1"/>
              </a:buClr>
              <a:buSzPts val="1100"/>
              <a:buFont typeface="Arial"/>
              <a:buNone/>
            </a:pPr>
            <a:r>
              <a:rPr b="1" lang="ko-KR" sz="2200">
                <a:solidFill>
                  <a:srgbClr val="980000"/>
                </a:solidFill>
              </a:rPr>
              <a:t>  LSTM / GRU</a:t>
            </a:r>
            <a:endParaRPr b="1" sz="2200">
              <a:solidFill>
                <a:srgbClr val="980000"/>
              </a:solidFill>
            </a:endParaRPr>
          </a:p>
        </p:txBody>
      </p:sp>
      <p:pic>
        <p:nvPicPr>
          <p:cNvPr id="287" name="Google Shape;287;g304daa12bae_5_150"/>
          <p:cNvPicPr preferRelativeResize="0"/>
          <p:nvPr/>
        </p:nvPicPr>
        <p:blipFill rotWithShape="1">
          <a:blip r:embed="rId10">
            <a:alphaModFix/>
          </a:blip>
          <a:srcRect b="0" l="0" r="0" t="0"/>
          <a:stretch/>
        </p:blipFill>
        <p:spPr>
          <a:xfrm>
            <a:off x="9385300" y="3035300"/>
            <a:ext cx="3975100" cy="6197600"/>
          </a:xfrm>
          <a:prstGeom prst="rect">
            <a:avLst/>
          </a:prstGeom>
          <a:noFill/>
          <a:ln>
            <a:noFill/>
          </a:ln>
          <a:effectLst>
            <a:outerShdw blurRad="137490" dir="5400000" dist="152773">
              <a:srgbClr val="CDD9ED">
                <a:alpha val="40780"/>
              </a:srgbClr>
            </a:outerShdw>
          </a:effectLst>
        </p:spPr>
      </p:pic>
      <p:pic>
        <p:nvPicPr>
          <p:cNvPr id="288" name="Google Shape;288;g304daa12bae_5_150"/>
          <p:cNvPicPr preferRelativeResize="0"/>
          <p:nvPr/>
        </p:nvPicPr>
        <p:blipFill rotWithShape="1">
          <a:blip r:embed="rId11">
            <a:alphaModFix amt="54000"/>
          </a:blip>
          <a:srcRect b="0" l="0" r="0" t="0"/>
          <a:stretch/>
        </p:blipFill>
        <p:spPr>
          <a:xfrm rot="10800000">
            <a:off x="9575800" y="4241800"/>
            <a:ext cx="3594100" cy="12700"/>
          </a:xfrm>
          <a:prstGeom prst="rect">
            <a:avLst/>
          </a:prstGeom>
          <a:noFill/>
          <a:ln>
            <a:noFill/>
          </a:ln>
        </p:spPr>
      </p:pic>
      <p:sp>
        <p:nvSpPr>
          <p:cNvPr id="289" name="Google Shape;289;g304daa12bae_5_150"/>
          <p:cNvSpPr txBox="1"/>
          <p:nvPr/>
        </p:nvSpPr>
        <p:spPr>
          <a:xfrm>
            <a:off x="9537700" y="3416300"/>
            <a:ext cx="3645000" cy="4191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2400" u="none" cap="none" strike="noStrike">
                <a:solidFill>
                  <a:srgbClr val="44CCE5"/>
                </a:solidFill>
                <a:latin typeface="Calibri"/>
                <a:ea typeface="Calibri"/>
                <a:cs typeface="Calibri"/>
                <a:sym typeface="Calibri"/>
              </a:rPr>
              <a:t>비정형</a:t>
            </a:r>
            <a:r>
              <a:rPr b="1" i="0" lang="ko-KR" sz="2400" u="none" cap="none" strike="noStrike">
                <a:solidFill>
                  <a:srgbClr val="44CCE5"/>
                </a:solidFill>
              </a:rPr>
              <a:t> </a:t>
            </a:r>
            <a:r>
              <a:rPr b="1" i="0" lang="ko-KR" sz="2400" u="none" cap="none" strike="noStrike">
                <a:solidFill>
                  <a:srgbClr val="44CCE5"/>
                </a:solidFill>
                <a:latin typeface="Calibri"/>
                <a:ea typeface="Calibri"/>
                <a:cs typeface="Calibri"/>
                <a:sym typeface="Calibri"/>
              </a:rPr>
              <a:t>데이터 </a:t>
            </a:r>
            <a:r>
              <a:rPr b="1" lang="ko-KR" sz="2400">
                <a:solidFill>
                  <a:srgbClr val="44CCE5"/>
                </a:solidFill>
                <a:latin typeface="Calibri"/>
                <a:ea typeface="Calibri"/>
                <a:cs typeface="Calibri"/>
                <a:sym typeface="Calibri"/>
              </a:rPr>
              <a:t>분석</a:t>
            </a:r>
            <a:endParaRPr b="1"/>
          </a:p>
        </p:txBody>
      </p:sp>
      <p:sp>
        <p:nvSpPr>
          <p:cNvPr id="290" name="Google Shape;290;g304daa12bae_5_150"/>
          <p:cNvSpPr txBox="1"/>
          <p:nvPr/>
        </p:nvSpPr>
        <p:spPr>
          <a:xfrm>
            <a:off x="9550400" y="4445000"/>
            <a:ext cx="3645000" cy="2743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ko-KR" sz="2200">
                <a:solidFill>
                  <a:srgbClr val="666666"/>
                </a:solidFill>
              </a:rPr>
              <a:t>[공식 문서 요약]</a:t>
            </a:r>
            <a:endParaRPr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rPr b="1" lang="ko-KR" sz="2200">
                <a:solidFill>
                  <a:srgbClr val="666666"/>
                </a:solidFill>
              </a:rPr>
              <a:t> T5</a:t>
            </a:r>
            <a:endParaRPr b="1"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rPr lang="ko-KR" sz="2200">
                <a:solidFill>
                  <a:srgbClr val="666666"/>
                </a:solidFill>
              </a:rPr>
              <a:t> </a:t>
            </a:r>
            <a:endParaRPr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rPr lang="ko-KR" sz="2200">
                <a:solidFill>
                  <a:srgbClr val="666666"/>
                </a:solidFill>
              </a:rPr>
              <a:t>[뉴스 감성 분석] </a:t>
            </a:r>
            <a:endParaRPr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rPr b="1" lang="ko-KR" sz="2200">
                <a:solidFill>
                  <a:srgbClr val="666666"/>
                </a:solidFill>
              </a:rPr>
              <a:t>KF_DEBERTA,</a:t>
            </a:r>
            <a:endParaRPr b="1"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rPr b="1" lang="ko-KR" sz="2200">
                <a:solidFill>
                  <a:srgbClr val="666666"/>
                </a:solidFill>
              </a:rPr>
              <a:t> FINBERT 활용</a:t>
            </a:r>
            <a:endParaRPr b="1" sz="2200">
              <a:solidFill>
                <a:srgbClr val="666666"/>
              </a:solidFill>
            </a:endParaRPr>
          </a:p>
        </p:txBody>
      </p:sp>
      <p:pic>
        <p:nvPicPr>
          <p:cNvPr id="291" name="Google Shape;291;g304daa12bae_5_150"/>
          <p:cNvPicPr preferRelativeResize="0"/>
          <p:nvPr/>
        </p:nvPicPr>
        <p:blipFill rotWithShape="1">
          <a:blip r:embed="rId10">
            <a:alphaModFix/>
          </a:blip>
          <a:srcRect b="0" l="0" r="0" t="0"/>
          <a:stretch/>
        </p:blipFill>
        <p:spPr>
          <a:xfrm>
            <a:off x="13576300" y="3035300"/>
            <a:ext cx="3975100" cy="6197600"/>
          </a:xfrm>
          <a:prstGeom prst="rect">
            <a:avLst/>
          </a:prstGeom>
          <a:noFill/>
          <a:ln>
            <a:noFill/>
          </a:ln>
          <a:effectLst>
            <a:outerShdw blurRad="137490" dir="5400000" dist="152773">
              <a:srgbClr val="CDD9ED">
                <a:alpha val="40780"/>
              </a:srgbClr>
            </a:outerShdw>
          </a:effectLst>
        </p:spPr>
      </p:pic>
      <p:pic>
        <p:nvPicPr>
          <p:cNvPr id="292" name="Google Shape;292;g304daa12bae_5_150"/>
          <p:cNvPicPr preferRelativeResize="0"/>
          <p:nvPr/>
        </p:nvPicPr>
        <p:blipFill rotWithShape="1">
          <a:blip r:embed="rId11">
            <a:alphaModFix amt="54000"/>
          </a:blip>
          <a:srcRect b="0" l="0" r="0" t="0"/>
          <a:stretch/>
        </p:blipFill>
        <p:spPr>
          <a:xfrm rot="10800000">
            <a:off x="13766800" y="4241800"/>
            <a:ext cx="3594100" cy="12700"/>
          </a:xfrm>
          <a:prstGeom prst="rect">
            <a:avLst/>
          </a:prstGeom>
          <a:noFill/>
          <a:ln>
            <a:noFill/>
          </a:ln>
        </p:spPr>
      </p:pic>
      <p:sp>
        <p:nvSpPr>
          <p:cNvPr id="293" name="Google Shape;293;g304daa12bae_5_150"/>
          <p:cNvSpPr txBox="1"/>
          <p:nvPr/>
        </p:nvSpPr>
        <p:spPr>
          <a:xfrm>
            <a:off x="13728700" y="3416300"/>
            <a:ext cx="3645000" cy="4191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lang="ko-KR" sz="2400">
                <a:solidFill>
                  <a:srgbClr val="44CCE5"/>
                </a:solidFill>
                <a:latin typeface="Calibri"/>
                <a:ea typeface="Calibri"/>
                <a:cs typeface="Calibri"/>
                <a:sym typeface="Calibri"/>
              </a:rPr>
              <a:t>정형+비정형 통합 모델</a:t>
            </a:r>
            <a:endParaRPr b="1"/>
          </a:p>
        </p:txBody>
      </p:sp>
      <p:sp>
        <p:nvSpPr>
          <p:cNvPr id="294" name="Google Shape;294;g304daa12bae_5_150"/>
          <p:cNvSpPr txBox="1"/>
          <p:nvPr/>
        </p:nvSpPr>
        <p:spPr>
          <a:xfrm>
            <a:off x="13576400" y="4445000"/>
            <a:ext cx="3975000" cy="4177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ko-KR" sz="2200">
                <a:solidFill>
                  <a:srgbClr val="666666"/>
                </a:solidFill>
              </a:rPr>
              <a:t>[머신러닝 기반 모델링]</a:t>
            </a:r>
            <a:endParaRPr sz="2200">
              <a:solidFill>
                <a:srgbClr val="666666"/>
              </a:solidFill>
            </a:endParaRPr>
          </a:p>
          <a:p>
            <a:pPr indent="0" lvl="0" marL="0" rtl="0" algn="ctr">
              <a:lnSpc>
                <a:spcPct val="115000"/>
              </a:lnSpc>
              <a:spcBef>
                <a:spcPts val="0"/>
              </a:spcBef>
              <a:spcAft>
                <a:spcPts val="0"/>
              </a:spcAft>
              <a:buClr>
                <a:schemeClr val="dk1"/>
              </a:buClr>
              <a:buFont typeface="Arial"/>
              <a:buNone/>
            </a:pPr>
            <a:r>
              <a:rPr b="1" lang="ko-KR" sz="2200">
                <a:solidFill>
                  <a:srgbClr val="666666"/>
                </a:solidFill>
              </a:rPr>
              <a:t>Light GBM</a:t>
            </a:r>
            <a:endParaRPr b="1"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rPr b="1" lang="ko-KR" sz="2200">
                <a:solidFill>
                  <a:srgbClr val="666666"/>
                </a:solidFill>
              </a:rPr>
              <a:t>Ridge regression</a:t>
            </a:r>
            <a:endParaRPr b="1"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rPr b="1" lang="ko-KR" sz="2200">
                <a:solidFill>
                  <a:srgbClr val="666666"/>
                </a:solidFill>
              </a:rPr>
              <a:t>Lasso regression</a:t>
            </a:r>
            <a:endParaRPr b="1"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rPr b="1" lang="ko-KR" sz="2200">
                <a:solidFill>
                  <a:srgbClr val="666666"/>
                </a:solidFill>
              </a:rPr>
              <a:t> Random Forest</a:t>
            </a:r>
            <a:endParaRPr b="1"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rPr b="1" lang="ko-KR" sz="2200">
                <a:solidFill>
                  <a:srgbClr val="666666"/>
                </a:solidFill>
              </a:rPr>
              <a:t>XG Boost</a:t>
            </a:r>
            <a:endParaRPr b="1"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t/>
            </a:r>
            <a:endParaRPr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rPr lang="ko-KR" sz="2200">
                <a:solidFill>
                  <a:srgbClr val="666666"/>
                </a:solidFill>
              </a:rPr>
              <a:t>[딥러닝 기반 모델링]</a:t>
            </a:r>
            <a:endParaRPr sz="2200">
              <a:solidFill>
                <a:srgbClr val="666666"/>
              </a:solidFill>
            </a:endParaRPr>
          </a:p>
          <a:p>
            <a:pPr indent="0" lvl="0" marL="0" rtl="0" algn="ctr">
              <a:lnSpc>
                <a:spcPct val="115000"/>
              </a:lnSpc>
              <a:spcBef>
                <a:spcPts val="0"/>
              </a:spcBef>
              <a:spcAft>
                <a:spcPts val="0"/>
              </a:spcAft>
              <a:buClr>
                <a:schemeClr val="dk1"/>
              </a:buClr>
              <a:buSzPts val="1100"/>
              <a:buFont typeface="Arial"/>
              <a:buNone/>
            </a:pPr>
            <a:r>
              <a:rPr b="1" lang="ko-KR" sz="2200">
                <a:solidFill>
                  <a:srgbClr val="980000"/>
                </a:solidFill>
              </a:rPr>
              <a:t>Transformer + LSTM  + GRU</a:t>
            </a:r>
            <a:endParaRPr b="1" sz="2200">
              <a:solidFill>
                <a:srgbClr val="98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8" name="Shape 298"/>
        <p:cNvGrpSpPr/>
        <p:nvPr/>
      </p:nvGrpSpPr>
      <p:grpSpPr>
        <a:xfrm>
          <a:off x="0" y="0"/>
          <a:ext cx="0" cy="0"/>
          <a:chOff x="0" y="0"/>
          <a:chExt cx="0" cy="0"/>
        </a:xfrm>
      </p:grpSpPr>
      <p:pic>
        <p:nvPicPr>
          <p:cNvPr id="299" name="Google Shape;299;p5"/>
          <p:cNvPicPr preferRelativeResize="0"/>
          <p:nvPr/>
        </p:nvPicPr>
        <p:blipFill rotWithShape="1">
          <a:blip r:embed="rId3">
            <a:alphaModFix amt="8000"/>
          </a:blip>
          <a:srcRect b="0" l="0" r="0" t="0"/>
          <a:stretch/>
        </p:blipFill>
        <p:spPr>
          <a:xfrm rot="5400000">
            <a:off x="4000500" y="-4000500"/>
            <a:ext cx="10299700" cy="18313400"/>
          </a:xfrm>
          <a:prstGeom prst="rect">
            <a:avLst/>
          </a:prstGeom>
          <a:noFill/>
          <a:ln>
            <a:noFill/>
          </a:ln>
        </p:spPr>
      </p:pic>
      <p:pic>
        <p:nvPicPr>
          <p:cNvPr id="300" name="Google Shape;300;p5"/>
          <p:cNvPicPr preferRelativeResize="0"/>
          <p:nvPr/>
        </p:nvPicPr>
        <p:blipFill rotWithShape="1">
          <a:blip r:embed="rId4">
            <a:alphaModFix amt="51000"/>
          </a:blip>
          <a:srcRect b="0" l="0" r="0" t="0"/>
          <a:stretch/>
        </p:blipFill>
        <p:spPr>
          <a:xfrm>
            <a:off x="4356100" y="-584200"/>
            <a:ext cx="11849100" cy="10071100"/>
          </a:xfrm>
          <a:prstGeom prst="rect">
            <a:avLst/>
          </a:prstGeom>
          <a:noFill/>
          <a:ln>
            <a:noFill/>
          </a:ln>
        </p:spPr>
      </p:pic>
      <p:pic>
        <p:nvPicPr>
          <p:cNvPr id="301" name="Google Shape;301;p5"/>
          <p:cNvPicPr preferRelativeResize="0"/>
          <p:nvPr/>
        </p:nvPicPr>
        <p:blipFill rotWithShape="1">
          <a:blip r:embed="rId5">
            <a:alphaModFix/>
          </a:blip>
          <a:srcRect b="0" l="0" r="0" t="0"/>
          <a:stretch/>
        </p:blipFill>
        <p:spPr>
          <a:xfrm>
            <a:off x="-76200" y="10172700"/>
            <a:ext cx="18427700" cy="114300"/>
          </a:xfrm>
          <a:prstGeom prst="rect">
            <a:avLst/>
          </a:prstGeom>
          <a:noFill/>
          <a:ln>
            <a:noFill/>
          </a:ln>
        </p:spPr>
      </p:pic>
      <p:pic>
        <p:nvPicPr>
          <p:cNvPr id="302" name="Google Shape;302;p5"/>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303" name="Google Shape;303;p5"/>
          <p:cNvPicPr preferRelativeResize="0"/>
          <p:nvPr/>
        </p:nvPicPr>
        <p:blipFill rotWithShape="1">
          <a:blip r:embed="rId7">
            <a:alphaModFix amt="20000"/>
          </a:blip>
          <a:srcRect b="0" l="0" r="0" t="0"/>
          <a:stretch/>
        </p:blipFill>
        <p:spPr>
          <a:xfrm rot="5400000">
            <a:off x="9067800" y="5130800"/>
            <a:ext cx="8191500" cy="12700"/>
          </a:xfrm>
          <a:prstGeom prst="rect">
            <a:avLst/>
          </a:prstGeom>
          <a:noFill/>
          <a:ln>
            <a:noFill/>
          </a:ln>
        </p:spPr>
      </p:pic>
      <p:pic>
        <p:nvPicPr>
          <p:cNvPr id="304" name="Google Shape;304;p5"/>
          <p:cNvPicPr preferRelativeResize="0"/>
          <p:nvPr/>
        </p:nvPicPr>
        <p:blipFill rotWithShape="1">
          <a:blip r:embed="rId8">
            <a:alphaModFix/>
          </a:blip>
          <a:srcRect b="0" l="0" r="0" t="0"/>
          <a:stretch/>
        </p:blipFill>
        <p:spPr>
          <a:xfrm>
            <a:off x="15671800" y="1308100"/>
            <a:ext cx="2082800" cy="1955800"/>
          </a:xfrm>
          <a:prstGeom prst="rect">
            <a:avLst/>
          </a:prstGeom>
          <a:noFill/>
          <a:ln>
            <a:noFill/>
          </a:ln>
        </p:spPr>
      </p:pic>
      <p:pic>
        <p:nvPicPr>
          <p:cNvPr id="305" name="Google Shape;305;p5"/>
          <p:cNvPicPr preferRelativeResize="0"/>
          <p:nvPr/>
        </p:nvPicPr>
        <p:blipFill rotWithShape="1">
          <a:blip r:embed="rId9">
            <a:alphaModFix/>
          </a:blip>
          <a:srcRect b="0" l="0" r="0" t="0"/>
          <a:stretch/>
        </p:blipFill>
        <p:spPr>
          <a:xfrm>
            <a:off x="1346200" y="1617775"/>
            <a:ext cx="10800001" cy="3495575"/>
          </a:xfrm>
          <a:prstGeom prst="rect">
            <a:avLst/>
          </a:prstGeom>
          <a:noFill/>
          <a:ln>
            <a:noFill/>
          </a:ln>
          <a:effectLst>
            <a:outerShdw blurRad="121066" dir="5400000" dist="143358">
              <a:srgbClr val="CDD9ED">
                <a:alpha val="40784"/>
              </a:srgbClr>
            </a:outerShdw>
          </a:effectLst>
        </p:spPr>
      </p:pic>
      <p:sp>
        <p:nvSpPr>
          <p:cNvPr id="306" name="Google Shape;306;p5"/>
          <p:cNvSpPr txBox="1"/>
          <p:nvPr/>
        </p:nvSpPr>
        <p:spPr>
          <a:xfrm>
            <a:off x="2070100" y="2527300"/>
            <a:ext cx="9720000" cy="25377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None/>
            </a:pPr>
            <a:r>
              <a:rPr b="0" i="0" lang="ko-KR" sz="2200" u="none" cap="none" strike="noStrike">
                <a:solidFill>
                  <a:srgbClr val="666666"/>
                </a:solidFill>
                <a:latin typeface="Arial"/>
                <a:ea typeface="Arial"/>
                <a:cs typeface="Arial"/>
                <a:sym typeface="Arial"/>
              </a:rPr>
              <a:t>- GDP </a:t>
            </a:r>
            <a:r>
              <a:rPr b="0" i="0" lang="ko-KR" sz="2200" u="none" cap="none" strike="noStrike">
                <a:solidFill>
                  <a:srgbClr val="666666"/>
                </a:solidFill>
                <a:latin typeface="Calibri"/>
                <a:ea typeface="Calibri"/>
                <a:cs typeface="Calibri"/>
                <a:sym typeface="Calibri"/>
              </a:rPr>
              <a:t>성장률</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경제</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전반의</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건강성</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파악</a:t>
            </a:r>
            <a:endParaRPr>
              <a:solidFill>
                <a:srgbClr val="666666"/>
              </a:solidFill>
            </a:endParaRPr>
          </a:p>
          <a:p>
            <a:pPr indent="0" lvl="0" marL="0" marR="0" rtl="0" algn="l">
              <a:lnSpc>
                <a:spcPct val="1150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물가상승률</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인플레이션</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압력</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측정</a:t>
            </a:r>
            <a:endParaRPr>
              <a:solidFill>
                <a:srgbClr val="666666"/>
              </a:solidFill>
            </a:endParaRPr>
          </a:p>
          <a:p>
            <a:pPr indent="0" lvl="0" marL="0" marR="0" rtl="0" algn="l">
              <a:lnSpc>
                <a:spcPct val="1150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실업률</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노동시장</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상황</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평가</a:t>
            </a:r>
            <a:endParaRPr>
              <a:solidFill>
                <a:srgbClr val="666666"/>
              </a:solidFill>
            </a:endParaRPr>
          </a:p>
          <a:p>
            <a:pPr indent="0" lvl="0" marL="0" marR="0" rtl="0" algn="l">
              <a:lnSpc>
                <a:spcPct val="115000"/>
              </a:lnSpc>
              <a:spcBef>
                <a:spcPts val="0"/>
              </a:spcBef>
              <a:spcAft>
                <a:spcPts val="0"/>
              </a:spcAft>
              <a:buNone/>
            </a:pPr>
            <a:r>
              <a:rPr b="0" i="0" lang="ko-KR" sz="2200" u="none" cap="none" strike="noStrike">
                <a:solidFill>
                  <a:srgbClr val="666666"/>
                </a:solidFill>
                <a:latin typeface="Arial"/>
                <a:ea typeface="Arial"/>
                <a:cs typeface="Arial"/>
                <a:sym typeface="Arial"/>
              </a:rPr>
              <a:t>- </a:t>
            </a:r>
            <a:r>
              <a:rPr lang="ko-KR" sz="2200">
                <a:solidFill>
                  <a:srgbClr val="666666"/>
                </a:solidFill>
                <a:latin typeface="Calibri"/>
                <a:ea typeface="Calibri"/>
                <a:cs typeface="Calibri"/>
                <a:sym typeface="Calibri"/>
              </a:rPr>
              <a:t>경상</a:t>
            </a:r>
            <a:r>
              <a:rPr b="0" i="0" lang="ko-KR" sz="2200" u="none" cap="none" strike="noStrike">
                <a:solidFill>
                  <a:srgbClr val="666666"/>
                </a:solidFill>
                <a:latin typeface="Calibri"/>
                <a:ea typeface="Calibri"/>
                <a:cs typeface="Calibri"/>
                <a:sym typeface="Calibri"/>
              </a:rPr>
              <a:t>수지</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대외</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경제</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여건</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분석</a:t>
            </a:r>
            <a:endParaRPr>
              <a:solidFill>
                <a:srgbClr val="666666"/>
              </a:solidFill>
            </a:endParaRPr>
          </a:p>
          <a:p>
            <a:pPr indent="0" lvl="0" marL="0" marR="0" rtl="0" algn="l">
              <a:lnSpc>
                <a:spcPct val="1150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주가지수</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시장</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심리</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및</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기업</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실적</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반영</a:t>
            </a:r>
            <a:endParaRPr b="0" i="0" sz="2200" u="none" cap="none" strike="noStrike">
              <a:solidFill>
                <a:srgbClr val="666666"/>
              </a:solidFill>
              <a:latin typeface="Calibri"/>
              <a:ea typeface="Calibri"/>
              <a:cs typeface="Calibri"/>
              <a:sym typeface="Calibri"/>
            </a:endParaRPr>
          </a:p>
          <a:p>
            <a:pPr indent="0" lvl="0" marL="0" marR="0" rtl="0" algn="l">
              <a:lnSpc>
                <a:spcPct val="115000"/>
              </a:lnSpc>
              <a:spcBef>
                <a:spcPts val="0"/>
              </a:spcBef>
              <a:spcAft>
                <a:spcPts val="0"/>
              </a:spcAft>
              <a:buNone/>
            </a:pPr>
            <a:r>
              <a:rPr b="1" lang="ko-KR" sz="2200">
                <a:solidFill>
                  <a:srgbClr val="666666"/>
                </a:solidFill>
                <a:latin typeface="Calibri"/>
                <a:ea typeface="Calibri"/>
                <a:cs typeface="Calibri"/>
                <a:sym typeface="Calibri"/>
              </a:rPr>
              <a:t>- 주요 방법론: Top-Down 가설검증 + Bottom-Up EDA 병행</a:t>
            </a:r>
            <a:endParaRPr b="1" sz="2200">
              <a:solidFill>
                <a:srgbClr val="666666"/>
              </a:solidFill>
              <a:latin typeface="Calibri"/>
              <a:ea typeface="Calibri"/>
              <a:cs typeface="Calibri"/>
              <a:sym typeface="Calibri"/>
            </a:endParaRPr>
          </a:p>
        </p:txBody>
      </p:sp>
      <p:sp>
        <p:nvSpPr>
          <p:cNvPr id="307" name="Google Shape;307;p5"/>
          <p:cNvSpPr txBox="1"/>
          <p:nvPr/>
        </p:nvSpPr>
        <p:spPr>
          <a:xfrm>
            <a:off x="2070100" y="1828800"/>
            <a:ext cx="5146500" cy="4827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i="0" lang="ko-KR" sz="2700" u="none" cap="none" strike="noStrike">
                <a:solidFill>
                  <a:srgbClr val="3958E3"/>
                </a:solidFill>
                <a:latin typeface="Calibri"/>
                <a:ea typeface="Calibri"/>
                <a:cs typeface="Calibri"/>
                <a:sym typeface="Calibri"/>
              </a:rPr>
              <a:t>주요</a:t>
            </a:r>
            <a:r>
              <a:rPr b="1" i="0" lang="ko-KR" sz="2700" u="none" cap="none" strike="noStrike">
                <a:solidFill>
                  <a:srgbClr val="3958E3"/>
                </a:solidFill>
              </a:rPr>
              <a:t> </a:t>
            </a:r>
            <a:r>
              <a:rPr b="1" i="0" lang="ko-KR" sz="2700" u="none" cap="none" strike="noStrike">
                <a:solidFill>
                  <a:srgbClr val="3958E3"/>
                </a:solidFill>
                <a:latin typeface="Calibri"/>
                <a:ea typeface="Calibri"/>
                <a:cs typeface="Calibri"/>
                <a:sym typeface="Calibri"/>
              </a:rPr>
              <a:t>경제지표</a:t>
            </a:r>
            <a:r>
              <a:rPr b="1" i="0" lang="ko-KR" sz="2700" u="none" cap="none" strike="noStrike">
                <a:solidFill>
                  <a:srgbClr val="3958E3"/>
                </a:solidFill>
              </a:rPr>
              <a:t> </a:t>
            </a:r>
            <a:r>
              <a:rPr b="1" i="0" lang="ko-KR" sz="2700" u="none" cap="none" strike="noStrike">
                <a:solidFill>
                  <a:srgbClr val="3958E3"/>
                </a:solidFill>
                <a:latin typeface="Calibri"/>
                <a:ea typeface="Calibri"/>
                <a:cs typeface="Calibri"/>
                <a:sym typeface="Calibri"/>
              </a:rPr>
              <a:t>선정</a:t>
            </a:r>
            <a:r>
              <a:rPr b="1" i="0" lang="ko-KR" sz="2700" u="none" cap="none" strike="noStrike">
                <a:solidFill>
                  <a:srgbClr val="3958E3"/>
                </a:solidFill>
              </a:rPr>
              <a:t> </a:t>
            </a:r>
            <a:r>
              <a:rPr b="1" i="0" lang="ko-KR" sz="2700" u="none" cap="none" strike="noStrike">
                <a:solidFill>
                  <a:srgbClr val="3958E3"/>
                </a:solidFill>
                <a:latin typeface="Calibri"/>
                <a:ea typeface="Calibri"/>
                <a:cs typeface="Calibri"/>
                <a:sym typeface="Calibri"/>
              </a:rPr>
              <a:t>및</a:t>
            </a:r>
            <a:r>
              <a:rPr b="1" i="0" lang="ko-KR" sz="2700" u="none" cap="none" strike="noStrike">
                <a:solidFill>
                  <a:srgbClr val="3958E3"/>
                </a:solidFill>
              </a:rPr>
              <a:t> </a:t>
            </a:r>
            <a:r>
              <a:rPr b="1" i="0" lang="ko-KR" sz="2700" u="none" cap="none" strike="noStrike">
                <a:solidFill>
                  <a:srgbClr val="3958E3"/>
                </a:solidFill>
                <a:latin typeface="Calibri"/>
                <a:ea typeface="Calibri"/>
                <a:cs typeface="Calibri"/>
                <a:sym typeface="Calibri"/>
              </a:rPr>
              <a:t>분석</a:t>
            </a:r>
            <a:endParaRPr b="1"/>
          </a:p>
        </p:txBody>
      </p:sp>
      <p:sp>
        <p:nvSpPr>
          <p:cNvPr id="308" name="Google Shape;308;p5"/>
          <p:cNvSpPr txBox="1"/>
          <p:nvPr/>
        </p:nvSpPr>
        <p:spPr>
          <a:xfrm>
            <a:off x="13385800" y="3213100"/>
            <a:ext cx="4368800" cy="1981200"/>
          </a:xfrm>
          <a:prstGeom prst="rect">
            <a:avLst/>
          </a:prstGeom>
          <a:noFill/>
          <a:ln>
            <a:noFill/>
          </a:ln>
        </p:spPr>
        <p:txBody>
          <a:bodyPr anchorCtr="0" anchor="b" bIns="0" lIns="0" spcFirstLastPara="1" rIns="0" wrap="square" tIns="0">
            <a:noAutofit/>
          </a:bodyPr>
          <a:lstStyle/>
          <a:p>
            <a:pPr indent="0" lvl="0" marL="0" marR="0" rtl="0" algn="r">
              <a:lnSpc>
                <a:spcPct val="99600"/>
              </a:lnSpc>
              <a:spcBef>
                <a:spcPts val="0"/>
              </a:spcBef>
              <a:spcAft>
                <a:spcPts val="0"/>
              </a:spcAft>
              <a:buNone/>
            </a:pPr>
            <a:r>
              <a:rPr b="1" i="0" lang="ko-KR" sz="6000" u="none" cap="none" strike="noStrike">
                <a:solidFill>
                  <a:srgbClr val="44CCE5"/>
                </a:solidFill>
                <a:latin typeface="Calibri"/>
                <a:ea typeface="Calibri"/>
                <a:cs typeface="Calibri"/>
                <a:sym typeface="Calibri"/>
              </a:rPr>
              <a:t>정형</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데이터</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분석</a:t>
            </a:r>
            <a:endParaRPr b="1"/>
          </a:p>
        </p:txBody>
      </p:sp>
      <p:sp>
        <p:nvSpPr>
          <p:cNvPr id="309" name="Google Shape;309;p5"/>
          <p:cNvSpPr txBox="1"/>
          <p:nvPr/>
        </p:nvSpPr>
        <p:spPr>
          <a:xfrm>
            <a:off x="13487400" y="5575300"/>
            <a:ext cx="4267200" cy="3402000"/>
          </a:xfrm>
          <a:prstGeom prst="rect">
            <a:avLst/>
          </a:prstGeom>
          <a:noFill/>
          <a:ln>
            <a:noFill/>
          </a:ln>
        </p:spPr>
        <p:txBody>
          <a:bodyPr anchorCtr="0" anchor="t" bIns="0" lIns="0" spcFirstLastPara="1" rIns="0" wrap="square" tIns="0">
            <a:noAutofit/>
          </a:bodyPr>
          <a:lstStyle/>
          <a:p>
            <a:pPr indent="0" lvl="0" marL="0" marR="0" rtl="0" algn="r">
              <a:lnSpc>
                <a:spcPct val="150000"/>
              </a:lnSpc>
              <a:spcBef>
                <a:spcPts val="0"/>
              </a:spcBef>
              <a:spcAft>
                <a:spcPts val="0"/>
              </a:spcAft>
              <a:buNone/>
            </a:pPr>
            <a:r>
              <a:rPr b="1" i="0" lang="ko-KR" sz="2000" u="none" cap="none" strike="noStrike">
                <a:solidFill>
                  <a:srgbClr val="000000"/>
                </a:solidFill>
                <a:latin typeface="Calibri"/>
                <a:ea typeface="Calibri"/>
                <a:cs typeface="Calibri"/>
                <a:sym typeface="Calibri"/>
              </a:rPr>
              <a:t>경제지표와</a:t>
            </a: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금리</a:t>
            </a: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간</a:t>
            </a: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상관관계</a:t>
            </a: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분석</a:t>
            </a:r>
            <a:endParaRPr b="1"/>
          </a:p>
          <a:p>
            <a:pPr indent="0" lvl="0" marL="0" marR="0" rtl="0" algn="r">
              <a:lnSpc>
                <a:spcPct val="150000"/>
              </a:lnSpc>
              <a:spcBef>
                <a:spcPts val="0"/>
              </a:spcBef>
              <a:spcAft>
                <a:spcPts val="0"/>
              </a:spcAft>
              <a:buNone/>
            </a:pP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머신러닝</a:t>
            </a: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알고리즘</a:t>
            </a: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적용</a:t>
            </a:r>
            <a:endParaRPr b="1" i="0" sz="2000" u="none" cap="none" strike="noStrike">
              <a:solidFill>
                <a:srgbClr val="000000"/>
              </a:solidFill>
              <a:latin typeface="Calibri"/>
              <a:ea typeface="Calibri"/>
              <a:cs typeface="Calibri"/>
              <a:sym typeface="Calibri"/>
            </a:endParaRPr>
          </a:p>
          <a:p>
            <a:pPr indent="0" lvl="0" marL="0" marR="0" rtl="0" algn="r">
              <a:lnSpc>
                <a:spcPct val="150000"/>
              </a:lnSpc>
              <a:spcBef>
                <a:spcPts val="0"/>
              </a:spcBef>
              <a:spcAft>
                <a:spcPts val="0"/>
              </a:spcAft>
              <a:buNone/>
            </a:pPr>
            <a:r>
              <a:rPr b="1" lang="ko-KR" sz="2000">
                <a:latin typeface="Calibri"/>
                <a:ea typeface="Calibri"/>
                <a:cs typeface="Calibri"/>
                <a:sym typeface="Calibri"/>
              </a:rPr>
              <a:t>딥러닝 알고리즘 적용</a:t>
            </a:r>
            <a:endParaRPr b="1" sz="2000">
              <a:latin typeface="Calibri"/>
              <a:ea typeface="Calibri"/>
              <a:cs typeface="Calibri"/>
              <a:sym typeface="Calibri"/>
            </a:endParaRPr>
          </a:p>
          <a:p>
            <a:pPr indent="0" lvl="0" marL="0" marR="0" rtl="0" algn="r">
              <a:lnSpc>
                <a:spcPct val="150000"/>
              </a:lnSpc>
              <a:spcBef>
                <a:spcPts val="0"/>
              </a:spcBef>
              <a:spcAft>
                <a:spcPts val="0"/>
              </a:spcAft>
              <a:buNone/>
            </a:pP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예측</a:t>
            </a: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모델</a:t>
            </a: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성능</a:t>
            </a: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평가</a:t>
            </a: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및</a:t>
            </a:r>
            <a:r>
              <a:rPr b="1" i="0" lang="ko-KR" sz="2000" u="none" cap="none" strike="noStrike">
                <a:solidFill>
                  <a:srgbClr val="000000"/>
                </a:solidFill>
              </a:rPr>
              <a:t> </a:t>
            </a:r>
            <a:r>
              <a:rPr b="1" i="0" lang="ko-KR" sz="2000" u="none" cap="none" strike="noStrike">
                <a:solidFill>
                  <a:srgbClr val="000000"/>
                </a:solidFill>
                <a:latin typeface="Calibri"/>
                <a:ea typeface="Calibri"/>
                <a:cs typeface="Calibri"/>
                <a:sym typeface="Calibri"/>
              </a:rPr>
              <a:t>최적화</a:t>
            </a:r>
            <a:endParaRPr b="1"/>
          </a:p>
          <a:p>
            <a:pPr indent="0" lvl="0" marL="0" marR="0" rtl="0" algn="r">
              <a:lnSpc>
                <a:spcPct val="150000"/>
              </a:lnSpc>
              <a:spcBef>
                <a:spcPts val="0"/>
              </a:spcBef>
              <a:spcAft>
                <a:spcPts val="0"/>
              </a:spcAft>
              <a:buNone/>
            </a:pPr>
            <a:r>
              <a:t/>
            </a:r>
            <a:endParaRPr b="1"/>
          </a:p>
        </p:txBody>
      </p:sp>
      <p:pic>
        <p:nvPicPr>
          <p:cNvPr id="310" name="Google Shape;310;p5"/>
          <p:cNvPicPr preferRelativeResize="0"/>
          <p:nvPr/>
        </p:nvPicPr>
        <p:blipFill rotWithShape="1">
          <a:blip r:embed="rId9">
            <a:alphaModFix/>
          </a:blip>
          <a:srcRect b="0" l="0" r="0" t="0"/>
          <a:stretch/>
        </p:blipFill>
        <p:spPr>
          <a:xfrm>
            <a:off x="1346200" y="6077925"/>
            <a:ext cx="10800001" cy="3240000"/>
          </a:xfrm>
          <a:prstGeom prst="rect">
            <a:avLst/>
          </a:prstGeom>
          <a:noFill/>
          <a:ln>
            <a:noFill/>
          </a:ln>
          <a:effectLst>
            <a:outerShdw blurRad="121066" dir="5400000" dist="143358">
              <a:srgbClr val="CDD9ED">
                <a:alpha val="40784"/>
              </a:srgbClr>
            </a:outerShdw>
          </a:effectLst>
        </p:spPr>
      </p:pic>
      <p:sp>
        <p:nvSpPr>
          <p:cNvPr id="311" name="Google Shape;311;p5"/>
          <p:cNvSpPr txBox="1"/>
          <p:nvPr/>
        </p:nvSpPr>
        <p:spPr>
          <a:xfrm>
            <a:off x="2070100" y="6985000"/>
            <a:ext cx="9740900" cy="172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ko-KR" sz="2200">
                <a:solidFill>
                  <a:srgbClr val="666666"/>
                </a:solidFill>
              </a:rPr>
              <a:t>- </a:t>
            </a:r>
            <a:r>
              <a:rPr b="1" lang="ko-KR" sz="2200">
                <a:solidFill>
                  <a:srgbClr val="666666"/>
                </a:solidFill>
              </a:rPr>
              <a:t>시계열 비교분석, 상관분석+히트맵, 산점도</a:t>
            </a:r>
            <a:endParaRPr b="1" sz="2200">
              <a:solidFill>
                <a:srgbClr val="666666"/>
              </a:solidFill>
            </a:endParaRPr>
          </a:p>
          <a:p>
            <a:pPr indent="0" lvl="0" marL="0" rtl="0" algn="l">
              <a:lnSpc>
                <a:spcPct val="115000"/>
              </a:lnSpc>
              <a:spcBef>
                <a:spcPts val="0"/>
              </a:spcBef>
              <a:spcAft>
                <a:spcPts val="0"/>
              </a:spcAft>
              <a:buNone/>
            </a:pPr>
            <a:r>
              <a:rPr b="1" i="0" lang="ko-KR" sz="2200" u="none" cap="none" strike="noStrike">
                <a:solidFill>
                  <a:srgbClr val="666666"/>
                </a:solidFill>
              </a:rPr>
              <a:t>- ARIMA</a:t>
            </a:r>
            <a:r>
              <a:rPr b="1" lang="ko-KR" sz="2200">
                <a:solidFill>
                  <a:srgbClr val="666666"/>
                </a:solidFill>
              </a:rPr>
              <a:t>,</a:t>
            </a:r>
            <a:r>
              <a:rPr b="1" i="0" lang="ko-KR" sz="2200" u="none" cap="none" strike="noStrike">
                <a:solidFill>
                  <a:srgbClr val="666666"/>
                </a:solidFill>
              </a:rPr>
              <a:t> VAR </a:t>
            </a:r>
            <a:r>
              <a:rPr b="1" lang="ko-KR" sz="2200">
                <a:solidFill>
                  <a:srgbClr val="666666"/>
                </a:solidFill>
                <a:latin typeface="Calibri"/>
                <a:ea typeface="Calibri"/>
                <a:cs typeface="Calibri"/>
                <a:sym typeface="Calibri"/>
              </a:rPr>
              <a:t>모델: 데이터 증강</a:t>
            </a:r>
            <a:endParaRPr b="1">
              <a:solidFill>
                <a:srgbClr val="666666"/>
              </a:solidFill>
            </a:endParaRPr>
          </a:p>
          <a:p>
            <a:pPr indent="0" lvl="0" marL="0" marR="0" rtl="0" algn="l">
              <a:lnSpc>
                <a:spcPct val="115000"/>
              </a:lnSpc>
              <a:spcBef>
                <a:spcPts val="0"/>
              </a:spcBef>
              <a:spcAft>
                <a:spcPts val="0"/>
              </a:spcAft>
              <a:buNone/>
            </a:pPr>
            <a:r>
              <a:rPr b="1" lang="ko-KR" sz="2200">
                <a:solidFill>
                  <a:srgbClr val="666666"/>
                </a:solidFill>
              </a:rPr>
              <a:t>- </a:t>
            </a:r>
            <a:r>
              <a:rPr b="1" lang="ko-KR" sz="2200">
                <a:solidFill>
                  <a:srgbClr val="666666"/>
                </a:solidFill>
              </a:rPr>
              <a:t>Random Forest, </a:t>
            </a:r>
            <a:r>
              <a:rPr b="1" lang="ko-KR" sz="2200">
                <a:solidFill>
                  <a:srgbClr val="666666"/>
                </a:solidFill>
              </a:rPr>
              <a:t>XGBooST, LightGBM 모델 </a:t>
            </a:r>
            <a:endParaRPr b="1">
              <a:solidFill>
                <a:srgbClr val="666666"/>
              </a:solidFill>
            </a:endParaRPr>
          </a:p>
          <a:p>
            <a:pPr indent="0" lvl="0" marL="0" marR="0" rtl="0" algn="l">
              <a:lnSpc>
                <a:spcPct val="115000"/>
              </a:lnSpc>
              <a:spcBef>
                <a:spcPts val="0"/>
              </a:spcBef>
              <a:spcAft>
                <a:spcPts val="0"/>
              </a:spcAft>
              <a:buNone/>
            </a:pPr>
            <a:r>
              <a:rPr b="1" i="0" lang="ko-KR" sz="2200" u="none" cap="none" strike="noStrike">
                <a:solidFill>
                  <a:srgbClr val="666666"/>
                </a:solidFill>
              </a:rPr>
              <a:t>- LSTM+</a:t>
            </a:r>
            <a:r>
              <a:rPr b="1" lang="ko-KR" sz="2200">
                <a:solidFill>
                  <a:srgbClr val="666666"/>
                </a:solidFill>
              </a:rPr>
              <a:t>GRU 모델</a:t>
            </a:r>
            <a:r>
              <a:rPr b="1" i="0" lang="ko-KR" sz="2200" u="none" cap="none" strike="noStrike">
                <a:solidFill>
                  <a:srgbClr val="666666"/>
                </a:solidFill>
              </a:rPr>
              <a:t>: </a:t>
            </a:r>
            <a:r>
              <a:rPr b="1" i="0" lang="ko-KR" sz="2200" u="none" cap="none" strike="noStrike">
                <a:solidFill>
                  <a:srgbClr val="666666"/>
                </a:solidFill>
                <a:latin typeface="Calibri"/>
                <a:ea typeface="Calibri"/>
                <a:cs typeface="Calibri"/>
                <a:sym typeface="Calibri"/>
              </a:rPr>
              <a:t>장기</a:t>
            </a:r>
            <a:r>
              <a:rPr b="1" i="0" lang="ko-KR" sz="2200" u="none" cap="none" strike="noStrike">
                <a:solidFill>
                  <a:srgbClr val="666666"/>
                </a:solidFill>
              </a:rPr>
              <a:t> </a:t>
            </a:r>
            <a:r>
              <a:rPr b="1" i="0" lang="ko-KR" sz="2200" u="none" cap="none" strike="noStrike">
                <a:solidFill>
                  <a:srgbClr val="666666"/>
                </a:solidFill>
                <a:latin typeface="Calibri"/>
                <a:ea typeface="Calibri"/>
                <a:cs typeface="Calibri"/>
                <a:sym typeface="Calibri"/>
              </a:rPr>
              <a:t>의존성</a:t>
            </a:r>
            <a:r>
              <a:rPr b="1" i="0" lang="ko-KR" sz="2200" u="none" cap="none" strike="noStrike">
                <a:solidFill>
                  <a:srgbClr val="666666"/>
                </a:solidFill>
              </a:rPr>
              <a:t> </a:t>
            </a:r>
            <a:r>
              <a:rPr b="1" i="0" lang="ko-KR" sz="2200" u="none" cap="none" strike="noStrike">
                <a:solidFill>
                  <a:srgbClr val="666666"/>
                </a:solidFill>
                <a:latin typeface="Calibri"/>
                <a:ea typeface="Calibri"/>
                <a:cs typeface="Calibri"/>
                <a:sym typeface="Calibri"/>
              </a:rPr>
              <a:t>학습</a:t>
            </a:r>
            <a:endParaRPr b="1">
              <a:solidFill>
                <a:srgbClr val="666666"/>
              </a:solidFill>
            </a:endParaRPr>
          </a:p>
          <a:p>
            <a:pPr indent="0" lvl="0" marL="0" marR="0" rtl="0" algn="l">
              <a:lnSpc>
                <a:spcPct val="115000"/>
              </a:lnSpc>
              <a:spcBef>
                <a:spcPts val="0"/>
              </a:spcBef>
              <a:spcAft>
                <a:spcPts val="0"/>
              </a:spcAft>
              <a:buNone/>
            </a:pPr>
            <a:r>
              <a:rPr b="1" i="0" lang="ko-KR" sz="2200" u="none" cap="none" strike="noStrike">
                <a:solidFill>
                  <a:srgbClr val="666666"/>
                </a:solidFill>
              </a:rPr>
              <a:t>- </a:t>
            </a:r>
            <a:r>
              <a:rPr b="1" i="0" lang="ko-KR" sz="2200" u="none" cap="none" strike="noStrike">
                <a:solidFill>
                  <a:srgbClr val="666666"/>
                </a:solidFill>
                <a:latin typeface="Calibri"/>
                <a:ea typeface="Calibri"/>
                <a:cs typeface="Calibri"/>
                <a:sym typeface="Calibri"/>
              </a:rPr>
              <a:t>앙상블</a:t>
            </a:r>
            <a:r>
              <a:rPr b="1" i="0" lang="ko-KR" sz="2200" u="none" cap="none" strike="noStrike">
                <a:solidFill>
                  <a:srgbClr val="666666"/>
                </a:solidFill>
              </a:rPr>
              <a:t> </a:t>
            </a:r>
            <a:r>
              <a:rPr b="1" i="0" lang="ko-KR" sz="2200" u="none" cap="none" strike="noStrike">
                <a:solidFill>
                  <a:srgbClr val="666666"/>
                </a:solidFill>
                <a:latin typeface="Calibri"/>
                <a:ea typeface="Calibri"/>
                <a:cs typeface="Calibri"/>
                <a:sym typeface="Calibri"/>
              </a:rPr>
              <a:t>기법</a:t>
            </a:r>
            <a:r>
              <a:rPr b="1" i="0" lang="ko-KR" sz="2200" u="none" cap="none" strike="noStrike">
                <a:solidFill>
                  <a:srgbClr val="666666"/>
                </a:solidFill>
              </a:rPr>
              <a:t>: </a:t>
            </a:r>
            <a:r>
              <a:rPr b="1" i="0" lang="ko-KR" sz="2200" u="none" cap="none" strike="noStrike">
                <a:solidFill>
                  <a:srgbClr val="666666"/>
                </a:solidFill>
                <a:latin typeface="Calibri"/>
                <a:ea typeface="Calibri"/>
                <a:cs typeface="Calibri"/>
                <a:sym typeface="Calibri"/>
              </a:rPr>
              <a:t>다양한</a:t>
            </a:r>
            <a:r>
              <a:rPr b="1" i="0" lang="ko-KR" sz="2200" u="none" cap="none" strike="noStrike">
                <a:solidFill>
                  <a:srgbClr val="666666"/>
                </a:solidFill>
              </a:rPr>
              <a:t> </a:t>
            </a:r>
            <a:r>
              <a:rPr b="1" i="0" lang="ko-KR" sz="2200" u="none" cap="none" strike="noStrike">
                <a:solidFill>
                  <a:srgbClr val="666666"/>
                </a:solidFill>
                <a:latin typeface="Calibri"/>
                <a:ea typeface="Calibri"/>
                <a:cs typeface="Calibri"/>
                <a:sym typeface="Calibri"/>
              </a:rPr>
              <a:t>모델</a:t>
            </a:r>
            <a:r>
              <a:rPr b="1" i="0" lang="ko-KR" sz="2200" u="none" cap="none" strike="noStrike">
                <a:solidFill>
                  <a:srgbClr val="666666"/>
                </a:solidFill>
              </a:rPr>
              <a:t> </a:t>
            </a:r>
            <a:r>
              <a:rPr b="1" i="0" lang="ko-KR" sz="2200" u="none" cap="none" strike="noStrike">
                <a:solidFill>
                  <a:srgbClr val="666666"/>
                </a:solidFill>
                <a:latin typeface="Calibri"/>
                <a:ea typeface="Calibri"/>
                <a:cs typeface="Calibri"/>
                <a:sym typeface="Calibri"/>
              </a:rPr>
              <a:t>통합</a:t>
            </a:r>
            <a:endParaRPr b="1">
              <a:solidFill>
                <a:srgbClr val="666666"/>
              </a:solidFill>
            </a:endParaRPr>
          </a:p>
        </p:txBody>
      </p:sp>
      <p:sp>
        <p:nvSpPr>
          <p:cNvPr id="312" name="Google Shape;312;p5"/>
          <p:cNvSpPr txBox="1"/>
          <p:nvPr/>
        </p:nvSpPr>
        <p:spPr>
          <a:xfrm>
            <a:off x="2070100" y="6299200"/>
            <a:ext cx="9753600" cy="4826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lang="ko-KR" sz="2700">
                <a:solidFill>
                  <a:srgbClr val="3958E3"/>
                </a:solidFill>
                <a:latin typeface="Calibri"/>
                <a:ea typeface="Calibri"/>
                <a:cs typeface="Calibri"/>
                <a:sym typeface="Calibri"/>
              </a:rPr>
              <a:t>EDA 분석 및 예측 모델 방법</a:t>
            </a:r>
            <a:endParaRPr b="1"/>
          </a:p>
        </p:txBody>
      </p:sp>
      <p:sp>
        <p:nvSpPr>
          <p:cNvPr id="313" name="Google Shape;313;p5"/>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latin typeface="Calibri"/>
                <a:ea typeface="Calibri"/>
                <a:cs typeface="Calibri"/>
                <a:sym typeface="Calibri"/>
              </a:rPr>
              <a:t> 03. </a:t>
            </a:r>
            <a:r>
              <a:rPr b="1" lang="ko-KR" sz="3000">
                <a:solidFill>
                  <a:srgbClr val="3958E3"/>
                </a:solidFill>
                <a:latin typeface="Calibri"/>
                <a:ea typeface="Calibri"/>
                <a:cs typeface="Calibri"/>
                <a:sym typeface="Calibri"/>
              </a:rPr>
              <a:t>정형데이터 분석</a:t>
            </a:r>
            <a:r>
              <a:rPr b="1" lang="ko-KR" sz="3000">
                <a:solidFill>
                  <a:srgbClr val="3958E3"/>
                </a:solidFill>
                <a:latin typeface="Calibri"/>
                <a:ea typeface="Calibri"/>
                <a:cs typeface="Calibri"/>
                <a:sym typeface="Calibri"/>
              </a:rPr>
              <a:t>	</a:t>
            </a:r>
            <a:endParaRPr b="1" sz="3000">
              <a:solidFill>
                <a:srgbClr val="3958E3"/>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g304daa12bae_5_130"/>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319" name="Google Shape;319;g304daa12bae_5_130"/>
          <p:cNvPicPr preferRelativeResize="0"/>
          <p:nvPr/>
        </p:nvPicPr>
        <p:blipFill>
          <a:blip r:embed="rId4">
            <a:alphaModFix/>
          </a:blip>
          <a:stretch>
            <a:fillRect/>
          </a:stretch>
        </p:blipFill>
        <p:spPr>
          <a:xfrm>
            <a:off x="5157050" y="4632351"/>
            <a:ext cx="12434799" cy="5199825"/>
          </a:xfrm>
          <a:prstGeom prst="rect">
            <a:avLst/>
          </a:prstGeom>
          <a:noFill/>
          <a:ln>
            <a:noFill/>
          </a:ln>
        </p:spPr>
      </p:pic>
      <p:sp>
        <p:nvSpPr>
          <p:cNvPr id="320" name="Google Shape;320;g304daa12bae_5_130"/>
          <p:cNvSpPr txBox="1"/>
          <p:nvPr>
            <p:ph idx="1" type="body"/>
          </p:nvPr>
        </p:nvSpPr>
        <p:spPr>
          <a:xfrm>
            <a:off x="911475" y="1960638"/>
            <a:ext cx="8229600" cy="7660500"/>
          </a:xfrm>
          <a:prstGeom prst="rect">
            <a:avLst/>
          </a:prstGeom>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100"/>
              <a:buFont typeface="Arial"/>
              <a:buNone/>
            </a:pPr>
            <a:r>
              <a:rPr b="1" lang="ko-KR" sz="2000">
                <a:latin typeface="Arial"/>
                <a:ea typeface="Arial"/>
                <a:cs typeface="Arial"/>
                <a:sym typeface="Arial"/>
              </a:rPr>
              <a:t>데이터 정제 &amp; 전처리</a:t>
            </a:r>
            <a:br>
              <a:rPr b="1" lang="ko-KR" sz="2000">
                <a:latin typeface="Arial"/>
                <a:ea typeface="Arial"/>
                <a:cs typeface="Arial"/>
                <a:sym typeface="Arial"/>
              </a:rPr>
            </a:br>
            <a:endParaRPr b="1" sz="2000">
              <a:latin typeface="Arial"/>
              <a:ea typeface="Arial"/>
              <a:cs typeface="Arial"/>
              <a:sym typeface="Arial"/>
            </a:endParaRPr>
          </a:p>
          <a:p>
            <a:pPr indent="-355600" lvl="0" marL="457200" rtl="0" algn="l">
              <a:lnSpc>
                <a:spcPct val="100000"/>
              </a:lnSpc>
              <a:spcBef>
                <a:spcPts val="1200"/>
              </a:spcBef>
              <a:spcAft>
                <a:spcPts val="0"/>
              </a:spcAft>
              <a:buSzPts val="2000"/>
              <a:buChar char="●"/>
            </a:pPr>
            <a:r>
              <a:rPr lang="ko-KR" sz="2000">
                <a:latin typeface="Arial"/>
                <a:ea typeface="Arial"/>
                <a:cs typeface="Arial"/>
                <a:sym typeface="Arial"/>
              </a:rPr>
              <a:t>결측치, 이상치 처리, 타입 변환</a:t>
            </a:r>
            <a:br>
              <a:rPr lang="ko-KR" sz="2000">
                <a:latin typeface="Arial"/>
                <a:ea typeface="Arial"/>
                <a:cs typeface="Arial"/>
                <a:sym typeface="Arial"/>
              </a:rPr>
            </a:br>
            <a:endParaRPr sz="2000">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b="1" lang="ko-KR" sz="2000">
                <a:latin typeface="Arial"/>
                <a:ea typeface="Arial"/>
                <a:cs typeface="Arial"/>
                <a:sym typeface="Arial"/>
              </a:rPr>
              <a:t>탐색적 데이터 분석</a:t>
            </a:r>
            <a:br>
              <a:rPr b="1" lang="ko-KR" sz="2000">
                <a:latin typeface="Arial"/>
                <a:ea typeface="Arial"/>
                <a:cs typeface="Arial"/>
                <a:sym typeface="Arial"/>
              </a:rPr>
            </a:br>
            <a:endParaRPr b="1" sz="2000">
              <a:latin typeface="Arial"/>
              <a:ea typeface="Arial"/>
              <a:cs typeface="Arial"/>
              <a:sym typeface="Arial"/>
            </a:endParaRPr>
          </a:p>
          <a:p>
            <a:pPr indent="-355600" lvl="0" marL="457200" rtl="0" algn="l">
              <a:lnSpc>
                <a:spcPct val="100000"/>
              </a:lnSpc>
              <a:spcBef>
                <a:spcPts val="1200"/>
              </a:spcBef>
              <a:spcAft>
                <a:spcPts val="0"/>
              </a:spcAft>
              <a:buSzPts val="2000"/>
              <a:buChar char="●"/>
            </a:pPr>
            <a:r>
              <a:rPr lang="ko-KR" sz="2000">
                <a:latin typeface="Arial"/>
                <a:ea typeface="Arial"/>
                <a:cs typeface="Arial"/>
                <a:sym typeface="Arial"/>
              </a:rPr>
              <a:t>상관관계, 히트맵, 분포</a:t>
            </a:r>
            <a:br>
              <a:rPr lang="ko-KR" sz="2000">
                <a:latin typeface="Arial"/>
                <a:ea typeface="Arial"/>
                <a:cs typeface="Arial"/>
                <a:sym typeface="Arial"/>
              </a:rPr>
            </a:br>
            <a:endParaRPr sz="2000">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b="1" lang="ko-KR" sz="2000">
                <a:latin typeface="Arial"/>
                <a:ea typeface="Arial"/>
                <a:cs typeface="Arial"/>
                <a:sym typeface="Arial"/>
              </a:rPr>
              <a:t>유의미 변수 선정</a:t>
            </a:r>
            <a:br>
              <a:rPr b="1" lang="ko-KR" sz="2000">
                <a:latin typeface="Arial"/>
                <a:ea typeface="Arial"/>
                <a:cs typeface="Arial"/>
                <a:sym typeface="Arial"/>
              </a:rPr>
            </a:br>
            <a:endParaRPr b="1" sz="2000">
              <a:latin typeface="Arial"/>
              <a:ea typeface="Arial"/>
              <a:cs typeface="Arial"/>
              <a:sym typeface="Arial"/>
            </a:endParaRPr>
          </a:p>
          <a:p>
            <a:pPr indent="-355600" lvl="0" marL="457200" rtl="0" algn="l">
              <a:lnSpc>
                <a:spcPct val="100000"/>
              </a:lnSpc>
              <a:spcBef>
                <a:spcPts val="1200"/>
              </a:spcBef>
              <a:spcAft>
                <a:spcPts val="0"/>
              </a:spcAft>
              <a:buSzPts val="2000"/>
              <a:buChar char="●"/>
            </a:pPr>
            <a:r>
              <a:rPr lang="ko-KR" sz="2000">
                <a:latin typeface="Arial"/>
                <a:ea typeface="Arial"/>
                <a:cs typeface="Arial"/>
                <a:sym typeface="Arial"/>
              </a:rPr>
              <a:t>중요도 확인, 다중공선성 제거</a:t>
            </a:r>
            <a:br>
              <a:rPr lang="ko-KR" sz="2000">
                <a:latin typeface="Arial"/>
                <a:ea typeface="Arial"/>
                <a:cs typeface="Arial"/>
                <a:sym typeface="Arial"/>
              </a:rPr>
            </a:br>
            <a:endParaRPr sz="2000">
              <a:latin typeface="Arial"/>
              <a:ea typeface="Arial"/>
              <a:cs typeface="Arial"/>
              <a:sym typeface="Arial"/>
            </a:endParaRPr>
          </a:p>
          <a:p>
            <a:pPr indent="0" lvl="0" marL="0" rtl="0" algn="l">
              <a:lnSpc>
                <a:spcPct val="100000"/>
              </a:lnSpc>
              <a:spcBef>
                <a:spcPts val="1200"/>
              </a:spcBef>
              <a:spcAft>
                <a:spcPts val="0"/>
              </a:spcAft>
              <a:buClr>
                <a:schemeClr val="dk1"/>
              </a:buClr>
              <a:buSzPts val="1100"/>
              <a:buFont typeface="Arial"/>
              <a:buNone/>
            </a:pPr>
            <a:r>
              <a:rPr b="1" lang="ko-KR" sz="2000">
                <a:latin typeface="Arial"/>
                <a:ea typeface="Arial"/>
                <a:cs typeface="Arial"/>
                <a:sym typeface="Arial"/>
              </a:rPr>
              <a:t>변수 간 상호작용</a:t>
            </a:r>
            <a:br>
              <a:rPr b="1" lang="ko-KR" sz="2000">
                <a:latin typeface="Arial"/>
                <a:ea typeface="Arial"/>
                <a:cs typeface="Arial"/>
                <a:sym typeface="Arial"/>
              </a:rPr>
            </a:br>
            <a:endParaRPr b="1" sz="2000">
              <a:latin typeface="Arial"/>
              <a:ea typeface="Arial"/>
              <a:cs typeface="Arial"/>
              <a:sym typeface="Arial"/>
            </a:endParaRPr>
          </a:p>
          <a:p>
            <a:pPr indent="-355600" lvl="0" marL="457200" rtl="0" algn="l">
              <a:lnSpc>
                <a:spcPct val="100000"/>
              </a:lnSpc>
              <a:spcBef>
                <a:spcPts val="1200"/>
              </a:spcBef>
              <a:spcAft>
                <a:spcPts val="0"/>
              </a:spcAft>
              <a:buSzPts val="2000"/>
              <a:buChar char="●"/>
            </a:pPr>
            <a:r>
              <a:rPr lang="ko-KR" sz="2000">
                <a:latin typeface="Arial"/>
                <a:ea typeface="Arial"/>
                <a:cs typeface="Arial"/>
                <a:sym typeface="Arial"/>
              </a:rPr>
              <a:t> Scatter Plot</a:t>
            </a:r>
            <a:endParaRPr sz="2000">
              <a:latin typeface="Arial"/>
              <a:ea typeface="Arial"/>
              <a:cs typeface="Arial"/>
              <a:sym typeface="Arial"/>
            </a:endParaRPr>
          </a:p>
          <a:p>
            <a:pPr indent="0" lvl="0" marL="0" rtl="0" algn="l">
              <a:lnSpc>
                <a:spcPct val="100000"/>
              </a:lnSpc>
              <a:spcBef>
                <a:spcPts val="1200"/>
              </a:spcBef>
              <a:spcAft>
                <a:spcPts val="0"/>
              </a:spcAft>
              <a:buNone/>
            </a:pPr>
            <a:r>
              <a:t/>
            </a:r>
            <a:endParaRPr sz="2000"/>
          </a:p>
        </p:txBody>
      </p:sp>
      <p:pic>
        <p:nvPicPr>
          <p:cNvPr id="321" name="Google Shape;321;g304daa12bae_5_130"/>
          <p:cNvPicPr preferRelativeResize="0"/>
          <p:nvPr/>
        </p:nvPicPr>
        <p:blipFill rotWithShape="1">
          <a:blip r:embed="rId5">
            <a:alphaModFix/>
          </a:blip>
          <a:srcRect b="0" l="0" r="0" t="0"/>
          <a:stretch/>
        </p:blipFill>
        <p:spPr>
          <a:xfrm>
            <a:off x="5830850" y="1081425"/>
            <a:ext cx="8141425" cy="384737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322" name="Google Shape;322;g304daa12bae_5_130"/>
          <p:cNvPicPr preferRelativeResize="0"/>
          <p:nvPr/>
        </p:nvPicPr>
        <p:blipFill rotWithShape="1">
          <a:blip r:embed="rId6">
            <a:alphaModFix/>
          </a:blip>
          <a:srcRect b="0" l="0" r="39569" t="0"/>
          <a:stretch/>
        </p:blipFill>
        <p:spPr>
          <a:xfrm>
            <a:off x="9528188" y="2605850"/>
            <a:ext cx="5072178" cy="53600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323" name="Google Shape;323;g304daa12bae_5_130"/>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324" name="Google Shape;324;g304daa12bae_5_130"/>
          <p:cNvPicPr preferRelativeResize="0"/>
          <p:nvPr/>
        </p:nvPicPr>
        <p:blipFill rotWithShape="1">
          <a:blip r:embed="rId7">
            <a:alphaModFix/>
          </a:blip>
          <a:srcRect b="0" l="0" r="0" t="0"/>
          <a:stretch/>
        </p:blipFill>
        <p:spPr>
          <a:xfrm>
            <a:off x="-76200" y="10172700"/>
            <a:ext cx="18427702" cy="114300"/>
          </a:xfrm>
          <a:prstGeom prst="rect">
            <a:avLst/>
          </a:prstGeom>
          <a:noFill/>
          <a:ln>
            <a:noFill/>
          </a:ln>
        </p:spPr>
      </p:pic>
      <p:pic>
        <p:nvPicPr>
          <p:cNvPr id="325" name="Google Shape;325;g304daa12bae_5_130"/>
          <p:cNvPicPr preferRelativeResize="0"/>
          <p:nvPr/>
        </p:nvPicPr>
        <p:blipFill rotWithShape="1">
          <a:blip r:embed="rId8">
            <a:alphaModFix/>
          </a:blip>
          <a:srcRect b="0" l="0" r="0" t="0"/>
          <a:stretch/>
        </p:blipFill>
        <p:spPr>
          <a:xfrm>
            <a:off x="0" y="10172700"/>
            <a:ext cx="9144000" cy="114300"/>
          </a:xfrm>
          <a:prstGeom prst="rect">
            <a:avLst/>
          </a:prstGeom>
          <a:noFill/>
          <a:ln>
            <a:noFill/>
          </a:ln>
        </p:spPr>
      </p:pic>
      <p:sp>
        <p:nvSpPr>
          <p:cNvPr id="326" name="Google Shape;326;g304daa12bae_5_130"/>
          <p:cNvSpPr txBox="1"/>
          <p:nvPr/>
        </p:nvSpPr>
        <p:spPr>
          <a:xfrm>
            <a:off x="4536775" y="875675"/>
            <a:ext cx="4390200" cy="533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800"/>
              </a:spcBef>
              <a:spcAft>
                <a:spcPts val="400"/>
              </a:spcAft>
              <a:buSzPts val="1100"/>
              <a:buNone/>
            </a:pPr>
            <a:r>
              <a:t/>
            </a:r>
            <a:endParaRPr b="1" sz="2700">
              <a:solidFill>
                <a:srgbClr val="3958E3"/>
              </a:solidFill>
              <a:latin typeface="Calibri"/>
              <a:ea typeface="Calibri"/>
              <a:cs typeface="Calibri"/>
              <a:sym typeface="Calibri"/>
            </a:endParaRPr>
          </a:p>
        </p:txBody>
      </p:sp>
      <p:sp>
        <p:nvSpPr>
          <p:cNvPr id="327" name="Google Shape;327;g304daa12bae_5_130"/>
          <p:cNvSpPr txBox="1"/>
          <p:nvPr/>
        </p:nvSpPr>
        <p:spPr>
          <a:xfrm>
            <a:off x="911475" y="1081425"/>
            <a:ext cx="4390200" cy="5334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1800"/>
              </a:spcBef>
              <a:spcAft>
                <a:spcPts val="400"/>
              </a:spcAft>
              <a:buSzPts val="1100"/>
              <a:buNone/>
            </a:pPr>
            <a:r>
              <a:rPr b="1" lang="ko-KR" sz="2700">
                <a:solidFill>
                  <a:srgbClr val="3958E3"/>
                </a:solidFill>
              </a:rPr>
              <a:t>Bottom-Up EDA </a:t>
            </a:r>
            <a:endParaRPr b="1" sz="2700">
              <a:solidFill>
                <a:srgbClr val="3958E3"/>
              </a:solidFill>
              <a:latin typeface="Calibri"/>
              <a:ea typeface="Calibri"/>
              <a:cs typeface="Calibri"/>
              <a:sym typeface="Calibri"/>
            </a:endParaRPr>
          </a:p>
        </p:txBody>
      </p:sp>
      <p:pic>
        <p:nvPicPr>
          <p:cNvPr id="328" name="Google Shape;328;g304daa12bae_5_130"/>
          <p:cNvPicPr preferRelativeResize="0"/>
          <p:nvPr/>
        </p:nvPicPr>
        <p:blipFill>
          <a:blip r:embed="rId9">
            <a:alphaModFix/>
          </a:blip>
          <a:stretch>
            <a:fillRect/>
          </a:stretch>
        </p:blipFill>
        <p:spPr>
          <a:xfrm>
            <a:off x="12779450" y="4859284"/>
            <a:ext cx="4995702" cy="2253353"/>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329" name="Google Shape;329;g304daa12bae_5_130"/>
          <p:cNvPicPr preferRelativeResize="0"/>
          <p:nvPr/>
        </p:nvPicPr>
        <p:blipFill>
          <a:blip r:embed="rId10">
            <a:alphaModFix/>
          </a:blip>
          <a:stretch>
            <a:fillRect/>
          </a:stretch>
        </p:blipFill>
        <p:spPr>
          <a:xfrm>
            <a:off x="12146024" y="6109774"/>
            <a:ext cx="2924474" cy="297397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330" name="Google Shape;330;g304daa12bae_5_130"/>
          <p:cNvPicPr preferRelativeResize="0"/>
          <p:nvPr/>
        </p:nvPicPr>
        <p:blipFill>
          <a:blip r:embed="rId11">
            <a:alphaModFix/>
          </a:blip>
          <a:stretch>
            <a:fillRect/>
          </a:stretch>
        </p:blipFill>
        <p:spPr>
          <a:xfrm>
            <a:off x="14573548" y="7244925"/>
            <a:ext cx="3169301" cy="2587251"/>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331" name="Google Shape;331;g304daa12bae_5_130"/>
          <p:cNvPicPr preferRelativeResize="0"/>
          <p:nvPr/>
        </p:nvPicPr>
        <p:blipFill>
          <a:blip r:embed="rId12">
            <a:alphaModFix/>
          </a:blip>
          <a:stretch>
            <a:fillRect/>
          </a:stretch>
        </p:blipFill>
        <p:spPr>
          <a:xfrm>
            <a:off x="13529477" y="1080000"/>
            <a:ext cx="4213376" cy="8820001"/>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 name="Shape 335"/>
        <p:cNvGrpSpPr/>
        <p:nvPr/>
      </p:nvGrpSpPr>
      <p:grpSpPr>
        <a:xfrm>
          <a:off x="0" y="0"/>
          <a:ext cx="0" cy="0"/>
          <a:chOff x="0" y="0"/>
          <a:chExt cx="0" cy="0"/>
        </a:xfrm>
      </p:grpSpPr>
      <p:pic>
        <p:nvPicPr>
          <p:cNvPr id="336" name="Google Shape;336;g34a036d41d5_3_37"/>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337" name="Google Shape;337;g34a036d41d5_3_37"/>
          <p:cNvPicPr preferRelativeResize="0"/>
          <p:nvPr/>
        </p:nvPicPr>
        <p:blipFill rotWithShape="1">
          <a:blip r:embed="rId4">
            <a:alphaModFix/>
          </a:blip>
          <a:srcRect b="0" l="0" r="0" t="0"/>
          <a:stretch/>
        </p:blipFill>
        <p:spPr>
          <a:xfrm>
            <a:off x="1044525" y="1845550"/>
            <a:ext cx="16027900" cy="6533575"/>
          </a:xfrm>
          <a:prstGeom prst="rect">
            <a:avLst/>
          </a:prstGeom>
          <a:noFill/>
          <a:ln>
            <a:noFill/>
          </a:ln>
          <a:effectLst>
            <a:outerShdw blurRad="121066" dir="5400000" dist="143358">
              <a:srgbClr val="CDD9ED">
                <a:alpha val="40780"/>
              </a:srgbClr>
            </a:outerShdw>
          </a:effectLst>
        </p:spPr>
      </p:pic>
      <p:sp>
        <p:nvSpPr>
          <p:cNvPr id="338" name="Google Shape;338;g34a036d41d5_3_37"/>
          <p:cNvSpPr txBox="1"/>
          <p:nvPr>
            <p:ph idx="1" type="body"/>
          </p:nvPr>
        </p:nvSpPr>
        <p:spPr>
          <a:xfrm>
            <a:off x="552625" y="8379125"/>
            <a:ext cx="11480100" cy="715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t/>
            </a:r>
            <a:endParaRPr sz="2200"/>
          </a:p>
          <a:p>
            <a:pPr indent="0" lvl="0" marL="0" rtl="0" algn="l">
              <a:lnSpc>
                <a:spcPct val="115000"/>
              </a:lnSpc>
              <a:spcBef>
                <a:spcPts val="0"/>
              </a:spcBef>
              <a:spcAft>
                <a:spcPts val="0"/>
              </a:spcAft>
              <a:buClr>
                <a:schemeClr val="dk1"/>
              </a:buClr>
              <a:buSzPts val="1100"/>
              <a:buFont typeface="Arial"/>
              <a:buNone/>
            </a:pPr>
            <a:r>
              <a:rPr b="1" lang="ko-KR" sz="2200">
                <a:solidFill>
                  <a:srgbClr val="980000"/>
                </a:solidFill>
              </a:rPr>
              <a:t>결국</a:t>
            </a:r>
            <a:r>
              <a:rPr b="1" lang="ko-KR" sz="2200">
                <a:solidFill>
                  <a:srgbClr val="980000"/>
                </a:solidFill>
              </a:rPr>
              <a:t>에는 물가(</a:t>
            </a:r>
            <a:r>
              <a:rPr b="1" lang="ko-KR" sz="2200">
                <a:solidFill>
                  <a:srgbClr val="980000"/>
                </a:solidFill>
              </a:rPr>
              <a:t>가설2</a:t>
            </a:r>
            <a:r>
              <a:rPr b="1" lang="ko-KR" sz="2200">
                <a:solidFill>
                  <a:srgbClr val="980000"/>
                </a:solidFill>
              </a:rPr>
              <a:t>,4,5),  경기(</a:t>
            </a:r>
            <a:r>
              <a:rPr b="1" lang="ko-KR" sz="2200">
                <a:solidFill>
                  <a:srgbClr val="980000"/>
                </a:solidFill>
              </a:rPr>
              <a:t>가설1,5,6)</a:t>
            </a:r>
            <a:r>
              <a:rPr b="1" lang="ko-KR" sz="2200">
                <a:solidFill>
                  <a:srgbClr val="980000"/>
                </a:solidFill>
              </a:rPr>
              <a:t>, 고용(</a:t>
            </a:r>
            <a:r>
              <a:rPr b="1" lang="ko-KR" sz="2200">
                <a:solidFill>
                  <a:srgbClr val="980000"/>
                </a:solidFill>
              </a:rPr>
              <a:t>가설3)</a:t>
            </a:r>
            <a:r>
              <a:rPr b="1" lang="ko-KR" sz="2200">
                <a:solidFill>
                  <a:srgbClr val="980000"/>
                </a:solidFill>
              </a:rPr>
              <a:t>을 예측해야 금리예측이 가능</a:t>
            </a:r>
            <a:endParaRPr b="1" sz="2200">
              <a:solidFill>
                <a:srgbClr val="980000"/>
              </a:solidFill>
            </a:endParaRPr>
          </a:p>
          <a:p>
            <a:pPr indent="0" lvl="0" marL="0" rtl="0" algn="l">
              <a:spcBef>
                <a:spcPts val="1100"/>
              </a:spcBef>
              <a:spcAft>
                <a:spcPts val="0"/>
              </a:spcAft>
              <a:buClr>
                <a:schemeClr val="dk1"/>
              </a:buClr>
              <a:buSzPts val="1100"/>
              <a:buFont typeface="Arial"/>
              <a:buNone/>
            </a:pPr>
            <a:r>
              <a:t/>
            </a:r>
            <a:endParaRPr sz="2200"/>
          </a:p>
          <a:p>
            <a:pPr indent="0" lvl="0" marL="0" rtl="0" algn="l">
              <a:spcBef>
                <a:spcPts val="360"/>
              </a:spcBef>
              <a:spcAft>
                <a:spcPts val="0"/>
              </a:spcAft>
              <a:buNone/>
            </a:pPr>
            <a:r>
              <a:t/>
            </a:r>
            <a:endParaRPr sz="2200"/>
          </a:p>
        </p:txBody>
      </p:sp>
      <p:sp>
        <p:nvSpPr>
          <p:cNvPr id="339" name="Google Shape;339;g34a036d41d5_3_37"/>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latin typeface="Calibri"/>
                <a:ea typeface="Calibri"/>
                <a:cs typeface="Calibri"/>
                <a:sym typeface="Calibri"/>
              </a:rPr>
              <a:t> 03. 정형데이터 분석	</a:t>
            </a:r>
            <a:endParaRPr b="1" sz="3000">
              <a:solidFill>
                <a:srgbClr val="3958E3"/>
              </a:solidFill>
              <a:latin typeface="Calibri"/>
              <a:ea typeface="Calibri"/>
              <a:cs typeface="Calibri"/>
              <a:sym typeface="Calibri"/>
            </a:endParaRPr>
          </a:p>
        </p:txBody>
      </p:sp>
      <p:pic>
        <p:nvPicPr>
          <p:cNvPr id="340" name="Google Shape;340;g34a036d41d5_3_37"/>
          <p:cNvPicPr preferRelativeResize="0"/>
          <p:nvPr/>
        </p:nvPicPr>
        <p:blipFill rotWithShape="1">
          <a:blip r:embed="rId5">
            <a:alphaModFix/>
          </a:blip>
          <a:srcRect b="0" l="0" r="0" t="0"/>
          <a:stretch/>
        </p:blipFill>
        <p:spPr>
          <a:xfrm>
            <a:off x="-76200" y="10172700"/>
            <a:ext cx="18427702" cy="114300"/>
          </a:xfrm>
          <a:prstGeom prst="rect">
            <a:avLst/>
          </a:prstGeom>
          <a:noFill/>
          <a:ln>
            <a:noFill/>
          </a:ln>
        </p:spPr>
      </p:pic>
      <p:pic>
        <p:nvPicPr>
          <p:cNvPr id="341" name="Google Shape;341;g34a036d41d5_3_37"/>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sp>
        <p:nvSpPr>
          <p:cNvPr id="342" name="Google Shape;342;g34a036d41d5_3_37"/>
          <p:cNvSpPr txBox="1"/>
          <p:nvPr/>
        </p:nvSpPr>
        <p:spPr>
          <a:xfrm>
            <a:off x="911475" y="1081425"/>
            <a:ext cx="4390200" cy="5334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1" lang="ko-KR" sz="2700">
                <a:solidFill>
                  <a:srgbClr val="3958E3"/>
                </a:solidFill>
                <a:latin typeface="Calibri"/>
                <a:ea typeface="Calibri"/>
                <a:cs typeface="Calibri"/>
                <a:sym typeface="Calibri"/>
              </a:rPr>
              <a:t>Top-Down EDA (가설기반)</a:t>
            </a:r>
            <a:endParaRPr b="1" sz="2700">
              <a:solidFill>
                <a:srgbClr val="3958E3"/>
              </a:solidFill>
              <a:latin typeface="Calibri"/>
              <a:ea typeface="Calibri"/>
              <a:cs typeface="Calibri"/>
              <a:sym typeface="Calibri"/>
            </a:endParaRPr>
          </a:p>
        </p:txBody>
      </p:sp>
      <p:graphicFrame>
        <p:nvGraphicFramePr>
          <p:cNvPr id="343" name="Google Shape;343;g34a036d41d5_3_37"/>
          <p:cNvGraphicFramePr/>
          <p:nvPr/>
        </p:nvGraphicFramePr>
        <p:xfrm>
          <a:off x="1752650" y="2049750"/>
          <a:ext cx="3000000" cy="3000000"/>
        </p:xfrm>
        <a:graphic>
          <a:graphicData uri="http://schemas.openxmlformats.org/drawingml/2006/table">
            <a:tbl>
              <a:tblPr>
                <a:noFill/>
                <a:tableStyleId>{4028939B-A264-4F4D-AC5B-E5FF1C676DB5}</a:tableStyleId>
              </a:tblPr>
              <a:tblGrid>
                <a:gridCol w="885400"/>
                <a:gridCol w="4077975"/>
                <a:gridCol w="6338550"/>
                <a:gridCol w="3554100"/>
              </a:tblGrid>
              <a:tr h="249975">
                <a:tc>
                  <a:txBody>
                    <a:bodyPr/>
                    <a:lstStyle/>
                    <a:p>
                      <a:pPr indent="0" lvl="0" marL="0" rtl="0" algn="ctr">
                        <a:spcBef>
                          <a:spcPts val="0"/>
                        </a:spcBef>
                        <a:spcAft>
                          <a:spcPts val="0"/>
                        </a:spcAft>
                        <a:buNone/>
                      </a:pPr>
                      <a:r>
                        <a:t/>
                      </a:r>
                      <a:endParaRPr sz="15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ko-KR" sz="1500">
                          <a:latin typeface="Calibri"/>
                          <a:ea typeface="Calibri"/>
                          <a:cs typeface="Calibri"/>
                          <a:sym typeface="Calibri"/>
                        </a:rPr>
                        <a:t>주제</a:t>
                      </a:r>
                      <a:endParaRPr sz="15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ko-KR" sz="1500">
                          <a:latin typeface="Calibri"/>
                          <a:ea typeface="Calibri"/>
                          <a:cs typeface="Calibri"/>
                          <a:sym typeface="Calibri"/>
                        </a:rPr>
                        <a:t>가설</a:t>
                      </a:r>
                      <a:endParaRPr sz="1500">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ko-KR" sz="1500">
                          <a:latin typeface="Calibri"/>
                          <a:ea typeface="Calibri"/>
                          <a:cs typeface="Calibri"/>
                          <a:sym typeface="Calibri"/>
                        </a:rPr>
                        <a:t>대표 경제지표</a:t>
                      </a:r>
                      <a:endParaRPr sz="1500">
                        <a:latin typeface="Calibri"/>
                        <a:ea typeface="Calibri"/>
                        <a:cs typeface="Calibri"/>
                        <a:sym typeface="Calibri"/>
                      </a:endParaRPr>
                    </a:p>
                  </a:txBody>
                  <a:tcPr marT="91425" marB="91425" marR="91425" marL="91425"/>
                </a:tc>
              </a:tr>
              <a:tr h="556425">
                <a:tc>
                  <a:txBody>
                    <a:bodyPr/>
                    <a:lstStyle/>
                    <a:p>
                      <a:pPr indent="0" lvl="0" marL="0" rtl="0" algn="ctr">
                        <a:spcBef>
                          <a:spcPts val="0"/>
                        </a:spcBef>
                        <a:spcAft>
                          <a:spcPts val="0"/>
                        </a:spcAft>
                        <a:buNone/>
                      </a:pPr>
                      <a:r>
                        <a:rPr lang="ko-KR" sz="1500">
                          <a:latin typeface="Calibri"/>
                          <a:ea typeface="Calibri"/>
                          <a:cs typeface="Calibri"/>
                          <a:sym typeface="Calibri"/>
                        </a:rPr>
                        <a:t>가설1</a:t>
                      </a:r>
                      <a:endParaRPr sz="15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b="1" lang="ko-KR" sz="1500">
                          <a:latin typeface="Calibri"/>
                          <a:ea typeface="Calibri"/>
                          <a:cs typeface="Calibri"/>
                          <a:sym typeface="Calibri"/>
                        </a:rPr>
                        <a:t>거시경제 성장률과 금리</a:t>
                      </a:r>
                      <a:endParaRPr b="1" sz="15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ko-KR" sz="1500">
                          <a:solidFill>
                            <a:schemeClr val="dk1"/>
                          </a:solidFill>
                        </a:rPr>
                        <a:t>경기가 과열될수록 금리 인상 가능성이 커지고, 침체될수록 금리 인하 가능성이 높아진다.</a:t>
                      </a:r>
                      <a:endParaRPr sz="1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ko-KR" sz="1500">
                          <a:latin typeface="Calibri"/>
                          <a:ea typeface="Calibri"/>
                          <a:cs typeface="Calibri"/>
                          <a:sym typeface="Calibri"/>
                        </a:rPr>
                        <a:t>✅ 실질 GDP 성장률</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500">
                          <a:latin typeface="Calibri"/>
                          <a:ea typeface="Calibri"/>
                          <a:cs typeface="Calibri"/>
                          <a:sym typeface="Calibri"/>
                        </a:rPr>
                        <a:t>✅ 설비투자, 재조업재고율 등</a:t>
                      </a:r>
                      <a:endParaRPr sz="1500">
                        <a:latin typeface="Calibri"/>
                        <a:ea typeface="Calibri"/>
                        <a:cs typeface="Calibri"/>
                        <a:sym typeface="Calibri"/>
                      </a:endParaRPr>
                    </a:p>
                    <a:p>
                      <a:pPr indent="0" lvl="0" marL="0" rtl="0" algn="l">
                        <a:spcBef>
                          <a:spcPts val="0"/>
                        </a:spcBef>
                        <a:spcAft>
                          <a:spcPts val="0"/>
                        </a:spcAft>
                        <a:buNone/>
                      </a:pPr>
                      <a:r>
                        <a:rPr lang="ko-KR" sz="1500">
                          <a:latin typeface="Calibri"/>
                          <a:ea typeface="Calibri"/>
                          <a:cs typeface="Calibri"/>
                          <a:sym typeface="Calibri"/>
                        </a:rPr>
                        <a:t>✅ 경기선행지수 (OECD CLI 등)</a:t>
                      </a:r>
                      <a:endParaRPr sz="1500">
                        <a:latin typeface="Calibri"/>
                        <a:ea typeface="Calibri"/>
                        <a:cs typeface="Calibri"/>
                        <a:sym typeface="Calibri"/>
                      </a:endParaRPr>
                    </a:p>
                  </a:txBody>
                  <a:tcPr marT="91425" marB="91425" marR="91425" marL="91425"/>
                </a:tc>
              </a:tr>
              <a:tr h="556425">
                <a:tc>
                  <a:txBody>
                    <a:bodyPr/>
                    <a:lstStyle/>
                    <a:p>
                      <a:pPr indent="0" lvl="0" marL="0" rtl="0" algn="ctr">
                        <a:spcBef>
                          <a:spcPts val="0"/>
                        </a:spcBef>
                        <a:spcAft>
                          <a:spcPts val="0"/>
                        </a:spcAft>
                        <a:buNone/>
                      </a:pPr>
                      <a:r>
                        <a:rPr lang="ko-KR" sz="1500">
                          <a:latin typeface="Calibri"/>
                          <a:ea typeface="Calibri"/>
                          <a:cs typeface="Calibri"/>
                          <a:sym typeface="Calibri"/>
                        </a:rPr>
                        <a:t>가설2</a:t>
                      </a:r>
                      <a:endParaRPr sz="15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b="1" lang="ko-KR" sz="1500">
                          <a:latin typeface="Calibri"/>
                          <a:ea typeface="Calibri"/>
                          <a:cs typeface="Calibri"/>
                          <a:sym typeface="Calibri"/>
                        </a:rPr>
                        <a:t>물가상승률과 금리</a:t>
                      </a:r>
                      <a:endParaRPr b="1" sz="15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ko-KR" sz="1500">
                          <a:solidFill>
                            <a:schemeClr val="dk1"/>
                          </a:solidFill>
                        </a:rPr>
                        <a:t>인플레이션 압력이 커지면 중앙은행은 물가 안정을 위해 금리를 인상할 가능성이 높다.</a:t>
                      </a:r>
                      <a:endParaRPr sz="1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ko-KR" sz="1500">
                          <a:latin typeface="Calibri"/>
                          <a:ea typeface="Calibri"/>
                          <a:cs typeface="Calibri"/>
                          <a:sym typeface="Calibri"/>
                        </a:rPr>
                        <a:t>✅ 소비자물가지수(CPI)</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500">
                          <a:latin typeface="Calibri"/>
                          <a:ea typeface="Calibri"/>
                          <a:cs typeface="Calibri"/>
                          <a:sym typeface="Calibri"/>
                        </a:rPr>
                        <a:t>✅ 근원물가</a:t>
                      </a:r>
                      <a:endParaRPr sz="1500">
                        <a:latin typeface="Calibri"/>
                        <a:ea typeface="Calibri"/>
                        <a:cs typeface="Calibri"/>
                        <a:sym typeface="Calibri"/>
                      </a:endParaRPr>
                    </a:p>
                    <a:p>
                      <a:pPr indent="0" lvl="0" marL="0" rtl="0" algn="l">
                        <a:spcBef>
                          <a:spcPts val="0"/>
                        </a:spcBef>
                        <a:spcAft>
                          <a:spcPts val="0"/>
                        </a:spcAft>
                        <a:buNone/>
                      </a:pPr>
                      <a:r>
                        <a:rPr lang="ko-KR" sz="1500">
                          <a:latin typeface="Calibri"/>
                          <a:ea typeface="Calibri"/>
                          <a:cs typeface="Calibri"/>
                          <a:sym typeface="Calibri"/>
                        </a:rPr>
                        <a:t>✅ 생산자물가지수(PPI)</a:t>
                      </a:r>
                      <a:endParaRPr sz="1500">
                        <a:latin typeface="Calibri"/>
                        <a:ea typeface="Calibri"/>
                        <a:cs typeface="Calibri"/>
                        <a:sym typeface="Calibri"/>
                      </a:endParaRPr>
                    </a:p>
                  </a:txBody>
                  <a:tcPr marT="91425" marB="91425" marR="91425" marL="91425"/>
                </a:tc>
              </a:tr>
              <a:tr h="403200">
                <a:tc>
                  <a:txBody>
                    <a:bodyPr/>
                    <a:lstStyle/>
                    <a:p>
                      <a:pPr indent="0" lvl="0" marL="0" rtl="0" algn="ctr">
                        <a:spcBef>
                          <a:spcPts val="0"/>
                        </a:spcBef>
                        <a:spcAft>
                          <a:spcPts val="0"/>
                        </a:spcAft>
                        <a:buNone/>
                      </a:pPr>
                      <a:r>
                        <a:rPr lang="ko-KR" sz="1500">
                          <a:solidFill>
                            <a:schemeClr val="dk1"/>
                          </a:solidFill>
                          <a:latin typeface="Calibri"/>
                          <a:ea typeface="Calibri"/>
                          <a:cs typeface="Calibri"/>
                          <a:sym typeface="Calibri"/>
                        </a:rPr>
                        <a:t>가설3</a:t>
                      </a:r>
                      <a:endParaRPr sz="15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b="1" lang="ko-KR" sz="1500">
                          <a:latin typeface="Calibri"/>
                          <a:ea typeface="Calibri"/>
                          <a:cs typeface="Calibri"/>
                          <a:sym typeface="Calibri"/>
                        </a:rPr>
                        <a:t>고용지표(고용률/실업률)과 금리</a:t>
                      </a:r>
                      <a:endParaRPr b="1" sz="15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ko-KR" sz="1500">
                          <a:solidFill>
                            <a:schemeClr val="dk1"/>
                          </a:solidFill>
                        </a:rPr>
                        <a:t>실업률 상승은 경기 둔화 신호로 금리 인하 가능성을 높이고, 고용 과열은 인플레이션 우려로 금리 인상 요인이 된다.</a:t>
                      </a:r>
                      <a:endParaRPr sz="1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ko-KR" sz="1500">
                          <a:latin typeface="Calibri"/>
                          <a:ea typeface="Calibri"/>
                          <a:cs typeface="Calibri"/>
                          <a:sym typeface="Calibri"/>
                        </a:rPr>
                        <a:t>✅ 실업률</a:t>
                      </a:r>
                      <a:endParaRPr sz="1500">
                        <a:latin typeface="Calibri"/>
                        <a:ea typeface="Calibri"/>
                        <a:cs typeface="Calibri"/>
                        <a:sym typeface="Calibri"/>
                      </a:endParaRPr>
                    </a:p>
                    <a:p>
                      <a:pPr indent="0" lvl="0" marL="0" rtl="0" algn="l">
                        <a:spcBef>
                          <a:spcPts val="0"/>
                        </a:spcBef>
                        <a:spcAft>
                          <a:spcPts val="0"/>
                        </a:spcAft>
                        <a:buNone/>
                      </a:pPr>
                      <a:r>
                        <a:rPr lang="ko-KR" sz="1500">
                          <a:latin typeface="Calibri"/>
                          <a:ea typeface="Calibri"/>
                          <a:cs typeface="Calibri"/>
                          <a:sym typeface="Calibri"/>
                        </a:rPr>
                        <a:t>✅ 고용률</a:t>
                      </a:r>
                      <a:endParaRPr sz="1500">
                        <a:latin typeface="Calibri"/>
                        <a:ea typeface="Calibri"/>
                        <a:cs typeface="Calibri"/>
                        <a:sym typeface="Calibri"/>
                      </a:endParaRPr>
                    </a:p>
                  </a:txBody>
                  <a:tcPr marT="91425" marB="91425" marR="91425" marL="91425"/>
                </a:tc>
              </a:tr>
              <a:tr h="403200">
                <a:tc>
                  <a:txBody>
                    <a:bodyPr/>
                    <a:lstStyle/>
                    <a:p>
                      <a:pPr indent="0" lvl="0" marL="0" rtl="0" algn="ctr">
                        <a:spcBef>
                          <a:spcPts val="0"/>
                        </a:spcBef>
                        <a:spcAft>
                          <a:spcPts val="0"/>
                        </a:spcAft>
                        <a:buNone/>
                      </a:pPr>
                      <a:r>
                        <a:rPr lang="ko-KR" sz="1500">
                          <a:solidFill>
                            <a:schemeClr val="dk1"/>
                          </a:solidFill>
                          <a:latin typeface="Calibri"/>
                          <a:ea typeface="Calibri"/>
                          <a:cs typeface="Calibri"/>
                          <a:sym typeface="Calibri"/>
                        </a:rPr>
                        <a:t>가설4</a:t>
                      </a:r>
                      <a:endParaRPr sz="15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b="1" lang="ko-KR" sz="1500">
                          <a:latin typeface="Calibri"/>
                          <a:ea typeface="Calibri"/>
                          <a:cs typeface="Calibri"/>
                          <a:sym typeface="Calibri"/>
                        </a:rPr>
                        <a:t>환율과 금리</a:t>
                      </a:r>
                      <a:endParaRPr b="1" sz="15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ko-KR" sz="1500">
                          <a:solidFill>
                            <a:schemeClr val="dk1"/>
                          </a:solidFill>
                        </a:rPr>
                        <a:t>환율 급등(원화 약세)은 수입물가 상승을 유도하여 금리 인상 압력으로 작용할 수 있다.</a:t>
                      </a:r>
                      <a:endParaRPr sz="1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ko-KR" sz="1500">
                          <a:latin typeface="Calibri"/>
                          <a:ea typeface="Calibri"/>
                          <a:cs typeface="Calibri"/>
                          <a:sym typeface="Calibri"/>
                        </a:rPr>
                        <a:t>✅ 원/달러 환율</a:t>
                      </a:r>
                      <a:endParaRPr sz="1500">
                        <a:latin typeface="Calibri"/>
                        <a:ea typeface="Calibri"/>
                        <a:cs typeface="Calibri"/>
                        <a:sym typeface="Calibri"/>
                      </a:endParaRPr>
                    </a:p>
                    <a:p>
                      <a:pPr indent="0" lvl="0" marL="0" rtl="0" algn="l">
                        <a:spcBef>
                          <a:spcPts val="0"/>
                        </a:spcBef>
                        <a:spcAft>
                          <a:spcPts val="0"/>
                        </a:spcAft>
                        <a:buNone/>
                      </a:pPr>
                      <a:r>
                        <a:rPr lang="ko-KR" sz="1500">
                          <a:latin typeface="Calibri"/>
                          <a:ea typeface="Calibri"/>
                          <a:cs typeface="Calibri"/>
                          <a:sym typeface="Calibri"/>
                        </a:rPr>
                        <a:t>✅ 외환보유액</a:t>
                      </a:r>
                      <a:endParaRPr sz="1500">
                        <a:latin typeface="Calibri"/>
                        <a:ea typeface="Calibri"/>
                        <a:cs typeface="Calibri"/>
                        <a:sym typeface="Calibri"/>
                      </a:endParaRPr>
                    </a:p>
                  </a:txBody>
                  <a:tcPr marT="91425" marB="91425" marR="91425" marL="91425"/>
                </a:tc>
              </a:tr>
              <a:tr h="556425">
                <a:tc>
                  <a:txBody>
                    <a:bodyPr/>
                    <a:lstStyle/>
                    <a:p>
                      <a:pPr indent="0" lvl="0" marL="0" rtl="0" algn="ctr">
                        <a:spcBef>
                          <a:spcPts val="0"/>
                        </a:spcBef>
                        <a:spcAft>
                          <a:spcPts val="0"/>
                        </a:spcAft>
                        <a:buNone/>
                      </a:pPr>
                      <a:r>
                        <a:rPr lang="ko-KR" sz="1500">
                          <a:solidFill>
                            <a:schemeClr val="dk1"/>
                          </a:solidFill>
                          <a:latin typeface="Calibri"/>
                          <a:ea typeface="Calibri"/>
                          <a:cs typeface="Calibri"/>
                          <a:sym typeface="Calibri"/>
                        </a:rPr>
                        <a:t>가설5</a:t>
                      </a:r>
                      <a:endParaRPr sz="15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b="1" lang="ko-KR" sz="1500">
                          <a:latin typeface="Calibri"/>
                          <a:ea typeface="Calibri"/>
                          <a:cs typeface="Calibri"/>
                          <a:sym typeface="Calibri"/>
                        </a:rPr>
                        <a:t>시장금리 흐름 및 글로벌 변수와 금리</a:t>
                      </a:r>
                      <a:endParaRPr b="1" sz="15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ko-KR" sz="1500">
                          <a:solidFill>
                            <a:schemeClr val="dk1"/>
                          </a:solidFill>
                        </a:rPr>
                        <a:t>장단기 금리차, 미국 연준 정책, 국제 유가 등 글로벌 지표들은 시장의 기대 인플레이션과 경기 흐름을 반영하여 금리 결정에 영향을 준다.</a:t>
                      </a:r>
                      <a:endParaRPr sz="1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ko-KR" sz="1500">
                          <a:latin typeface="Calibri"/>
                          <a:ea typeface="Calibri"/>
                          <a:cs typeface="Calibri"/>
                          <a:sym typeface="Calibri"/>
                        </a:rPr>
                        <a:t>✅ 장단기 금리차 (10Y-3M)</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500">
                          <a:latin typeface="Calibri"/>
                          <a:ea typeface="Calibri"/>
                          <a:cs typeface="Calibri"/>
                          <a:sym typeface="Calibri"/>
                        </a:rPr>
                        <a:t>✅ 국제 유가 (WTI)</a:t>
                      </a:r>
                      <a:endParaRPr sz="1500">
                        <a:latin typeface="Calibri"/>
                        <a:ea typeface="Calibri"/>
                        <a:cs typeface="Calibri"/>
                        <a:sym typeface="Calibri"/>
                      </a:endParaRPr>
                    </a:p>
                    <a:p>
                      <a:pPr indent="0" lvl="0" marL="0" rtl="0" algn="l">
                        <a:spcBef>
                          <a:spcPts val="0"/>
                        </a:spcBef>
                        <a:spcAft>
                          <a:spcPts val="0"/>
                        </a:spcAft>
                        <a:buNone/>
                      </a:pPr>
                      <a:r>
                        <a:rPr lang="ko-KR" sz="1500">
                          <a:latin typeface="Calibri"/>
                          <a:ea typeface="Calibri"/>
                          <a:cs typeface="Calibri"/>
                          <a:sym typeface="Calibri"/>
                        </a:rPr>
                        <a:t>✅ 글로벌 제조업 PMI</a:t>
                      </a:r>
                      <a:endParaRPr sz="1500">
                        <a:latin typeface="Calibri"/>
                        <a:ea typeface="Calibri"/>
                        <a:cs typeface="Calibri"/>
                        <a:sym typeface="Calibri"/>
                      </a:endParaRPr>
                    </a:p>
                  </a:txBody>
                  <a:tcPr marT="91425" marB="91425" marR="91425" marL="91425"/>
                </a:tc>
              </a:tr>
              <a:tr h="709625">
                <a:tc>
                  <a:txBody>
                    <a:bodyPr/>
                    <a:lstStyle/>
                    <a:p>
                      <a:pPr indent="0" lvl="0" marL="0" rtl="0" algn="ctr">
                        <a:spcBef>
                          <a:spcPts val="0"/>
                        </a:spcBef>
                        <a:spcAft>
                          <a:spcPts val="0"/>
                        </a:spcAft>
                        <a:buNone/>
                      </a:pPr>
                      <a:r>
                        <a:rPr lang="ko-KR" sz="1500">
                          <a:solidFill>
                            <a:schemeClr val="dk1"/>
                          </a:solidFill>
                          <a:latin typeface="Calibri"/>
                          <a:ea typeface="Calibri"/>
                          <a:cs typeface="Calibri"/>
                          <a:sym typeface="Calibri"/>
                        </a:rPr>
                        <a:t>가설6</a:t>
                      </a:r>
                      <a:endParaRPr sz="1500">
                        <a:latin typeface="Calibri"/>
                        <a:ea typeface="Calibri"/>
                        <a:cs typeface="Calibri"/>
                        <a:sym typeface="Calibri"/>
                      </a:endParaRPr>
                    </a:p>
                  </a:txBody>
                  <a:tcPr marT="91425" marB="91425" marR="91425" marL="91425" anchor="ctr"/>
                </a:tc>
                <a:tc>
                  <a:txBody>
                    <a:bodyPr/>
                    <a:lstStyle/>
                    <a:p>
                      <a:pPr indent="0" lvl="0" marL="0" rtl="0" algn="ctr">
                        <a:spcBef>
                          <a:spcPts val="0"/>
                        </a:spcBef>
                        <a:spcAft>
                          <a:spcPts val="0"/>
                        </a:spcAft>
                        <a:buNone/>
                      </a:pPr>
                      <a:r>
                        <a:rPr b="1" lang="ko-KR" sz="1500">
                          <a:latin typeface="Calibri"/>
                          <a:ea typeface="Calibri"/>
                          <a:cs typeface="Calibri"/>
                          <a:sym typeface="Calibri"/>
                        </a:rPr>
                        <a:t>부동산 및 신용시장과 금리</a:t>
                      </a:r>
                      <a:endParaRPr b="1" sz="1500">
                        <a:latin typeface="Calibri"/>
                        <a:ea typeface="Calibri"/>
                        <a:cs typeface="Calibri"/>
                        <a:sym typeface="Calibri"/>
                      </a:endParaRPr>
                    </a:p>
                  </a:txBody>
                  <a:tcPr marT="91425" marB="91425" marR="91425" marL="91425" anchor="ctr"/>
                </a:tc>
                <a:tc>
                  <a:txBody>
                    <a:bodyPr/>
                    <a:lstStyle/>
                    <a:p>
                      <a:pPr indent="0" lvl="0" marL="0" rtl="0" algn="l">
                        <a:spcBef>
                          <a:spcPts val="0"/>
                        </a:spcBef>
                        <a:spcAft>
                          <a:spcPts val="0"/>
                        </a:spcAft>
                        <a:buNone/>
                      </a:pPr>
                      <a:r>
                        <a:rPr lang="ko-KR" sz="1500">
                          <a:solidFill>
                            <a:schemeClr val="dk1"/>
                          </a:solidFill>
                        </a:rPr>
                        <a:t>부동산 가격 과열, 가계부채 급증 등은 금융안정을 위한 금리 인상 요인이 될 수 있다.</a:t>
                      </a:r>
                      <a:endParaRPr sz="1500">
                        <a:latin typeface="Calibri"/>
                        <a:ea typeface="Calibri"/>
                        <a:cs typeface="Calibri"/>
                        <a:sym typeface="Calibri"/>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ko-KR" sz="1500">
                          <a:latin typeface="Calibri"/>
                          <a:ea typeface="Calibri"/>
                          <a:cs typeface="Calibri"/>
                          <a:sym typeface="Calibri"/>
                        </a:rPr>
                        <a:t>✅ 가계부채 규모</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500">
                          <a:latin typeface="Calibri"/>
                          <a:ea typeface="Calibri"/>
                          <a:cs typeface="Calibri"/>
                          <a:sym typeface="Calibri"/>
                        </a:rPr>
                        <a:t>✅ 주택매매가격지수</a:t>
                      </a:r>
                      <a:endParaRPr sz="1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1500">
                          <a:latin typeface="Calibri"/>
                          <a:ea typeface="Calibri"/>
                          <a:cs typeface="Calibri"/>
                          <a:sym typeface="Calibri"/>
                        </a:rPr>
                        <a:t>✅ 주택금융연체율</a:t>
                      </a:r>
                      <a:endParaRPr sz="1500">
                        <a:latin typeface="Calibri"/>
                        <a:ea typeface="Calibri"/>
                        <a:cs typeface="Calibri"/>
                        <a:sym typeface="Calibri"/>
                      </a:endParaRPr>
                    </a:p>
                    <a:p>
                      <a:pPr indent="0" lvl="0" marL="0" rtl="0" algn="l">
                        <a:spcBef>
                          <a:spcPts val="0"/>
                        </a:spcBef>
                        <a:spcAft>
                          <a:spcPts val="0"/>
                        </a:spcAft>
                        <a:buNone/>
                      </a:pPr>
                      <a:r>
                        <a:rPr lang="ko-KR" sz="1500">
                          <a:latin typeface="Calibri"/>
                          <a:ea typeface="Calibri"/>
                          <a:cs typeface="Calibri"/>
                          <a:sym typeface="Calibri"/>
                        </a:rPr>
                        <a:t>✅ 신용카드 사용액</a:t>
                      </a:r>
                      <a:endParaRPr sz="1500">
                        <a:latin typeface="Calibri"/>
                        <a:ea typeface="Calibri"/>
                        <a:cs typeface="Calibri"/>
                        <a:sym typeface="Calibri"/>
                      </a:endParaRPr>
                    </a:p>
                  </a:txBody>
                  <a:tcPr marT="91425" marB="91425" marR="91425" marL="91425"/>
                </a:tc>
              </a:tr>
            </a:tbl>
          </a:graphicData>
        </a:graphic>
      </p:graphicFrame>
      <p:sp>
        <p:nvSpPr>
          <p:cNvPr id="344" name="Google Shape;344;g34a036d41d5_3_37"/>
          <p:cNvSpPr txBox="1"/>
          <p:nvPr/>
        </p:nvSpPr>
        <p:spPr>
          <a:xfrm>
            <a:off x="1711475" y="7671400"/>
            <a:ext cx="148971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1500">
                <a:solidFill>
                  <a:schemeClr val="dk1"/>
                </a:solidFill>
                <a:latin typeface="Calibri"/>
                <a:ea typeface="Calibri"/>
                <a:cs typeface="Calibri"/>
                <a:sym typeface="Calibri"/>
              </a:rPr>
              <a:t>※참고문헌 : </a:t>
            </a:r>
            <a:r>
              <a:rPr lang="ko-KR" sz="1100" u="sng">
                <a:solidFill>
                  <a:srgbClr val="1155CC"/>
                </a:solidFill>
                <a:hlinkClick r:id="rId7">
                  <a:extLst>
                    <a:ext uri="{A12FA001-AC4F-418D-AE19-62706E023703}">
                      <ahyp:hlinkClr val="tx"/>
                    </a:ext>
                  </a:extLst>
                </a:hlinkClick>
              </a:rPr>
              <a:t>한국형 탑다운 투자 전략</a:t>
            </a:r>
            <a:r>
              <a:rPr lang="ko-KR" sz="1100" u="sng">
                <a:solidFill>
                  <a:srgbClr val="1155CC"/>
                </a:solidFill>
              </a:rPr>
              <a:t>,</a:t>
            </a:r>
            <a:r>
              <a:rPr lang="ko-KR" sz="1100" u="sng">
                <a:solidFill>
                  <a:srgbClr val="1155CC"/>
                </a:solidFill>
                <a:hlinkClick r:id="rId8">
                  <a:extLst>
                    <a:ext uri="{A12FA001-AC4F-418D-AE19-62706E023703}">
                      <ahyp:hlinkClr val="tx"/>
                    </a:ext>
                  </a:extLst>
                </a:hlinkClick>
              </a:rPr>
              <a:t>딥러닝 매크로 투자전략</a:t>
            </a:r>
            <a:r>
              <a:rPr lang="ko-KR" sz="1100" u="sng">
                <a:solidFill>
                  <a:srgbClr val="1155CC"/>
                </a:solidFill>
              </a:rPr>
              <a:t>,</a:t>
            </a:r>
            <a:r>
              <a:rPr lang="ko-KR" sz="1100" u="sng">
                <a:solidFill>
                  <a:srgbClr val="1155CC"/>
                </a:solidFill>
                <a:hlinkClick r:id="rId9">
                  <a:extLst>
                    <a:ext uri="{A12FA001-AC4F-418D-AE19-62706E023703}">
                      <ahyp:hlinkClr val="tx"/>
                    </a:ext>
                  </a:extLst>
                </a:hlinkClick>
              </a:rPr>
              <a:t>브라질에 비가 내리면 스타벅스 주식을 사라</a:t>
            </a:r>
            <a:r>
              <a:rPr lang="ko-KR" sz="1100" u="sng">
                <a:solidFill>
                  <a:srgbClr val="1155CC"/>
                </a:solidFill>
              </a:rPr>
              <a:t>,</a:t>
            </a:r>
            <a:r>
              <a:rPr lang="ko-KR" sz="1100" u="sng">
                <a:solidFill>
                  <a:srgbClr val="1155CC"/>
                </a:solidFill>
                <a:hlinkClick r:id="rId10">
                  <a:extLst>
                    <a:ext uri="{A12FA001-AC4F-418D-AE19-62706E023703}">
                      <ahyp:hlinkClr val="tx"/>
                    </a:ext>
                  </a:extLst>
                </a:hlinkClick>
              </a:rPr>
              <a:t>알기 쉬운 경제지표해설(2023년판) | 알기 쉬운 경제지표해설(상세) </a:t>
            </a:r>
            <a:r>
              <a:rPr lang="ko-KR"/>
              <a:t>,</a:t>
            </a:r>
            <a:r>
              <a:rPr lang="ko-KR" sz="1100" u="sng">
                <a:solidFill>
                  <a:srgbClr val="1155CC"/>
                </a:solidFill>
                <a:hlinkClick r:id="rId11">
                  <a:extLst>
                    <a:ext uri="{A12FA001-AC4F-418D-AE19-62706E023703}">
                      <ahyp:hlinkClr val="tx"/>
                    </a:ext>
                  </a:extLst>
                </a:hlinkClick>
              </a:rPr>
              <a:t>세계 인플레이션 시대의 경제지표</a:t>
            </a:r>
            <a:r>
              <a:rPr lang="ko-KR" sz="1100" u="sng">
                <a:solidFill>
                  <a:srgbClr val="1155CC"/>
                </a:solidFill>
              </a:rPr>
              <a:t>,</a:t>
            </a:r>
            <a:r>
              <a:rPr lang="ko-KR" sz="1100" u="sng">
                <a:solidFill>
                  <a:srgbClr val="1155CC"/>
                </a:solidFill>
                <a:hlinkClick r:id="rId12">
                  <a:extLst>
                    <a:ext uri="{A12FA001-AC4F-418D-AE19-62706E023703}">
                      <ahyp:hlinkClr val="tx"/>
                    </a:ext>
                  </a:extLst>
                </a:hlinkClick>
              </a:rPr>
              <a:t>세계 경제지표의 비밀</a:t>
            </a:r>
            <a:r>
              <a:rPr lang="ko-KR" sz="1100" u="sng">
                <a:solidFill>
                  <a:srgbClr val="1155CC"/>
                </a:solidFill>
              </a:rPr>
              <a:t>,</a:t>
            </a:r>
            <a:r>
              <a:rPr lang="ko-KR" sz="1100" u="sng">
                <a:solidFill>
                  <a:srgbClr val="1155CC"/>
                </a:solidFill>
                <a:hlinkClick r:id="rId13">
                  <a:extLst>
                    <a:ext uri="{A12FA001-AC4F-418D-AE19-62706E023703}">
                      <ahyp:hlinkClr val="tx"/>
                    </a:ext>
                  </a:extLst>
                </a:hlinkClick>
              </a:rPr>
              <a:t>경제지표 정독법</a:t>
            </a:r>
            <a:endParaRPr sz="1100" u="sng">
              <a:solidFill>
                <a:srgbClr val="1155CC"/>
              </a:solidFill>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g34930e08122_5_160"/>
          <p:cNvPicPr preferRelativeResize="0"/>
          <p:nvPr/>
        </p:nvPicPr>
        <p:blipFill rotWithShape="1">
          <a:blip r:embed="rId3">
            <a:alphaModFix amt="8000"/>
          </a:blip>
          <a:srcRect b="0" l="0" r="0" t="0"/>
          <a:stretch/>
        </p:blipFill>
        <p:spPr>
          <a:xfrm rot="5400000">
            <a:off x="4000500" y="-3989033"/>
            <a:ext cx="10299699" cy="18313402"/>
          </a:xfrm>
          <a:prstGeom prst="rect">
            <a:avLst/>
          </a:prstGeom>
          <a:noFill/>
          <a:ln>
            <a:noFill/>
          </a:ln>
        </p:spPr>
      </p:pic>
      <p:sp>
        <p:nvSpPr>
          <p:cNvPr id="350" name="Google Shape;350;g34930e08122_5_160"/>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351" name="Google Shape;351;g34930e08122_5_160"/>
          <p:cNvPicPr preferRelativeResize="0"/>
          <p:nvPr/>
        </p:nvPicPr>
        <p:blipFill rotWithShape="1">
          <a:blip r:embed="rId4">
            <a:alphaModFix/>
          </a:blip>
          <a:srcRect b="0" l="0" r="0" t="0"/>
          <a:stretch/>
        </p:blipFill>
        <p:spPr>
          <a:xfrm>
            <a:off x="-76200" y="10172700"/>
            <a:ext cx="18427702" cy="114300"/>
          </a:xfrm>
          <a:prstGeom prst="rect">
            <a:avLst/>
          </a:prstGeom>
          <a:noFill/>
          <a:ln>
            <a:noFill/>
          </a:ln>
        </p:spPr>
      </p:pic>
      <p:pic>
        <p:nvPicPr>
          <p:cNvPr id="352" name="Google Shape;352;g34930e08122_5_160"/>
          <p:cNvPicPr preferRelativeResize="0"/>
          <p:nvPr/>
        </p:nvPicPr>
        <p:blipFill rotWithShape="1">
          <a:blip r:embed="rId5">
            <a:alphaModFix/>
          </a:blip>
          <a:srcRect b="0" l="0" r="0" t="0"/>
          <a:stretch/>
        </p:blipFill>
        <p:spPr>
          <a:xfrm>
            <a:off x="0" y="10172700"/>
            <a:ext cx="9144000" cy="114300"/>
          </a:xfrm>
          <a:prstGeom prst="rect">
            <a:avLst/>
          </a:prstGeom>
          <a:noFill/>
          <a:ln>
            <a:noFill/>
          </a:ln>
        </p:spPr>
      </p:pic>
      <p:sp>
        <p:nvSpPr>
          <p:cNvPr id="353" name="Google Shape;353;g34930e08122_5_160"/>
          <p:cNvSpPr txBox="1"/>
          <p:nvPr>
            <p:ph type="title"/>
          </p:nvPr>
        </p:nvSpPr>
        <p:spPr>
          <a:xfrm>
            <a:off x="457200" y="646500"/>
            <a:ext cx="5303700" cy="1143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ko-KR" sz="2700">
                <a:solidFill>
                  <a:srgbClr val="3958E3"/>
                </a:solidFill>
              </a:rPr>
              <a:t>가설1. 거시경제 성장과 금리</a:t>
            </a:r>
            <a:endParaRPr b="1" sz="2700">
              <a:solidFill>
                <a:srgbClr val="3958E3"/>
              </a:solidFill>
            </a:endParaRPr>
          </a:p>
        </p:txBody>
      </p:sp>
      <p:sp>
        <p:nvSpPr>
          <p:cNvPr id="354" name="Google Shape;354;g34930e08122_5_160"/>
          <p:cNvSpPr txBox="1"/>
          <p:nvPr>
            <p:ph idx="1" type="body"/>
          </p:nvPr>
        </p:nvSpPr>
        <p:spPr>
          <a:xfrm>
            <a:off x="457200" y="1600200"/>
            <a:ext cx="7893000" cy="82998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360"/>
              </a:spcBef>
              <a:spcAft>
                <a:spcPts val="0"/>
              </a:spcAft>
              <a:buSzPts val="2000"/>
              <a:buFont typeface="Arial"/>
              <a:buChar char="•"/>
            </a:pPr>
            <a:r>
              <a:rPr b="1" lang="ko-KR" sz="2000">
                <a:latin typeface="Arial"/>
                <a:ea typeface="Arial"/>
                <a:cs typeface="Arial"/>
                <a:sym typeface="Arial"/>
              </a:rPr>
              <a:t>가설</a:t>
            </a:r>
            <a:r>
              <a:rPr lang="ko-KR" sz="2000">
                <a:latin typeface="Arial"/>
                <a:ea typeface="Arial"/>
                <a:cs typeface="Arial"/>
                <a:sym typeface="Arial"/>
              </a:rPr>
              <a:t>: </a:t>
            </a:r>
            <a:r>
              <a:rPr lang="ko-KR" sz="2000">
                <a:latin typeface="Arial"/>
                <a:ea typeface="Arial"/>
                <a:cs typeface="Arial"/>
                <a:sym typeface="Arial"/>
              </a:rPr>
              <a:t>경기가 과열될수록 금리 인상 가능성이 커지고, 침체될수록 금리 인하 가능성이 높아진다.</a:t>
            </a:r>
            <a:r>
              <a:rPr lang="ko-KR" sz="2000">
                <a:latin typeface="Arial"/>
                <a:ea typeface="Arial"/>
                <a:cs typeface="Arial"/>
                <a:sym typeface="Arial"/>
              </a:rPr>
              <a:t>​</a:t>
            </a:r>
            <a:br>
              <a:rPr lang="ko-KR" sz="2000">
                <a:latin typeface="Arial"/>
                <a:ea typeface="Arial"/>
                <a:cs typeface="Arial"/>
                <a:sym typeface="Arial"/>
              </a:rPr>
            </a:b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ko-KR" sz="2000">
                <a:latin typeface="Arial"/>
                <a:ea typeface="Arial"/>
                <a:cs typeface="Arial"/>
                <a:sym typeface="Arial"/>
              </a:rPr>
              <a:t>근거</a:t>
            </a:r>
            <a:r>
              <a:rPr b="1" lang="ko-KR" sz="2000">
                <a:latin typeface="Arial"/>
                <a:ea typeface="Arial"/>
                <a:cs typeface="Arial"/>
                <a:sym typeface="Arial"/>
              </a:rPr>
              <a:t>논리</a:t>
            </a:r>
            <a:r>
              <a:rPr lang="ko-KR" sz="2000">
                <a:latin typeface="Arial"/>
                <a:ea typeface="Arial"/>
                <a:cs typeface="Arial"/>
                <a:sym typeface="Arial"/>
              </a:rPr>
              <a:t>: </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b="1" lang="ko-KR" sz="2000">
                <a:latin typeface="Arial"/>
                <a:ea typeface="Arial"/>
                <a:cs typeface="Arial"/>
                <a:sym typeface="Arial"/>
              </a:rPr>
              <a:t>GDP 성장률이 높아질수록 기업의 투자 및 소비 수요가 증가</a:t>
            </a:r>
            <a:r>
              <a:rPr lang="ko-KR" sz="2000">
                <a:latin typeface="Arial"/>
                <a:ea typeface="Arial"/>
                <a:cs typeface="Arial"/>
                <a:sym typeface="Arial"/>
              </a:rPr>
              <a:t> → 인플레이션 가능성 → </a:t>
            </a:r>
            <a:r>
              <a:rPr b="1" lang="ko-KR" sz="2000">
                <a:latin typeface="Arial"/>
                <a:ea typeface="Arial"/>
                <a:cs typeface="Arial"/>
                <a:sym typeface="Arial"/>
              </a:rPr>
              <a:t>금리 인상 압력	</a:t>
            </a:r>
            <a:endParaRPr b="1"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lang="ko-KR" sz="2000">
                <a:latin typeface="Arial"/>
                <a:ea typeface="Arial"/>
                <a:cs typeface="Arial"/>
                <a:sym typeface="Arial"/>
              </a:rPr>
              <a:t>반대로 </a:t>
            </a:r>
            <a:r>
              <a:rPr b="1" lang="ko-KR" sz="2000">
                <a:latin typeface="Arial"/>
                <a:ea typeface="Arial"/>
                <a:cs typeface="Arial"/>
                <a:sym typeface="Arial"/>
              </a:rPr>
              <a:t>경기 둔화(재고율 상승, 출하 감소, 소비 위축)</a:t>
            </a:r>
            <a:r>
              <a:rPr lang="ko-KR" sz="2000">
                <a:latin typeface="Arial"/>
                <a:ea typeface="Arial"/>
                <a:cs typeface="Arial"/>
                <a:sym typeface="Arial"/>
              </a:rPr>
              <a:t> 시 </a:t>
            </a:r>
            <a:r>
              <a:rPr b="1" lang="ko-KR" sz="2000">
                <a:latin typeface="Arial"/>
                <a:ea typeface="Arial"/>
                <a:cs typeface="Arial"/>
                <a:sym typeface="Arial"/>
              </a:rPr>
              <a:t>금리 인하를 통한 경기 부양 필요성 증가</a:t>
            </a:r>
            <a:endParaRPr b="1"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lang="ko-KR" sz="2000">
                <a:latin typeface="Arial"/>
                <a:ea typeface="Arial"/>
                <a:cs typeface="Arial"/>
                <a:sym typeface="Arial"/>
              </a:rPr>
              <a:t>기업의 설비투자 증가, 소비자심리지수 개선 등도 </a:t>
            </a:r>
            <a:r>
              <a:rPr b="1" lang="ko-KR" sz="2000">
                <a:latin typeface="Arial"/>
                <a:ea typeface="Arial"/>
                <a:cs typeface="Arial"/>
                <a:sym typeface="Arial"/>
              </a:rPr>
              <a:t>경기 확장 신호로 작용</a:t>
            </a:r>
            <a:endParaRPr b="1" sz="2000">
              <a:latin typeface="Arial"/>
              <a:ea typeface="Arial"/>
              <a:cs typeface="Arial"/>
              <a:sym typeface="Arial"/>
            </a:endParaRPr>
          </a:p>
          <a:p>
            <a:pPr indent="0" lvl="0" marL="0" rtl="0" algn="l">
              <a:lnSpc>
                <a:spcPct val="115000"/>
              </a:lnSpc>
              <a:spcBef>
                <a:spcPts val="360"/>
              </a:spcBef>
              <a:spcAft>
                <a:spcPts val="0"/>
              </a:spcAft>
              <a:buNone/>
            </a:pPr>
            <a:r>
              <a:t/>
            </a:r>
            <a:endParaRPr b="1" sz="2000">
              <a:latin typeface="Arial"/>
              <a:ea typeface="Arial"/>
              <a:cs typeface="Arial"/>
              <a:sym typeface="Arial"/>
            </a:endParaRPr>
          </a:p>
          <a:p>
            <a:pPr indent="-355600" lvl="0" marL="457200" rtl="0" algn="l">
              <a:lnSpc>
                <a:spcPct val="115000"/>
              </a:lnSpc>
              <a:spcBef>
                <a:spcPts val="360"/>
              </a:spcBef>
              <a:spcAft>
                <a:spcPts val="0"/>
              </a:spcAft>
              <a:buSzPts val="2000"/>
              <a:buFont typeface="Arial"/>
              <a:buChar char="•"/>
            </a:pPr>
            <a:r>
              <a:rPr b="1" lang="ko-KR" sz="2000">
                <a:latin typeface="Arial"/>
                <a:ea typeface="Arial"/>
                <a:cs typeface="Arial"/>
                <a:sym typeface="Arial"/>
              </a:rPr>
              <a:t>주요 지표</a:t>
            </a:r>
            <a:endParaRPr b="1"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경기지표</a:t>
            </a:r>
            <a:r>
              <a:rPr lang="ko-KR" sz="2000">
                <a:latin typeface="Arial"/>
                <a:ea typeface="Arial"/>
                <a:cs typeface="Arial"/>
                <a:sym typeface="Arial"/>
              </a:rPr>
              <a:t>: GDP 성장률, OECD 경기선행지수, 동행/선행지수, 설비투자지수, 제조업 출하지수, 재고율</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심리지표</a:t>
            </a:r>
            <a:r>
              <a:rPr lang="ko-KR" sz="2000">
                <a:latin typeface="Arial"/>
                <a:ea typeface="Arial"/>
                <a:cs typeface="Arial"/>
                <a:sym typeface="Arial"/>
              </a:rPr>
              <a:t>: 소비자심리지수(CSI), 업황 BSI</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보조 지표</a:t>
            </a:r>
            <a:r>
              <a:rPr lang="ko-KR" sz="2000">
                <a:latin typeface="Arial"/>
                <a:ea typeface="Arial"/>
                <a:cs typeface="Arial"/>
                <a:sym typeface="Arial"/>
              </a:rPr>
              <a:t>: 코스피 지수, 장단기 금리차(10Y-3Y)</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타겟 변수</a:t>
            </a:r>
            <a:r>
              <a:rPr lang="ko-KR" sz="2000">
                <a:latin typeface="Arial"/>
                <a:ea typeface="Arial"/>
                <a:cs typeface="Arial"/>
                <a:sym typeface="Arial"/>
              </a:rPr>
              <a:t>: 한국은행 기준금리</a:t>
            </a:r>
            <a:endParaRPr sz="2000">
              <a:latin typeface="Arial"/>
              <a:ea typeface="Arial"/>
              <a:cs typeface="Arial"/>
              <a:sym typeface="Arial"/>
            </a:endParaRPr>
          </a:p>
          <a:p>
            <a:pPr indent="0" lvl="0" marL="457200" rtl="0" algn="l">
              <a:lnSpc>
                <a:spcPct val="115000"/>
              </a:lnSpc>
              <a:spcBef>
                <a:spcPts val="360"/>
              </a:spcBef>
              <a:spcAft>
                <a:spcPts val="0"/>
              </a:spcAft>
              <a:buNone/>
            </a:pPr>
            <a:r>
              <a:t/>
            </a:r>
            <a:endParaRPr sz="2000">
              <a:latin typeface="Arial"/>
              <a:ea typeface="Arial"/>
              <a:cs typeface="Arial"/>
              <a:sym typeface="Arial"/>
            </a:endParaRPr>
          </a:p>
          <a:p>
            <a:pPr indent="-355600" lvl="0" marL="457200" rtl="0" algn="l">
              <a:lnSpc>
                <a:spcPct val="115000"/>
              </a:lnSpc>
              <a:spcBef>
                <a:spcPts val="360"/>
              </a:spcBef>
              <a:spcAft>
                <a:spcPts val="0"/>
              </a:spcAft>
              <a:buSzPts val="2000"/>
              <a:buFont typeface="Arial"/>
              <a:buChar char="•"/>
            </a:pPr>
            <a:r>
              <a:rPr b="1" lang="ko-KR" sz="2000">
                <a:latin typeface="Arial"/>
                <a:ea typeface="Arial"/>
                <a:cs typeface="Arial"/>
                <a:sym typeface="Arial"/>
              </a:rPr>
              <a:t>분석 결과</a:t>
            </a:r>
            <a:r>
              <a:rPr lang="ko-KR" sz="2000">
                <a:latin typeface="Arial"/>
                <a:ea typeface="Arial"/>
                <a:cs typeface="Arial"/>
                <a:sym typeface="Arial"/>
              </a:rPr>
              <a:t>: </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GDP 성장률과 기준금리 간 유의미한 양(+)의 상관관계</a:t>
            </a:r>
            <a:r>
              <a:rPr lang="ko-KR" sz="2000">
                <a:latin typeface="Arial"/>
                <a:ea typeface="Arial"/>
                <a:cs typeface="Arial"/>
                <a:sym typeface="Arial"/>
              </a:rPr>
              <a:t>가 확인됨</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제조업 재고율 상승은 경기 둔화 → 기준금리 인하 가능성을 시사</a:t>
            </a:r>
            <a:endParaRPr b="1"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설비투자지수 증가와 기준금리 상승 간 양의 관계</a:t>
            </a:r>
            <a:r>
              <a:rPr lang="ko-KR" sz="2000">
                <a:latin typeface="Arial"/>
                <a:ea typeface="Arial"/>
                <a:cs typeface="Arial"/>
                <a:sym typeface="Arial"/>
              </a:rPr>
              <a:t>도 관찰됨</a:t>
            </a:r>
            <a:endParaRPr sz="2000">
              <a:latin typeface="Arial"/>
              <a:ea typeface="Arial"/>
              <a:cs typeface="Arial"/>
              <a:sym typeface="Arial"/>
            </a:endParaRPr>
          </a:p>
          <a:p>
            <a:pPr indent="0" lvl="0" marL="457200" rtl="0" algn="l">
              <a:lnSpc>
                <a:spcPct val="115000"/>
              </a:lnSpc>
              <a:spcBef>
                <a:spcPts val="360"/>
              </a:spcBef>
              <a:spcAft>
                <a:spcPts val="0"/>
              </a:spcAft>
              <a:buNone/>
            </a:pPr>
            <a:r>
              <a:t/>
            </a:r>
            <a:endParaRPr sz="2000">
              <a:latin typeface="Arial"/>
              <a:ea typeface="Arial"/>
              <a:cs typeface="Arial"/>
              <a:sym typeface="Arial"/>
            </a:endParaRPr>
          </a:p>
        </p:txBody>
      </p:sp>
      <p:pic>
        <p:nvPicPr>
          <p:cNvPr id="355" name="Google Shape;355;g34930e08122_5_160"/>
          <p:cNvPicPr preferRelativeResize="0"/>
          <p:nvPr/>
        </p:nvPicPr>
        <p:blipFill>
          <a:blip r:embed="rId6">
            <a:alphaModFix/>
          </a:blip>
          <a:stretch>
            <a:fillRect/>
          </a:stretch>
        </p:blipFill>
        <p:spPr>
          <a:xfrm>
            <a:off x="8716675" y="2856850"/>
            <a:ext cx="9329975" cy="5078000"/>
          </a:xfrm>
          <a:prstGeom prst="rect">
            <a:avLst/>
          </a:prstGeom>
          <a:noFill/>
          <a:ln>
            <a:noFill/>
          </a:ln>
        </p:spPr>
      </p:pic>
      <p:pic>
        <p:nvPicPr>
          <p:cNvPr id="356" name="Google Shape;356;g34930e08122_5_160"/>
          <p:cNvPicPr preferRelativeResize="0"/>
          <p:nvPr/>
        </p:nvPicPr>
        <p:blipFill rotWithShape="1">
          <a:blip r:embed="rId7">
            <a:alphaModFix/>
          </a:blip>
          <a:srcRect b="0" l="0" r="0" t="11699"/>
          <a:stretch/>
        </p:blipFill>
        <p:spPr>
          <a:xfrm>
            <a:off x="8809662" y="3120499"/>
            <a:ext cx="9144001" cy="4814350"/>
          </a:xfrm>
          <a:prstGeom prst="rect">
            <a:avLst/>
          </a:prstGeom>
          <a:noFill/>
          <a:ln>
            <a:noFill/>
          </a:ln>
        </p:spPr>
      </p:pic>
      <p:pic>
        <p:nvPicPr>
          <p:cNvPr id="357" name="Google Shape;357;g34930e08122_5_160"/>
          <p:cNvPicPr preferRelativeResize="0"/>
          <p:nvPr/>
        </p:nvPicPr>
        <p:blipFill>
          <a:blip r:embed="rId8">
            <a:alphaModFix/>
          </a:blip>
          <a:stretch>
            <a:fillRect/>
          </a:stretch>
        </p:blipFill>
        <p:spPr>
          <a:xfrm>
            <a:off x="8504588" y="2436800"/>
            <a:ext cx="9620250" cy="6181725"/>
          </a:xfrm>
          <a:prstGeom prst="rect">
            <a:avLst/>
          </a:prstGeom>
          <a:noFill/>
          <a:ln>
            <a:noFill/>
          </a:ln>
        </p:spPr>
      </p:pic>
      <p:sp>
        <p:nvSpPr>
          <p:cNvPr id="358" name="Google Shape;358;g34930e08122_5_160"/>
          <p:cNvSpPr txBox="1"/>
          <p:nvPr/>
        </p:nvSpPr>
        <p:spPr>
          <a:xfrm>
            <a:off x="8716675" y="9087650"/>
            <a:ext cx="9053400" cy="5817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1"/>
              </a:buClr>
              <a:buSzPts val="1200"/>
              <a:buAutoNum type="arabicPeriod"/>
            </a:pPr>
            <a:r>
              <a:rPr lang="ko-KR" sz="1200">
                <a:solidFill>
                  <a:schemeClr val="dk1"/>
                </a:solidFill>
              </a:rPr>
              <a:t>leading_price 경기선행종합지수 : 실제 경기순환에 앞서 변동하는 개별지표를 가공·종합하여 만든 지수로 향후 경기변동의 단기 예측에 이용 순환변동치는 매월 계절성 및 불규칙 변동치를 갱신하여 산출하므로 전체 시계열이 매월 수정됨</a:t>
            </a:r>
            <a:endParaRPr/>
          </a:p>
        </p:txBody>
      </p:sp>
      <p:pic>
        <p:nvPicPr>
          <p:cNvPr id="359" name="Google Shape;359;g34930e08122_5_160"/>
          <p:cNvPicPr preferRelativeResize="0"/>
          <p:nvPr/>
        </p:nvPicPr>
        <p:blipFill>
          <a:blip r:embed="rId9">
            <a:alphaModFix/>
          </a:blip>
          <a:stretch>
            <a:fillRect/>
          </a:stretch>
        </p:blipFill>
        <p:spPr>
          <a:xfrm>
            <a:off x="8617150" y="2710786"/>
            <a:ext cx="9252448" cy="5633776"/>
          </a:xfrm>
          <a:prstGeom prst="rect">
            <a:avLst/>
          </a:prstGeom>
          <a:noFill/>
          <a:ln>
            <a:noFill/>
          </a:ln>
        </p:spPr>
      </p:pic>
      <p:pic>
        <p:nvPicPr>
          <p:cNvPr id="360" name="Google Shape;360;g34930e08122_5_160"/>
          <p:cNvPicPr preferRelativeResize="0"/>
          <p:nvPr/>
        </p:nvPicPr>
        <p:blipFill>
          <a:blip r:embed="rId10">
            <a:alphaModFix/>
          </a:blip>
          <a:stretch>
            <a:fillRect/>
          </a:stretch>
        </p:blipFill>
        <p:spPr>
          <a:xfrm>
            <a:off x="8792050" y="2582887"/>
            <a:ext cx="8902649" cy="5553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g34930e08122_0_203"/>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366" name="Google Shape;366;g34930e08122_0_203"/>
          <p:cNvPicPr preferRelativeResize="0"/>
          <p:nvPr/>
        </p:nvPicPr>
        <p:blipFill>
          <a:blip r:embed="rId4">
            <a:alphaModFix/>
          </a:blip>
          <a:stretch>
            <a:fillRect/>
          </a:stretch>
        </p:blipFill>
        <p:spPr>
          <a:xfrm>
            <a:off x="9687300" y="387000"/>
            <a:ext cx="7515301" cy="4932525"/>
          </a:xfrm>
          <a:prstGeom prst="rect">
            <a:avLst/>
          </a:prstGeom>
          <a:noFill/>
          <a:ln>
            <a:noFill/>
          </a:ln>
        </p:spPr>
      </p:pic>
      <p:sp>
        <p:nvSpPr>
          <p:cNvPr id="367" name="Google Shape;367;g34930e08122_0_203"/>
          <p:cNvSpPr txBox="1"/>
          <p:nvPr>
            <p:ph idx="1" type="body"/>
          </p:nvPr>
        </p:nvSpPr>
        <p:spPr>
          <a:xfrm>
            <a:off x="457200" y="1600200"/>
            <a:ext cx="8686800" cy="84522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1200"/>
              </a:spcBef>
              <a:spcAft>
                <a:spcPts val="0"/>
              </a:spcAft>
              <a:buSzPts val="2000"/>
              <a:buFont typeface="Arial"/>
              <a:buChar char="•"/>
            </a:pPr>
            <a:r>
              <a:rPr b="1" lang="ko-KR" sz="2000">
                <a:latin typeface="Arial"/>
                <a:ea typeface="Arial"/>
                <a:cs typeface="Arial"/>
                <a:sym typeface="Arial"/>
              </a:rPr>
              <a:t>가설</a:t>
            </a:r>
            <a:r>
              <a:rPr lang="ko-KR" sz="2000">
                <a:latin typeface="Arial"/>
                <a:ea typeface="Arial"/>
                <a:cs typeface="Arial"/>
                <a:sym typeface="Arial"/>
              </a:rPr>
              <a:t>: 인플레이션이 높아지면 금리는 상승하고, 낮아지면 금리는 하락할 것이다.​</a:t>
            </a:r>
            <a:br>
              <a:rPr lang="ko-KR" sz="2000">
                <a:latin typeface="Arial"/>
                <a:ea typeface="Arial"/>
                <a:cs typeface="Arial"/>
                <a:sym typeface="Arial"/>
              </a:rPr>
            </a:b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ko-KR" sz="2000">
                <a:latin typeface="Arial"/>
                <a:ea typeface="Arial"/>
                <a:cs typeface="Arial"/>
                <a:sym typeface="Arial"/>
              </a:rPr>
              <a:t>근거논리</a:t>
            </a:r>
            <a:r>
              <a:rPr lang="ko-KR" sz="2000">
                <a:latin typeface="Arial"/>
                <a:ea typeface="Arial"/>
                <a:cs typeface="Arial"/>
                <a:sym typeface="Arial"/>
              </a:rPr>
              <a:t>: </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lang="ko-KR" sz="2000">
                <a:latin typeface="Arial"/>
                <a:ea typeface="Arial"/>
                <a:cs typeface="Arial"/>
                <a:sym typeface="Arial"/>
              </a:rPr>
              <a:t>소비자물가지수(CPI</a:t>
            </a:r>
            <a:r>
              <a:rPr lang="ko-KR" sz="2000">
                <a:latin typeface="Arial"/>
                <a:ea typeface="Arial"/>
                <a:cs typeface="Arial"/>
                <a:sym typeface="Arial"/>
              </a:rPr>
              <a:t>)</a:t>
            </a:r>
            <a:r>
              <a:rPr lang="ko-KR" sz="2000">
                <a:latin typeface="Arial"/>
                <a:ea typeface="Arial"/>
                <a:cs typeface="Arial"/>
                <a:sym typeface="Arial"/>
              </a:rPr>
              <a:t>는 한국은행의 통화정책 목표 중 하나인 </a:t>
            </a:r>
            <a:r>
              <a:rPr b="1" lang="ko-KR" sz="2000">
                <a:latin typeface="Arial"/>
                <a:ea typeface="Arial"/>
                <a:cs typeface="Arial"/>
                <a:sym typeface="Arial"/>
              </a:rPr>
              <a:t>물가 안정</a:t>
            </a:r>
            <a:r>
              <a:rPr lang="ko-KR" sz="2000">
                <a:latin typeface="Arial"/>
                <a:ea typeface="Arial"/>
                <a:cs typeface="Arial"/>
                <a:sym typeface="Arial"/>
              </a:rPr>
              <a:t>을 판단하는 핵심 지표</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lang="ko-KR" sz="2000">
                <a:latin typeface="Arial"/>
                <a:ea typeface="Arial"/>
                <a:cs typeface="Arial"/>
                <a:sym typeface="Arial"/>
              </a:rPr>
              <a:t>인플레이션이 높아지면, </a:t>
            </a:r>
            <a:r>
              <a:rPr b="1" lang="ko-KR" sz="2000">
                <a:latin typeface="Arial"/>
                <a:ea typeface="Arial"/>
                <a:cs typeface="Arial"/>
                <a:sym typeface="Arial"/>
              </a:rPr>
              <a:t>실질 구매력 하락</a:t>
            </a:r>
            <a:r>
              <a:rPr lang="ko-KR" sz="2000">
                <a:latin typeface="Arial"/>
                <a:ea typeface="Arial"/>
                <a:cs typeface="Arial"/>
                <a:sym typeface="Arial"/>
              </a:rPr>
              <a:t> 및 </a:t>
            </a:r>
            <a:r>
              <a:rPr b="1" lang="ko-KR" sz="2000">
                <a:latin typeface="Arial"/>
                <a:ea typeface="Arial"/>
                <a:cs typeface="Arial"/>
                <a:sym typeface="Arial"/>
              </a:rPr>
              <a:t>가계/기업 비용 증가</a:t>
            </a:r>
            <a:r>
              <a:rPr lang="ko-KR" sz="2000">
                <a:latin typeface="Arial"/>
                <a:ea typeface="Arial"/>
                <a:cs typeface="Arial"/>
                <a:sym typeface="Arial"/>
              </a:rPr>
              <a:t>를 유발 → 금리 인상 필요성 증가</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lang="ko-KR" sz="2000">
                <a:latin typeface="Arial"/>
                <a:ea typeface="Arial"/>
                <a:cs typeface="Arial"/>
                <a:sym typeface="Arial"/>
              </a:rPr>
              <a:t>특히 근원물가(변동성 큰 품목 제외)와 </a:t>
            </a:r>
            <a:r>
              <a:rPr b="1" lang="ko-KR" sz="2000">
                <a:latin typeface="Arial"/>
                <a:ea typeface="Arial"/>
                <a:cs typeface="Arial"/>
                <a:sym typeface="Arial"/>
              </a:rPr>
              <a:t>기대 인플레이션</a:t>
            </a:r>
            <a:r>
              <a:rPr lang="ko-KR" sz="2000">
                <a:latin typeface="Arial"/>
                <a:ea typeface="Arial"/>
                <a:cs typeface="Arial"/>
                <a:sym typeface="Arial"/>
              </a:rPr>
              <a:t>은 </a:t>
            </a:r>
            <a:r>
              <a:rPr b="1" lang="ko-KR" sz="2000">
                <a:latin typeface="Arial"/>
                <a:ea typeface="Arial"/>
                <a:cs typeface="Arial"/>
                <a:sym typeface="Arial"/>
              </a:rPr>
              <a:t>중기적 금리 방향성 판단에 중요</a:t>
            </a:r>
            <a:br>
              <a:rPr b="1" lang="ko-KR" sz="2000">
                <a:latin typeface="Arial"/>
                <a:ea typeface="Arial"/>
                <a:cs typeface="Arial"/>
                <a:sym typeface="Arial"/>
              </a:rPr>
            </a:br>
            <a:endParaRPr sz="20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b="1" lang="ko-KR" sz="2000">
                <a:latin typeface="Arial"/>
                <a:ea typeface="Arial"/>
                <a:cs typeface="Arial"/>
                <a:sym typeface="Arial"/>
              </a:rPr>
              <a:t>주요지표</a:t>
            </a:r>
            <a:endParaRPr b="1"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CPI(소비자물가지수)</a:t>
            </a:r>
            <a:r>
              <a:rPr lang="ko-KR" sz="2000">
                <a:latin typeface="Arial"/>
                <a:ea typeface="Arial"/>
                <a:cs typeface="Arial"/>
                <a:sym typeface="Arial"/>
              </a:rPr>
              <a:t>: 전년 동기 대비 상승률</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근원물가</a:t>
            </a:r>
            <a:r>
              <a:rPr lang="ko-KR" sz="2000">
                <a:latin typeface="Arial"/>
                <a:ea typeface="Arial"/>
                <a:cs typeface="Arial"/>
                <a:sym typeface="Arial"/>
              </a:rPr>
              <a:t>: 농산물·에너지 제외</a:t>
            </a:r>
            <a:endParaRPr sz="2000">
              <a:latin typeface="Arial"/>
              <a:ea typeface="Arial"/>
              <a:cs typeface="Arial"/>
              <a:sym typeface="Arial"/>
            </a:endParaRPr>
          </a:p>
          <a:p>
            <a:pPr indent="0" lvl="0" marL="914400" rtl="0" algn="l">
              <a:lnSpc>
                <a:spcPct val="115000"/>
              </a:lnSpc>
              <a:spcBef>
                <a:spcPts val="1200"/>
              </a:spcBef>
              <a:spcAft>
                <a:spcPts val="0"/>
              </a:spcAft>
              <a:buNone/>
            </a:pPr>
            <a:r>
              <a:t/>
            </a:r>
            <a:endParaRPr b="1" sz="2000">
              <a:latin typeface="Arial"/>
              <a:ea typeface="Arial"/>
              <a:cs typeface="Arial"/>
              <a:sym typeface="Arial"/>
            </a:endParaRPr>
          </a:p>
          <a:p>
            <a:pPr indent="-355600" lvl="0" marL="457200" rtl="0" algn="l">
              <a:lnSpc>
                <a:spcPct val="115000"/>
              </a:lnSpc>
              <a:spcBef>
                <a:spcPts val="1200"/>
              </a:spcBef>
              <a:spcAft>
                <a:spcPts val="0"/>
              </a:spcAft>
              <a:buSzPts val="2000"/>
              <a:buFont typeface="Arial"/>
              <a:buChar char="•"/>
            </a:pPr>
            <a:r>
              <a:rPr b="1" lang="ko-KR" sz="2000">
                <a:latin typeface="Arial"/>
                <a:ea typeface="Arial"/>
                <a:cs typeface="Arial"/>
                <a:sym typeface="Arial"/>
              </a:rPr>
              <a:t>분석 결과</a:t>
            </a:r>
            <a:r>
              <a:rPr lang="ko-KR" sz="2000">
                <a:latin typeface="Arial"/>
                <a:ea typeface="Arial"/>
                <a:cs typeface="Arial"/>
                <a:sym typeface="Arial"/>
              </a:rPr>
              <a:t>: 소비자물가지수(CPI), 근원물가 상승률, 기준금리 간의 상관관계를 분석한 결과, 인플레이션 상승 시 금리도 상승하는 경향이 확인됨.​</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b="1" lang="ko-KR" sz="2000">
                <a:latin typeface="Arial"/>
                <a:ea typeface="Arial"/>
                <a:cs typeface="Arial"/>
                <a:sym typeface="Arial"/>
              </a:rPr>
              <a:t>CPI 상승률과 기준금리 간 명확한 양(+)의 상관관계</a:t>
            </a:r>
            <a:r>
              <a:rPr lang="ko-KR" sz="2000">
                <a:latin typeface="Arial"/>
                <a:ea typeface="Arial"/>
                <a:cs typeface="Arial"/>
                <a:sym typeface="Arial"/>
              </a:rPr>
              <a:t>가 확인됨</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b="1" lang="ko-KR" sz="2000">
                <a:latin typeface="Arial"/>
                <a:ea typeface="Arial"/>
                <a:cs typeface="Arial"/>
                <a:sym typeface="Arial"/>
              </a:rPr>
              <a:t>근원물가 상승률이 기준금리 결정과 더 밀접한 관계</a:t>
            </a:r>
            <a:r>
              <a:rPr lang="ko-KR" sz="2000">
                <a:latin typeface="Arial"/>
                <a:ea typeface="Arial"/>
                <a:cs typeface="Arial"/>
                <a:sym typeface="Arial"/>
              </a:rPr>
              <a:t>를 보임</a:t>
            </a:r>
            <a:endParaRPr sz="2000">
              <a:latin typeface="Arial"/>
              <a:ea typeface="Arial"/>
              <a:cs typeface="Arial"/>
              <a:sym typeface="Arial"/>
            </a:endParaRPr>
          </a:p>
          <a:p>
            <a:pPr indent="0" lvl="0" marL="457200" rtl="0" algn="l">
              <a:spcBef>
                <a:spcPts val="1200"/>
              </a:spcBef>
              <a:spcAft>
                <a:spcPts val="0"/>
              </a:spcAft>
              <a:buNone/>
            </a:pPr>
            <a:r>
              <a:t/>
            </a:r>
            <a:endParaRPr sz="2000"/>
          </a:p>
        </p:txBody>
      </p:sp>
      <p:pic>
        <p:nvPicPr>
          <p:cNvPr id="368" name="Google Shape;368;g34930e08122_0_203"/>
          <p:cNvPicPr preferRelativeResize="0"/>
          <p:nvPr/>
        </p:nvPicPr>
        <p:blipFill>
          <a:blip r:embed="rId5">
            <a:alphaModFix/>
          </a:blip>
          <a:stretch>
            <a:fillRect/>
          </a:stretch>
        </p:blipFill>
        <p:spPr>
          <a:xfrm>
            <a:off x="9739500" y="5287650"/>
            <a:ext cx="7515299" cy="4764762"/>
          </a:xfrm>
          <a:prstGeom prst="rect">
            <a:avLst/>
          </a:prstGeom>
          <a:noFill/>
          <a:ln>
            <a:noFill/>
          </a:ln>
        </p:spPr>
      </p:pic>
      <p:sp>
        <p:nvSpPr>
          <p:cNvPr id="369" name="Google Shape;369;g34930e08122_0_203"/>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370" name="Google Shape;370;g34930e08122_0_203"/>
          <p:cNvPicPr preferRelativeResize="0"/>
          <p:nvPr/>
        </p:nvPicPr>
        <p:blipFill rotWithShape="1">
          <a:blip r:embed="rId6">
            <a:alphaModFix/>
          </a:blip>
          <a:srcRect b="0" l="0" r="0" t="0"/>
          <a:stretch/>
        </p:blipFill>
        <p:spPr>
          <a:xfrm>
            <a:off x="-76200" y="10172700"/>
            <a:ext cx="18427702" cy="114300"/>
          </a:xfrm>
          <a:prstGeom prst="rect">
            <a:avLst/>
          </a:prstGeom>
          <a:noFill/>
          <a:ln>
            <a:noFill/>
          </a:ln>
        </p:spPr>
      </p:pic>
      <p:pic>
        <p:nvPicPr>
          <p:cNvPr id="371" name="Google Shape;371;g34930e08122_0_203"/>
          <p:cNvPicPr preferRelativeResize="0"/>
          <p:nvPr/>
        </p:nvPicPr>
        <p:blipFill rotWithShape="1">
          <a:blip r:embed="rId7">
            <a:alphaModFix/>
          </a:blip>
          <a:srcRect b="0" l="0" r="0" t="0"/>
          <a:stretch/>
        </p:blipFill>
        <p:spPr>
          <a:xfrm>
            <a:off x="0" y="10172700"/>
            <a:ext cx="9144000" cy="114300"/>
          </a:xfrm>
          <a:prstGeom prst="rect">
            <a:avLst/>
          </a:prstGeom>
          <a:noFill/>
          <a:ln>
            <a:noFill/>
          </a:ln>
        </p:spPr>
      </p:pic>
      <p:sp>
        <p:nvSpPr>
          <p:cNvPr id="372" name="Google Shape;372;g34930e08122_0_203"/>
          <p:cNvSpPr txBox="1"/>
          <p:nvPr>
            <p:ph type="title"/>
          </p:nvPr>
        </p:nvSpPr>
        <p:spPr>
          <a:xfrm>
            <a:off x="457200" y="894750"/>
            <a:ext cx="5600100" cy="646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ko-KR" sz="2700">
                <a:solidFill>
                  <a:srgbClr val="3958E3"/>
                </a:solidFill>
              </a:rPr>
              <a:t>가설2. 인플레이션과 금리</a:t>
            </a:r>
            <a:endParaRPr b="1" sz="2700">
              <a:solidFill>
                <a:srgbClr val="3958E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34930e08122_0_209"/>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sp>
        <p:nvSpPr>
          <p:cNvPr id="378" name="Google Shape;378;g34930e08122_0_209"/>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379" name="Google Shape;379;g34930e08122_0_209"/>
          <p:cNvPicPr preferRelativeResize="0"/>
          <p:nvPr/>
        </p:nvPicPr>
        <p:blipFill rotWithShape="1">
          <a:blip r:embed="rId4">
            <a:alphaModFix/>
          </a:blip>
          <a:srcRect b="0" l="0" r="0" t="0"/>
          <a:stretch/>
        </p:blipFill>
        <p:spPr>
          <a:xfrm>
            <a:off x="-76200" y="10172700"/>
            <a:ext cx="18427702" cy="114300"/>
          </a:xfrm>
          <a:prstGeom prst="rect">
            <a:avLst/>
          </a:prstGeom>
          <a:noFill/>
          <a:ln>
            <a:noFill/>
          </a:ln>
        </p:spPr>
      </p:pic>
      <p:pic>
        <p:nvPicPr>
          <p:cNvPr id="380" name="Google Shape;380;g34930e08122_0_209"/>
          <p:cNvPicPr preferRelativeResize="0"/>
          <p:nvPr/>
        </p:nvPicPr>
        <p:blipFill rotWithShape="1">
          <a:blip r:embed="rId5">
            <a:alphaModFix/>
          </a:blip>
          <a:srcRect b="0" l="0" r="0" t="0"/>
          <a:stretch/>
        </p:blipFill>
        <p:spPr>
          <a:xfrm>
            <a:off x="0" y="10172700"/>
            <a:ext cx="9144000" cy="114300"/>
          </a:xfrm>
          <a:prstGeom prst="rect">
            <a:avLst/>
          </a:prstGeom>
          <a:noFill/>
          <a:ln>
            <a:noFill/>
          </a:ln>
        </p:spPr>
      </p:pic>
      <p:sp>
        <p:nvSpPr>
          <p:cNvPr id="381" name="Google Shape;381;g34930e08122_0_209"/>
          <p:cNvSpPr txBox="1"/>
          <p:nvPr>
            <p:ph type="title"/>
          </p:nvPr>
        </p:nvSpPr>
        <p:spPr>
          <a:xfrm>
            <a:off x="457200" y="894750"/>
            <a:ext cx="5600100" cy="646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ko-KR" sz="2700">
                <a:solidFill>
                  <a:srgbClr val="3958E3"/>
                </a:solidFill>
              </a:rPr>
              <a:t>가설3. 고용지표와 기준금리</a:t>
            </a:r>
            <a:endParaRPr b="1" sz="2700">
              <a:solidFill>
                <a:srgbClr val="3958E3"/>
              </a:solidFill>
            </a:endParaRPr>
          </a:p>
        </p:txBody>
      </p:sp>
      <p:sp>
        <p:nvSpPr>
          <p:cNvPr id="382" name="Google Shape;382;g34930e08122_0_209"/>
          <p:cNvSpPr txBox="1"/>
          <p:nvPr>
            <p:ph idx="1" type="body"/>
          </p:nvPr>
        </p:nvSpPr>
        <p:spPr>
          <a:xfrm>
            <a:off x="457200" y="1600200"/>
            <a:ext cx="8229600" cy="82998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360"/>
              </a:spcBef>
              <a:spcAft>
                <a:spcPts val="0"/>
              </a:spcAft>
              <a:buSzPts val="2000"/>
              <a:buFont typeface="Arial"/>
              <a:buChar char="•"/>
            </a:pPr>
            <a:r>
              <a:rPr b="1" lang="ko-KR" sz="2000">
                <a:latin typeface="Arial"/>
                <a:ea typeface="Arial"/>
                <a:cs typeface="Arial"/>
                <a:sym typeface="Arial"/>
              </a:rPr>
              <a:t>가설</a:t>
            </a:r>
            <a:r>
              <a:rPr lang="ko-KR" sz="2000">
                <a:latin typeface="Arial"/>
                <a:ea typeface="Arial"/>
                <a:cs typeface="Arial"/>
                <a:sym typeface="Arial"/>
              </a:rPr>
              <a:t>: 실업률이 높아질수록 경기 둔화 우려로 금리 인하 가능성이 커지고, 고용이 과열되면 인플레이션 우려로 금리 인상 가능성이 높아진다.</a:t>
            </a:r>
            <a:endParaRPr sz="2000">
              <a:latin typeface="Arial"/>
              <a:ea typeface="Arial"/>
              <a:cs typeface="Arial"/>
              <a:sym typeface="Arial"/>
            </a:endParaRPr>
          </a:p>
          <a:p>
            <a:pPr indent="0" lvl="0" marL="0" rtl="0" algn="l">
              <a:lnSpc>
                <a:spcPct val="115000"/>
              </a:lnSpc>
              <a:spcBef>
                <a:spcPts val="360"/>
              </a:spcBef>
              <a:spcAft>
                <a:spcPts val="0"/>
              </a:spcAft>
              <a:buNone/>
            </a:pPr>
            <a:r>
              <a:t/>
            </a:r>
            <a:endParaRPr sz="2000">
              <a:latin typeface="Arial"/>
              <a:ea typeface="Arial"/>
              <a:cs typeface="Arial"/>
              <a:sym typeface="Arial"/>
            </a:endParaRPr>
          </a:p>
          <a:p>
            <a:pPr indent="-355600" lvl="0" marL="457200" rtl="0" algn="l">
              <a:lnSpc>
                <a:spcPct val="115000"/>
              </a:lnSpc>
              <a:spcBef>
                <a:spcPts val="360"/>
              </a:spcBef>
              <a:spcAft>
                <a:spcPts val="0"/>
              </a:spcAft>
              <a:buSzPts val="2000"/>
              <a:buFont typeface="Arial"/>
              <a:buChar char="•"/>
            </a:pPr>
            <a:r>
              <a:rPr b="1" lang="ko-KR" sz="2000">
                <a:latin typeface="Arial"/>
                <a:ea typeface="Arial"/>
                <a:cs typeface="Arial"/>
                <a:sym typeface="Arial"/>
              </a:rPr>
              <a:t>근거논리</a:t>
            </a:r>
            <a:r>
              <a:rPr lang="ko-KR" sz="2000">
                <a:latin typeface="Arial"/>
                <a:ea typeface="Arial"/>
                <a:cs typeface="Arial"/>
                <a:sym typeface="Arial"/>
              </a:rPr>
              <a:t>:</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lang="ko-KR" sz="2000">
                <a:latin typeface="Arial"/>
                <a:ea typeface="Arial"/>
                <a:cs typeface="Arial"/>
                <a:sym typeface="Arial"/>
              </a:rPr>
              <a:t>고용은 </a:t>
            </a:r>
            <a:r>
              <a:rPr b="1" lang="ko-KR" sz="2000">
                <a:latin typeface="Arial"/>
                <a:ea typeface="Arial"/>
                <a:cs typeface="Arial"/>
                <a:sym typeface="Arial"/>
              </a:rPr>
              <a:t>실물경제의 활력 수준을 나타내는 핵심 지표</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실업률 상승은 경기 둔화 신호</a:t>
            </a:r>
            <a:r>
              <a:rPr lang="ko-KR" sz="2000">
                <a:latin typeface="Arial"/>
                <a:ea typeface="Arial"/>
                <a:cs typeface="Arial"/>
                <a:sym typeface="Arial"/>
              </a:rPr>
              <a:t>로 작용하여 금리 인하 요인으로 고려됨</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lang="ko-KR" sz="2000">
                <a:latin typeface="Arial"/>
                <a:ea typeface="Arial"/>
                <a:cs typeface="Arial"/>
                <a:sym typeface="Arial"/>
              </a:rPr>
              <a:t>반면, </a:t>
            </a:r>
            <a:r>
              <a:rPr b="1" lang="ko-KR" sz="2000">
                <a:latin typeface="Arial"/>
                <a:ea typeface="Arial"/>
                <a:cs typeface="Arial"/>
                <a:sym typeface="Arial"/>
              </a:rPr>
              <a:t>고용률 상승 및 경제활동참가율 증가</a:t>
            </a:r>
            <a:r>
              <a:rPr lang="ko-KR" sz="2000">
                <a:latin typeface="Arial"/>
                <a:ea typeface="Arial"/>
                <a:cs typeface="Arial"/>
                <a:sym typeface="Arial"/>
              </a:rPr>
              <a:t>는 경제 회복 또는 과열 가능성을 시사 → 금리 인상 가능성 ↑</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lang="ko-KR" sz="2000">
                <a:latin typeface="Arial"/>
                <a:ea typeface="Arial"/>
                <a:cs typeface="Arial"/>
                <a:sym typeface="Arial"/>
              </a:rPr>
              <a:t>고용지표는 </a:t>
            </a:r>
            <a:r>
              <a:rPr b="1" lang="ko-KR" sz="2000">
                <a:latin typeface="Arial"/>
                <a:ea typeface="Arial"/>
                <a:cs typeface="Arial"/>
                <a:sym typeface="Arial"/>
              </a:rPr>
              <a:t>소득, 소비, 물가 흐름과 직결</a:t>
            </a:r>
            <a:r>
              <a:rPr lang="ko-KR" sz="2000">
                <a:latin typeface="Arial"/>
                <a:ea typeface="Arial"/>
                <a:cs typeface="Arial"/>
                <a:sym typeface="Arial"/>
              </a:rPr>
              <a:t>되며, 통화정책의 중요한 판단 기준으로 활용됨</a:t>
            </a:r>
            <a:endParaRPr sz="2000">
              <a:latin typeface="Arial"/>
              <a:ea typeface="Arial"/>
              <a:cs typeface="Arial"/>
              <a:sym typeface="Arial"/>
            </a:endParaRPr>
          </a:p>
          <a:p>
            <a:pPr indent="0" lvl="0" marL="0" rtl="0" algn="l">
              <a:lnSpc>
                <a:spcPct val="115000"/>
              </a:lnSpc>
              <a:spcBef>
                <a:spcPts val="360"/>
              </a:spcBef>
              <a:spcAft>
                <a:spcPts val="0"/>
              </a:spcAft>
              <a:buNone/>
            </a:pPr>
            <a:r>
              <a:t/>
            </a:r>
            <a:endParaRPr b="1" sz="2000">
              <a:latin typeface="Arial"/>
              <a:ea typeface="Arial"/>
              <a:cs typeface="Arial"/>
              <a:sym typeface="Arial"/>
            </a:endParaRPr>
          </a:p>
          <a:p>
            <a:pPr indent="-355600" lvl="0" marL="457200" rtl="0" algn="l">
              <a:lnSpc>
                <a:spcPct val="115000"/>
              </a:lnSpc>
              <a:spcBef>
                <a:spcPts val="360"/>
              </a:spcBef>
              <a:spcAft>
                <a:spcPts val="0"/>
              </a:spcAft>
              <a:buSzPts val="2000"/>
              <a:buFont typeface="Arial"/>
              <a:buChar char="•"/>
            </a:pPr>
            <a:r>
              <a:rPr b="1" lang="ko-KR" sz="2000">
                <a:latin typeface="Arial"/>
                <a:ea typeface="Arial"/>
                <a:cs typeface="Arial"/>
                <a:sym typeface="Arial"/>
              </a:rPr>
              <a:t>주요지표 :</a:t>
            </a:r>
            <a:endParaRPr b="1"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b="1" lang="ko-KR" sz="2000">
                <a:latin typeface="Arial"/>
                <a:ea typeface="Arial"/>
                <a:cs typeface="Arial"/>
                <a:sym typeface="Arial"/>
              </a:rPr>
              <a:t>실업률</a:t>
            </a:r>
            <a:r>
              <a:rPr lang="ko-KR" sz="2000">
                <a:latin typeface="Arial"/>
                <a:ea typeface="Arial"/>
                <a:cs typeface="Arial"/>
                <a:sym typeface="Arial"/>
              </a:rPr>
              <a:t>: 전체 실업자 비중 (계절조정)</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b="1" lang="ko-KR" sz="2000">
                <a:latin typeface="Arial"/>
                <a:ea typeface="Arial"/>
                <a:cs typeface="Arial"/>
                <a:sym typeface="Arial"/>
              </a:rPr>
              <a:t>고용률</a:t>
            </a:r>
            <a:r>
              <a:rPr lang="ko-KR" sz="2000">
                <a:latin typeface="Arial"/>
                <a:ea typeface="Arial"/>
                <a:cs typeface="Arial"/>
                <a:sym typeface="Arial"/>
              </a:rPr>
              <a:t>: 15~64세 고용비중</a:t>
            </a:r>
            <a:r>
              <a:rPr lang="ko-KR" sz="2000">
                <a:latin typeface="Arial"/>
                <a:ea typeface="Arial"/>
                <a:cs typeface="Arial"/>
                <a:sym typeface="Arial"/>
              </a:rPr>
              <a:t>(계절조정)</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b="1" lang="ko-KR" sz="2000">
                <a:latin typeface="Arial"/>
                <a:ea typeface="Arial"/>
                <a:cs typeface="Arial"/>
                <a:sym typeface="Arial"/>
              </a:rPr>
              <a:t>경제활동참가율</a:t>
            </a:r>
            <a:r>
              <a:rPr lang="ko-KR" sz="2000">
                <a:latin typeface="Arial"/>
                <a:ea typeface="Arial"/>
                <a:cs typeface="Arial"/>
                <a:sym typeface="Arial"/>
              </a:rPr>
              <a:t>: 노동시장 참여 정도</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b="1" lang="ko-KR" sz="2000">
                <a:latin typeface="Arial"/>
                <a:ea typeface="Arial"/>
                <a:cs typeface="Arial"/>
                <a:sym typeface="Arial"/>
              </a:rPr>
              <a:t>타겟 변수</a:t>
            </a:r>
            <a:r>
              <a:rPr lang="ko-KR" sz="2000">
                <a:latin typeface="Arial"/>
                <a:ea typeface="Arial"/>
                <a:cs typeface="Arial"/>
                <a:sym typeface="Arial"/>
              </a:rPr>
              <a:t>: 한국은행 기준금리</a:t>
            </a:r>
            <a:endParaRPr sz="2000">
              <a:latin typeface="Arial"/>
              <a:ea typeface="Arial"/>
              <a:cs typeface="Arial"/>
              <a:sym typeface="Arial"/>
            </a:endParaRPr>
          </a:p>
          <a:p>
            <a:pPr indent="0" lvl="0" marL="0" rtl="0" algn="l">
              <a:lnSpc>
                <a:spcPct val="115000"/>
              </a:lnSpc>
              <a:spcBef>
                <a:spcPts val="360"/>
              </a:spcBef>
              <a:spcAft>
                <a:spcPts val="0"/>
              </a:spcAft>
              <a:buNone/>
            </a:pPr>
            <a:r>
              <a:t/>
            </a:r>
            <a:endParaRPr b="1" sz="2000">
              <a:latin typeface="Arial"/>
              <a:ea typeface="Arial"/>
              <a:cs typeface="Arial"/>
              <a:sym typeface="Arial"/>
            </a:endParaRPr>
          </a:p>
          <a:p>
            <a:pPr indent="-355600" lvl="0" marL="457200" rtl="0" algn="l">
              <a:lnSpc>
                <a:spcPct val="115000"/>
              </a:lnSpc>
              <a:spcBef>
                <a:spcPts val="360"/>
              </a:spcBef>
              <a:spcAft>
                <a:spcPts val="0"/>
              </a:spcAft>
              <a:buSzPts val="2000"/>
              <a:buFont typeface="Arial"/>
              <a:buChar char="•"/>
            </a:pPr>
            <a:r>
              <a:rPr b="1" lang="ko-KR" sz="2000">
                <a:latin typeface="Arial"/>
                <a:ea typeface="Arial"/>
                <a:cs typeface="Arial"/>
                <a:sym typeface="Arial"/>
              </a:rPr>
              <a:t>분석 결과</a:t>
            </a:r>
            <a:r>
              <a:rPr lang="ko-KR" sz="2000">
                <a:latin typeface="Arial"/>
                <a:ea typeface="Arial"/>
                <a:cs typeface="Arial"/>
                <a:sym typeface="Arial"/>
              </a:rPr>
              <a:t>: </a:t>
            </a:r>
            <a:endParaRPr sz="2000">
              <a:latin typeface="Arial"/>
              <a:ea typeface="Arial"/>
              <a:cs typeface="Arial"/>
              <a:sym typeface="Arial"/>
            </a:endParaRPr>
          </a:p>
          <a:p>
            <a:pPr indent="-355600" lvl="1" marL="914400" rtl="0" algn="l">
              <a:lnSpc>
                <a:spcPct val="115000"/>
              </a:lnSpc>
              <a:spcBef>
                <a:spcPts val="0"/>
              </a:spcBef>
              <a:spcAft>
                <a:spcPts val="0"/>
              </a:spcAft>
              <a:buSzPts val="2000"/>
              <a:buFont typeface="Arial"/>
              <a:buChar char="–"/>
            </a:pPr>
            <a:r>
              <a:rPr b="1" lang="ko-KR" sz="2000">
                <a:latin typeface="Arial"/>
                <a:ea typeface="Arial"/>
                <a:cs typeface="Arial"/>
                <a:sym typeface="Arial"/>
              </a:rPr>
              <a:t>실업률과 기준금리 간에는 약한 음(-)의 상관관계</a:t>
            </a:r>
            <a:r>
              <a:rPr lang="ko-KR" sz="2000">
                <a:latin typeface="Arial"/>
                <a:ea typeface="Arial"/>
                <a:cs typeface="Arial"/>
                <a:sym typeface="Arial"/>
              </a:rPr>
              <a:t>가 관찰됨</a:t>
            </a:r>
            <a:br>
              <a:rPr lang="ko-KR" sz="2000">
                <a:latin typeface="Arial"/>
                <a:ea typeface="Arial"/>
                <a:cs typeface="Arial"/>
                <a:sym typeface="Arial"/>
              </a:rPr>
            </a:br>
            <a:r>
              <a:rPr lang="ko-KR" sz="2000">
                <a:latin typeface="Arial"/>
                <a:ea typeface="Arial"/>
                <a:cs typeface="Arial"/>
                <a:sym typeface="Arial"/>
              </a:rPr>
              <a:t> → 실업률이 높을수록 기준금리 인하 가능성 ↑</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고용률과 경제활동참가율이 높아질수록 금리 인상 흐름과 동행</a:t>
            </a:r>
            <a:endParaRPr b="1" sz="2000">
              <a:latin typeface="Arial"/>
              <a:ea typeface="Arial"/>
              <a:cs typeface="Arial"/>
              <a:sym typeface="Arial"/>
            </a:endParaRPr>
          </a:p>
          <a:p>
            <a:pPr indent="0" lvl="0" marL="914400" rtl="0" algn="l">
              <a:lnSpc>
                <a:spcPct val="115000"/>
              </a:lnSpc>
              <a:spcBef>
                <a:spcPts val="360"/>
              </a:spcBef>
              <a:spcAft>
                <a:spcPts val="0"/>
              </a:spcAft>
              <a:buNone/>
            </a:pPr>
            <a:r>
              <a:rPr lang="ko-KR" sz="2000">
                <a:latin typeface="Arial"/>
                <a:ea typeface="Arial"/>
                <a:cs typeface="Arial"/>
                <a:sym typeface="Arial"/>
              </a:rPr>
              <a:t>→ 고용 회복은 경기 회복 신호로 해석되어 금리 인상 가능성 강화</a:t>
            </a:r>
            <a:endParaRPr sz="2000">
              <a:latin typeface="Arial"/>
              <a:ea typeface="Arial"/>
              <a:cs typeface="Arial"/>
              <a:sym typeface="Arial"/>
            </a:endParaRPr>
          </a:p>
          <a:p>
            <a:pPr indent="0" lvl="0" marL="457200" rtl="0" algn="l">
              <a:lnSpc>
                <a:spcPct val="115000"/>
              </a:lnSpc>
              <a:spcBef>
                <a:spcPts val="360"/>
              </a:spcBef>
              <a:spcAft>
                <a:spcPts val="0"/>
              </a:spcAft>
              <a:buNone/>
            </a:pPr>
            <a:r>
              <a:t/>
            </a:r>
            <a:endParaRPr sz="2000">
              <a:latin typeface="Arial"/>
              <a:ea typeface="Arial"/>
              <a:cs typeface="Arial"/>
              <a:sym typeface="Arial"/>
            </a:endParaRPr>
          </a:p>
        </p:txBody>
      </p:sp>
      <p:pic>
        <p:nvPicPr>
          <p:cNvPr id="383" name="Google Shape;383;g34930e08122_0_209"/>
          <p:cNvPicPr preferRelativeResize="0"/>
          <p:nvPr/>
        </p:nvPicPr>
        <p:blipFill>
          <a:blip r:embed="rId6">
            <a:alphaModFix/>
          </a:blip>
          <a:stretch>
            <a:fillRect/>
          </a:stretch>
        </p:blipFill>
        <p:spPr>
          <a:xfrm>
            <a:off x="8782700" y="2241925"/>
            <a:ext cx="9144000" cy="6405025"/>
          </a:xfrm>
          <a:prstGeom prst="rect">
            <a:avLst/>
          </a:prstGeom>
          <a:noFill/>
          <a:ln>
            <a:noFill/>
          </a:ln>
        </p:spPr>
      </p:pic>
      <p:pic>
        <p:nvPicPr>
          <p:cNvPr id="384" name="Google Shape;384;g34930e08122_0_209"/>
          <p:cNvPicPr preferRelativeResize="0"/>
          <p:nvPr/>
        </p:nvPicPr>
        <p:blipFill>
          <a:blip r:embed="rId7">
            <a:alphaModFix/>
          </a:blip>
          <a:stretch>
            <a:fillRect/>
          </a:stretch>
        </p:blipFill>
        <p:spPr>
          <a:xfrm>
            <a:off x="8782700" y="2327799"/>
            <a:ext cx="9100500" cy="623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g34930e08122_0_214"/>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390" name="Google Shape;390;g34930e08122_0_214"/>
          <p:cNvPicPr preferRelativeResize="0"/>
          <p:nvPr/>
        </p:nvPicPr>
        <p:blipFill>
          <a:blip r:embed="rId4">
            <a:alphaModFix/>
          </a:blip>
          <a:stretch>
            <a:fillRect/>
          </a:stretch>
        </p:blipFill>
        <p:spPr>
          <a:xfrm>
            <a:off x="9981000" y="5428425"/>
            <a:ext cx="7503877" cy="3718975"/>
          </a:xfrm>
          <a:prstGeom prst="rect">
            <a:avLst/>
          </a:prstGeom>
          <a:noFill/>
          <a:ln>
            <a:noFill/>
          </a:ln>
        </p:spPr>
      </p:pic>
      <p:sp>
        <p:nvSpPr>
          <p:cNvPr id="391" name="Google Shape;391;g34930e08122_0_214"/>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392" name="Google Shape;392;g34930e08122_0_214"/>
          <p:cNvPicPr preferRelativeResize="0"/>
          <p:nvPr/>
        </p:nvPicPr>
        <p:blipFill rotWithShape="1">
          <a:blip r:embed="rId5">
            <a:alphaModFix/>
          </a:blip>
          <a:srcRect b="0" l="0" r="0" t="0"/>
          <a:stretch/>
        </p:blipFill>
        <p:spPr>
          <a:xfrm>
            <a:off x="-76200" y="10172700"/>
            <a:ext cx="18427702" cy="114300"/>
          </a:xfrm>
          <a:prstGeom prst="rect">
            <a:avLst/>
          </a:prstGeom>
          <a:noFill/>
          <a:ln>
            <a:noFill/>
          </a:ln>
        </p:spPr>
      </p:pic>
      <p:pic>
        <p:nvPicPr>
          <p:cNvPr id="393" name="Google Shape;393;g34930e08122_0_214"/>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sp>
        <p:nvSpPr>
          <p:cNvPr id="394" name="Google Shape;394;g34930e08122_0_214"/>
          <p:cNvSpPr txBox="1"/>
          <p:nvPr>
            <p:ph type="title"/>
          </p:nvPr>
        </p:nvSpPr>
        <p:spPr>
          <a:xfrm>
            <a:off x="457200" y="894750"/>
            <a:ext cx="5600100" cy="646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ko-KR" sz="2700">
                <a:solidFill>
                  <a:srgbClr val="3958E3"/>
                </a:solidFill>
              </a:rPr>
              <a:t>가설4. 환율과 금리</a:t>
            </a:r>
            <a:endParaRPr b="1" sz="2700">
              <a:solidFill>
                <a:srgbClr val="3958E3"/>
              </a:solidFill>
            </a:endParaRPr>
          </a:p>
        </p:txBody>
      </p:sp>
      <p:pic>
        <p:nvPicPr>
          <p:cNvPr id="395" name="Google Shape;395;g34930e08122_0_214"/>
          <p:cNvPicPr preferRelativeResize="0"/>
          <p:nvPr/>
        </p:nvPicPr>
        <p:blipFill rotWithShape="1">
          <a:blip r:embed="rId7">
            <a:alphaModFix/>
          </a:blip>
          <a:srcRect b="0" l="0" r="0" t="2315"/>
          <a:stretch/>
        </p:blipFill>
        <p:spPr>
          <a:xfrm>
            <a:off x="9981000" y="1828150"/>
            <a:ext cx="7503875" cy="3400575"/>
          </a:xfrm>
          <a:prstGeom prst="rect">
            <a:avLst/>
          </a:prstGeom>
          <a:noFill/>
          <a:ln>
            <a:noFill/>
          </a:ln>
        </p:spPr>
      </p:pic>
      <p:sp>
        <p:nvSpPr>
          <p:cNvPr id="396" name="Google Shape;396;g34930e08122_0_214"/>
          <p:cNvSpPr txBox="1"/>
          <p:nvPr>
            <p:ph idx="1" type="body"/>
          </p:nvPr>
        </p:nvSpPr>
        <p:spPr>
          <a:xfrm>
            <a:off x="457200" y="1600200"/>
            <a:ext cx="8686800" cy="10168200"/>
          </a:xfrm>
          <a:prstGeom prst="rect">
            <a:avLst/>
          </a:prstGeom>
        </p:spPr>
        <p:txBody>
          <a:bodyPr anchorCtr="0" anchor="t" bIns="45700" lIns="91425" spcFirstLastPara="1" rIns="91425" wrap="square" tIns="45700">
            <a:noAutofit/>
          </a:bodyPr>
          <a:lstStyle/>
          <a:p>
            <a:pPr indent="-355600" lvl="0" marL="457200" rtl="0" algn="l">
              <a:spcBef>
                <a:spcPts val="360"/>
              </a:spcBef>
              <a:spcAft>
                <a:spcPts val="0"/>
              </a:spcAft>
              <a:buSzPts val="2000"/>
              <a:buFont typeface="Arial"/>
              <a:buChar char="•"/>
            </a:pPr>
            <a:r>
              <a:rPr b="1" lang="ko-KR" sz="2000">
                <a:latin typeface="Arial"/>
                <a:ea typeface="Arial"/>
                <a:cs typeface="Arial"/>
                <a:sym typeface="Arial"/>
              </a:rPr>
              <a:t>가설</a:t>
            </a:r>
            <a:r>
              <a:rPr lang="ko-KR" sz="2000">
                <a:latin typeface="Arial"/>
                <a:ea typeface="Arial"/>
                <a:cs typeface="Arial"/>
                <a:sym typeface="Arial"/>
              </a:rPr>
              <a:t>: 환율 변동은 기준금리 결정에 영향을 준다.</a:t>
            </a:r>
            <a:endParaRPr sz="2000">
              <a:latin typeface="Arial"/>
              <a:ea typeface="Arial"/>
              <a:cs typeface="Arial"/>
              <a:sym typeface="Arial"/>
            </a:endParaRPr>
          </a:p>
          <a:p>
            <a:pPr indent="0" lvl="0" marL="0" rtl="0" algn="l">
              <a:spcBef>
                <a:spcPts val="360"/>
              </a:spcBef>
              <a:spcAft>
                <a:spcPts val="0"/>
              </a:spcAft>
              <a:buNone/>
            </a:pPr>
            <a:r>
              <a:t/>
            </a:r>
            <a:endParaRPr sz="2000">
              <a:latin typeface="Arial"/>
              <a:ea typeface="Arial"/>
              <a:cs typeface="Arial"/>
              <a:sym typeface="Arial"/>
            </a:endParaRPr>
          </a:p>
          <a:p>
            <a:pPr indent="-355600" lvl="0" marL="457200" rtl="0" algn="l">
              <a:spcBef>
                <a:spcPts val="360"/>
              </a:spcBef>
              <a:spcAft>
                <a:spcPts val="0"/>
              </a:spcAft>
              <a:buSzPts val="2000"/>
              <a:buFont typeface="Arial"/>
              <a:buChar char="•"/>
            </a:pPr>
            <a:r>
              <a:rPr b="1" lang="ko-KR" sz="2000">
                <a:latin typeface="Arial"/>
                <a:ea typeface="Arial"/>
                <a:cs typeface="Arial"/>
                <a:sym typeface="Arial"/>
              </a:rPr>
              <a:t>근거</a:t>
            </a:r>
            <a:r>
              <a:rPr lang="ko-KR" sz="2000">
                <a:latin typeface="Arial"/>
                <a:ea typeface="Arial"/>
                <a:cs typeface="Arial"/>
                <a:sym typeface="Arial"/>
              </a:rPr>
              <a:t>:</a:t>
            </a:r>
            <a:endParaRPr sz="2000">
              <a:latin typeface="Arial"/>
              <a:ea typeface="Arial"/>
              <a:cs typeface="Arial"/>
              <a:sym typeface="Arial"/>
            </a:endParaRPr>
          </a:p>
          <a:p>
            <a:pPr indent="-355600" lvl="1" marL="914400" rtl="0" algn="l">
              <a:spcBef>
                <a:spcPts val="0"/>
              </a:spcBef>
              <a:spcAft>
                <a:spcPts val="0"/>
              </a:spcAft>
              <a:buSzPts val="2000"/>
              <a:buChar char="–"/>
            </a:pPr>
            <a:r>
              <a:rPr lang="ko-KR" sz="2000">
                <a:latin typeface="Arial"/>
                <a:ea typeface="Arial"/>
                <a:cs typeface="Arial"/>
                <a:sym typeface="Arial"/>
              </a:rPr>
              <a:t>금리차 확대 → 자본 유출 → 환율 급등 → 수입물가 상승 → </a:t>
            </a:r>
            <a:endParaRPr sz="2000">
              <a:latin typeface="Arial"/>
              <a:ea typeface="Arial"/>
              <a:cs typeface="Arial"/>
              <a:sym typeface="Arial"/>
            </a:endParaRPr>
          </a:p>
          <a:p>
            <a:pPr indent="0" lvl="0" marL="914400" rtl="0" algn="l">
              <a:spcBef>
                <a:spcPts val="360"/>
              </a:spcBef>
              <a:spcAft>
                <a:spcPts val="0"/>
              </a:spcAft>
              <a:buNone/>
            </a:pPr>
            <a:r>
              <a:rPr lang="ko-KR" sz="2000">
                <a:latin typeface="Arial"/>
                <a:ea typeface="Arial"/>
                <a:cs typeface="Arial"/>
                <a:sym typeface="Arial"/>
              </a:rPr>
              <a:t>소비자 물가 상승 → 금리 인상 요인</a:t>
            </a:r>
            <a:endParaRPr sz="2000">
              <a:latin typeface="Arial"/>
              <a:ea typeface="Arial"/>
              <a:cs typeface="Arial"/>
              <a:sym typeface="Arial"/>
            </a:endParaRPr>
          </a:p>
          <a:p>
            <a:pPr indent="-355600" lvl="1" marL="914400" rtl="0" algn="l">
              <a:spcBef>
                <a:spcPts val="360"/>
              </a:spcBef>
              <a:spcAft>
                <a:spcPts val="0"/>
              </a:spcAft>
              <a:buSzPts val="2000"/>
              <a:buChar char="–"/>
            </a:pPr>
            <a:r>
              <a:rPr b="1" lang="ko-KR" sz="2000">
                <a:latin typeface="Arial"/>
                <a:ea typeface="Arial"/>
                <a:cs typeface="Arial"/>
                <a:sym typeface="Arial"/>
              </a:rPr>
              <a:t>환율 급등은 외환시장 불안정성과 자본 유출 우려</a:t>
            </a:r>
            <a:r>
              <a:rPr lang="ko-KR" sz="2000">
                <a:latin typeface="Arial"/>
                <a:ea typeface="Arial"/>
                <a:cs typeface="Arial"/>
                <a:sym typeface="Arial"/>
              </a:rPr>
              <a:t>를 동시에 </a:t>
            </a:r>
            <a:r>
              <a:rPr lang="ko-KR" sz="2000">
                <a:latin typeface="Arial"/>
                <a:ea typeface="Arial"/>
                <a:cs typeface="Arial"/>
                <a:sym typeface="Arial"/>
              </a:rPr>
              <a:t>야</a:t>
            </a:r>
            <a:r>
              <a:rPr lang="ko-KR" sz="2000">
                <a:latin typeface="Arial"/>
                <a:ea typeface="Arial"/>
                <a:cs typeface="Arial"/>
                <a:sym typeface="Arial"/>
              </a:rPr>
              <a:t>기하여,</a:t>
            </a:r>
            <a:br>
              <a:rPr lang="ko-KR" sz="2000">
                <a:latin typeface="Arial"/>
                <a:ea typeface="Arial"/>
                <a:cs typeface="Arial"/>
                <a:sym typeface="Arial"/>
              </a:rPr>
            </a:br>
            <a:r>
              <a:rPr lang="ko-KR" sz="2000">
                <a:latin typeface="Arial"/>
                <a:ea typeface="Arial"/>
                <a:cs typeface="Arial"/>
                <a:sym typeface="Arial"/>
              </a:rPr>
              <a:t> </a:t>
            </a:r>
            <a:r>
              <a:rPr b="1" lang="ko-KR" sz="2000">
                <a:latin typeface="Arial"/>
                <a:ea typeface="Arial"/>
                <a:cs typeface="Arial"/>
                <a:sym typeface="Arial"/>
              </a:rPr>
              <a:t>금리 인상을 통해 시장 안정과 통화 가치 방어</a:t>
            </a:r>
            <a:r>
              <a:rPr lang="ko-KR" sz="2000">
                <a:latin typeface="Arial"/>
                <a:ea typeface="Arial"/>
                <a:cs typeface="Arial"/>
                <a:sym typeface="Arial"/>
              </a:rPr>
              <a:t>가 필요한 상황을 만들 수 있음</a:t>
            </a:r>
            <a:endParaRPr sz="2000">
              <a:latin typeface="Arial"/>
              <a:ea typeface="Arial"/>
              <a:cs typeface="Arial"/>
              <a:sym typeface="Arial"/>
            </a:endParaRPr>
          </a:p>
          <a:p>
            <a:pPr indent="-355600" lvl="1" marL="914400" rtl="0" algn="l">
              <a:spcBef>
                <a:spcPts val="0"/>
              </a:spcBef>
              <a:spcAft>
                <a:spcPts val="0"/>
              </a:spcAft>
              <a:buSzPts val="2000"/>
              <a:buChar char="–"/>
            </a:pPr>
            <a:r>
              <a:rPr b="1" lang="ko-KR" sz="2000">
                <a:latin typeface="Arial"/>
                <a:ea typeface="Arial"/>
                <a:cs typeface="Arial"/>
                <a:sym typeface="Arial"/>
              </a:rPr>
              <a:t>한미 기준금리 차 확대</a:t>
            </a:r>
            <a:r>
              <a:rPr lang="ko-KR" sz="2000">
                <a:latin typeface="Arial"/>
                <a:ea typeface="Arial"/>
                <a:cs typeface="Arial"/>
                <a:sym typeface="Arial"/>
              </a:rPr>
              <a:t>도 환율 급등의 요인이며 이 경우 </a:t>
            </a:r>
            <a:r>
              <a:rPr b="1" lang="ko-KR" sz="2000">
                <a:latin typeface="Arial"/>
                <a:ea typeface="Arial"/>
                <a:cs typeface="Arial"/>
                <a:sym typeface="Arial"/>
              </a:rPr>
              <a:t>간접적인 금리 인상 압력</a:t>
            </a:r>
            <a:r>
              <a:rPr lang="ko-KR" sz="2000">
                <a:latin typeface="Arial"/>
                <a:ea typeface="Arial"/>
                <a:cs typeface="Arial"/>
                <a:sym typeface="Arial"/>
              </a:rPr>
              <a:t>이 발생한다.</a:t>
            </a:r>
            <a:endParaRPr sz="2000">
              <a:latin typeface="Arial"/>
              <a:ea typeface="Arial"/>
              <a:cs typeface="Arial"/>
              <a:sym typeface="Arial"/>
            </a:endParaRPr>
          </a:p>
          <a:p>
            <a:pPr indent="0" lvl="0" marL="914400" rtl="0" algn="l">
              <a:spcBef>
                <a:spcPts val="360"/>
              </a:spcBef>
              <a:spcAft>
                <a:spcPts val="0"/>
              </a:spcAft>
              <a:buNone/>
            </a:pPr>
            <a:r>
              <a:t/>
            </a:r>
            <a:endParaRPr sz="2000">
              <a:latin typeface="Arial"/>
              <a:ea typeface="Arial"/>
              <a:cs typeface="Arial"/>
              <a:sym typeface="Arial"/>
            </a:endParaRPr>
          </a:p>
          <a:p>
            <a:pPr indent="-355600" lvl="0" marL="457200" rtl="0" algn="l">
              <a:spcBef>
                <a:spcPts val="360"/>
              </a:spcBef>
              <a:spcAft>
                <a:spcPts val="0"/>
              </a:spcAft>
              <a:buSzPts val="2000"/>
              <a:buChar char="•"/>
            </a:pPr>
            <a:r>
              <a:rPr b="1" lang="ko-KR" sz="2000">
                <a:latin typeface="Arial"/>
                <a:ea typeface="Arial"/>
                <a:cs typeface="Arial"/>
                <a:sym typeface="Arial"/>
              </a:rPr>
              <a:t>주요 지표</a:t>
            </a:r>
            <a:endParaRPr b="1"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USD/KRW 환율</a:t>
            </a:r>
            <a:r>
              <a:rPr lang="ko-KR" sz="2000">
                <a:latin typeface="Arial"/>
                <a:ea typeface="Arial"/>
                <a:cs typeface="Arial"/>
                <a:sym typeface="Arial"/>
              </a:rPr>
              <a:t>: 원/달러 환율 (월별 평균 또는 종가 기준)</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외환보유액</a:t>
            </a:r>
            <a:endParaRPr b="1"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수입물가지수</a:t>
            </a:r>
            <a:r>
              <a:rPr lang="ko-KR" sz="2000">
                <a:latin typeface="Arial"/>
                <a:ea typeface="Arial"/>
                <a:cs typeface="Arial"/>
                <a:sym typeface="Arial"/>
              </a:rPr>
              <a:t>: 외화 가치 하락이 실질 가격에 미치는 영향</a:t>
            </a:r>
            <a:endParaRPr sz="2000">
              <a:latin typeface="Arial"/>
              <a:ea typeface="Arial"/>
              <a:cs typeface="Arial"/>
              <a:sym typeface="Arial"/>
            </a:endParaRPr>
          </a:p>
          <a:p>
            <a:pPr indent="-355600" lvl="1" marL="914400" rtl="0" algn="l">
              <a:lnSpc>
                <a:spcPct val="115000"/>
              </a:lnSpc>
              <a:spcBef>
                <a:spcPts val="0"/>
              </a:spcBef>
              <a:spcAft>
                <a:spcPts val="0"/>
              </a:spcAft>
              <a:buSzPts val="2000"/>
              <a:buChar char="–"/>
            </a:pPr>
            <a:r>
              <a:rPr b="1" lang="ko-KR" sz="2000">
                <a:latin typeface="Arial"/>
                <a:ea typeface="Arial"/>
                <a:cs typeface="Arial"/>
                <a:sym typeface="Arial"/>
              </a:rPr>
              <a:t>한미 기준금리차</a:t>
            </a:r>
            <a:r>
              <a:rPr lang="ko-KR" sz="2000">
                <a:latin typeface="Arial"/>
                <a:ea typeface="Arial"/>
                <a:cs typeface="Arial"/>
                <a:sym typeface="Arial"/>
              </a:rPr>
              <a:t>: 환율 결정에 간접 영향 (보조 변수)</a:t>
            </a:r>
            <a:endParaRPr sz="2000">
              <a:latin typeface="Arial"/>
              <a:ea typeface="Arial"/>
              <a:cs typeface="Arial"/>
              <a:sym typeface="Arial"/>
            </a:endParaRPr>
          </a:p>
          <a:p>
            <a:pPr indent="0" lvl="0" marL="0" rtl="0" algn="l">
              <a:lnSpc>
                <a:spcPct val="115000"/>
              </a:lnSpc>
              <a:spcBef>
                <a:spcPts val="1200"/>
              </a:spcBef>
              <a:spcAft>
                <a:spcPts val="0"/>
              </a:spcAft>
              <a:buNone/>
            </a:pPr>
            <a:r>
              <a:t/>
            </a:r>
            <a:endParaRPr sz="2000">
              <a:latin typeface="Arial"/>
              <a:ea typeface="Arial"/>
              <a:cs typeface="Arial"/>
              <a:sym typeface="Arial"/>
            </a:endParaRPr>
          </a:p>
          <a:p>
            <a:pPr indent="-355600" lvl="0" marL="457200" rtl="0" algn="l">
              <a:spcBef>
                <a:spcPts val="1200"/>
              </a:spcBef>
              <a:spcAft>
                <a:spcPts val="0"/>
              </a:spcAft>
              <a:buSzPts val="2000"/>
              <a:buFont typeface="Arial"/>
              <a:buChar char="•"/>
            </a:pPr>
            <a:r>
              <a:rPr b="1" lang="ko-KR" sz="2000">
                <a:latin typeface="Arial"/>
                <a:ea typeface="Arial"/>
                <a:cs typeface="Arial"/>
                <a:sym typeface="Arial"/>
              </a:rPr>
              <a:t>분석 결과</a:t>
            </a:r>
            <a:r>
              <a:rPr lang="ko-KR" sz="2000">
                <a:latin typeface="Arial"/>
                <a:ea typeface="Arial"/>
                <a:cs typeface="Arial"/>
                <a:sym typeface="Arial"/>
              </a:rPr>
              <a:t>: </a:t>
            </a:r>
            <a:endParaRPr sz="2000">
              <a:latin typeface="Arial"/>
              <a:ea typeface="Arial"/>
              <a:cs typeface="Arial"/>
              <a:sym typeface="Arial"/>
            </a:endParaRPr>
          </a:p>
          <a:p>
            <a:pPr indent="-355600" lvl="1" marL="914400" rtl="0" algn="l">
              <a:spcBef>
                <a:spcPts val="0"/>
              </a:spcBef>
              <a:spcAft>
                <a:spcPts val="0"/>
              </a:spcAft>
              <a:buSzPts val="2000"/>
              <a:buChar char="–"/>
            </a:pPr>
            <a:r>
              <a:rPr b="1" lang="ko-KR" sz="2000">
                <a:latin typeface="Arial"/>
                <a:ea typeface="Arial"/>
                <a:cs typeface="Arial"/>
                <a:sym typeface="Arial"/>
              </a:rPr>
              <a:t>환율 상승기(특히 급등기)에는 기준금리 인상 결정이 병행</a:t>
            </a:r>
            <a:r>
              <a:rPr lang="ko-KR" sz="2000">
                <a:latin typeface="Arial"/>
                <a:ea typeface="Arial"/>
                <a:cs typeface="Arial"/>
                <a:sym typeface="Arial"/>
              </a:rPr>
              <a:t>되는 경우가 다수 확인됨 (예: 2022년 하반기 원/달러 환율 급등기 → 금리 인상 지속)</a:t>
            </a:r>
            <a:endParaRPr sz="2000">
              <a:latin typeface="Arial"/>
              <a:ea typeface="Arial"/>
              <a:cs typeface="Arial"/>
              <a:sym typeface="Arial"/>
            </a:endParaRPr>
          </a:p>
          <a:p>
            <a:pPr indent="-355600" lvl="1" marL="914400" rtl="0" algn="l">
              <a:spcBef>
                <a:spcPts val="0"/>
              </a:spcBef>
              <a:spcAft>
                <a:spcPts val="0"/>
              </a:spcAft>
              <a:buSzPts val="2000"/>
              <a:buChar char="–"/>
            </a:pPr>
            <a:r>
              <a:rPr lang="ko-KR" sz="2000">
                <a:latin typeface="Arial"/>
                <a:ea typeface="Arial"/>
                <a:cs typeface="Arial"/>
                <a:sym typeface="Arial"/>
              </a:rPr>
              <a:t>수입물가지수와 CPI 사이의 선행 관계도 확인되며,</a:t>
            </a:r>
            <a:br>
              <a:rPr lang="ko-KR" sz="2000">
                <a:latin typeface="Arial"/>
                <a:ea typeface="Arial"/>
                <a:cs typeface="Arial"/>
                <a:sym typeface="Arial"/>
              </a:rPr>
            </a:br>
            <a:r>
              <a:rPr lang="ko-KR" sz="2000">
                <a:latin typeface="Arial"/>
                <a:ea typeface="Arial"/>
                <a:cs typeface="Arial"/>
                <a:sym typeface="Arial"/>
              </a:rPr>
              <a:t> </a:t>
            </a:r>
            <a:r>
              <a:rPr b="1" lang="ko-KR" sz="2000">
                <a:latin typeface="Arial"/>
                <a:ea typeface="Arial"/>
                <a:cs typeface="Arial"/>
                <a:sym typeface="Arial"/>
              </a:rPr>
              <a:t>환율이 소비자물가 상승 → 금리 인상으로 이어지는 흐름에 중요한 전조 지표</a:t>
            </a:r>
            <a:r>
              <a:rPr lang="ko-KR" sz="2000">
                <a:latin typeface="Arial"/>
                <a:ea typeface="Arial"/>
                <a:cs typeface="Arial"/>
                <a:sym typeface="Arial"/>
              </a:rPr>
              <a:t>로 작용</a:t>
            </a:r>
            <a:endParaRPr sz="2000">
              <a:latin typeface="Arial"/>
              <a:ea typeface="Arial"/>
              <a:cs typeface="Arial"/>
              <a:sym typeface="Arial"/>
            </a:endParaRPr>
          </a:p>
          <a:p>
            <a:pPr indent="-355600" lvl="1" marL="914400" rtl="0" algn="l">
              <a:spcBef>
                <a:spcPts val="0"/>
              </a:spcBef>
              <a:spcAft>
                <a:spcPts val="0"/>
              </a:spcAft>
              <a:buSzPts val="2000"/>
              <a:buChar char="–"/>
            </a:pPr>
            <a:r>
              <a:rPr b="1" lang="ko-KR" sz="2000">
                <a:latin typeface="Arial"/>
                <a:ea typeface="Arial"/>
                <a:cs typeface="Arial"/>
                <a:sym typeface="Arial"/>
              </a:rPr>
              <a:t>한미 기준금리차 확대 → 외화유출 → 환율 급등</a:t>
            </a:r>
            <a:r>
              <a:rPr lang="ko-KR" sz="2000">
                <a:latin typeface="Arial"/>
                <a:ea typeface="Arial"/>
                <a:cs typeface="Arial"/>
                <a:sym typeface="Arial"/>
              </a:rPr>
              <a:t>의 간접 경로도 일부 구간에서 관찰됨</a:t>
            </a:r>
            <a:endParaRPr sz="2000">
              <a:latin typeface="Arial"/>
              <a:ea typeface="Arial"/>
              <a:cs typeface="Arial"/>
              <a:sym typeface="Arial"/>
            </a:endParaRPr>
          </a:p>
          <a:p>
            <a:pPr indent="-355600" lvl="0" marL="457200" rtl="0" algn="l">
              <a:spcBef>
                <a:spcPts val="0"/>
              </a:spcBef>
              <a:spcAft>
                <a:spcPts val="0"/>
              </a:spcAft>
              <a:buSzPts val="2000"/>
              <a:buFont typeface="Arial"/>
              <a:buChar char="•"/>
            </a:pPr>
            <a:r>
              <a:t/>
            </a:r>
            <a:endParaRPr sz="2000">
              <a:latin typeface="Arial"/>
              <a:ea typeface="Arial"/>
              <a:cs typeface="Arial"/>
              <a:sym typeface="Arial"/>
            </a:endParaRPr>
          </a:p>
        </p:txBody>
      </p:sp>
      <p:pic>
        <p:nvPicPr>
          <p:cNvPr id="397" name="Google Shape;397;g34930e08122_0_214"/>
          <p:cNvPicPr preferRelativeResize="0"/>
          <p:nvPr/>
        </p:nvPicPr>
        <p:blipFill>
          <a:blip r:embed="rId8">
            <a:alphaModFix/>
          </a:blip>
          <a:stretch>
            <a:fillRect/>
          </a:stretch>
        </p:blipFill>
        <p:spPr>
          <a:xfrm>
            <a:off x="9981000" y="5516600"/>
            <a:ext cx="7503874" cy="3481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8" name="Shape 108"/>
        <p:cNvGrpSpPr/>
        <p:nvPr/>
      </p:nvGrpSpPr>
      <p:grpSpPr>
        <a:xfrm>
          <a:off x="0" y="0"/>
          <a:ext cx="0" cy="0"/>
          <a:chOff x="0" y="0"/>
          <a:chExt cx="0" cy="0"/>
        </a:xfrm>
      </p:grpSpPr>
      <p:pic>
        <p:nvPicPr>
          <p:cNvPr id="109" name="Google Shape;109;g34a036d41d5_0_67"/>
          <p:cNvPicPr preferRelativeResize="0"/>
          <p:nvPr/>
        </p:nvPicPr>
        <p:blipFill rotWithShape="1">
          <a:blip r:embed="rId3">
            <a:alphaModFix amt="8000"/>
          </a:blip>
          <a:srcRect b="0" l="0" r="0" t="0"/>
          <a:stretch/>
        </p:blipFill>
        <p:spPr>
          <a:xfrm rot="5400000">
            <a:off x="4013249" y="-4013201"/>
            <a:ext cx="10299699" cy="18313402"/>
          </a:xfrm>
          <a:prstGeom prst="rect">
            <a:avLst/>
          </a:prstGeom>
          <a:noFill/>
          <a:ln>
            <a:noFill/>
          </a:ln>
        </p:spPr>
      </p:pic>
      <p:pic>
        <p:nvPicPr>
          <p:cNvPr id="110" name="Google Shape;110;g34a036d41d5_0_67"/>
          <p:cNvPicPr preferRelativeResize="0"/>
          <p:nvPr/>
        </p:nvPicPr>
        <p:blipFill rotWithShape="1">
          <a:blip r:embed="rId4">
            <a:alphaModFix/>
          </a:blip>
          <a:srcRect b="0" l="0" r="0" t="0"/>
          <a:stretch/>
        </p:blipFill>
        <p:spPr>
          <a:xfrm>
            <a:off x="-76200" y="10172700"/>
            <a:ext cx="18427702" cy="114300"/>
          </a:xfrm>
          <a:prstGeom prst="rect">
            <a:avLst/>
          </a:prstGeom>
          <a:noFill/>
          <a:ln>
            <a:noFill/>
          </a:ln>
        </p:spPr>
      </p:pic>
      <p:pic>
        <p:nvPicPr>
          <p:cNvPr id="111" name="Google Shape;111;g34a036d41d5_0_67"/>
          <p:cNvPicPr preferRelativeResize="0"/>
          <p:nvPr/>
        </p:nvPicPr>
        <p:blipFill rotWithShape="1">
          <a:blip r:embed="rId5">
            <a:alphaModFix/>
          </a:blip>
          <a:srcRect b="0" l="0" r="0" t="0"/>
          <a:stretch/>
        </p:blipFill>
        <p:spPr>
          <a:xfrm>
            <a:off x="0" y="10172700"/>
            <a:ext cx="9144000" cy="114300"/>
          </a:xfrm>
          <a:prstGeom prst="rect">
            <a:avLst/>
          </a:prstGeom>
          <a:noFill/>
          <a:ln>
            <a:noFill/>
          </a:ln>
        </p:spPr>
      </p:pic>
      <p:sp>
        <p:nvSpPr>
          <p:cNvPr id="112" name="Google Shape;112;g34a036d41d5_0_67"/>
          <p:cNvSpPr txBox="1"/>
          <p:nvPr/>
        </p:nvSpPr>
        <p:spPr>
          <a:xfrm>
            <a:off x="292100" y="279400"/>
            <a:ext cx="17742000" cy="12066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6800" u="none" cap="none" strike="noStrike">
                <a:solidFill>
                  <a:srgbClr val="3958E3"/>
                </a:solidFill>
                <a:latin typeface="Calibri"/>
                <a:ea typeface="Calibri"/>
                <a:cs typeface="Calibri"/>
                <a:sym typeface="Calibri"/>
              </a:rPr>
              <a:t>목차</a:t>
            </a:r>
            <a:endParaRPr b="1"/>
          </a:p>
        </p:txBody>
      </p:sp>
      <p:pic>
        <p:nvPicPr>
          <p:cNvPr id="113" name="Google Shape;113;g34a036d41d5_0_67"/>
          <p:cNvPicPr preferRelativeResize="0"/>
          <p:nvPr/>
        </p:nvPicPr>
        <p:blipFill>
          <a:blip r:embed="rId6">
            <a:alphaModFix/>
          </a:blip>
          <a:stretch>
            <a:fillRect/>
          </a:stretch>
        </p:blipFill>
        <p:spPr>
          <a:xfrm>
            <a:off x="473250" y="1688525"/>
            <a:ext cx="17379702" cy="79175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g34930e08122_0_224"/>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sp>
        <p:nvSpPr>
          <p:cNvPr id="403" name="Google Shape;403;g34930e08122_0_224"/>
          <p:cNvSpPr txBox="1"/>
          <p:nvPr>
            <p:ph idx="1" type="body"/>
          </p:nvPr>
        </p:nvSpPr>
        <p:spPr>
          <a:xfrm>
            <a:off x="457200" y="1600200"/>
            <a:ext cx="8229600" cy="8299800"/>
          </a:xfrm>
          <a:prstGeom prst="rect">
            <a:avLst/>
          </a:prstGeom>
        </p:spPr>
        <p:txBody>
          <a:bodyPr anchorCtr="0" anchor="t" bIns="45700" lIns="91425" spcFirstLastPara="1" rIns="91425" wrap="square" tIns="45700">
            <a:noAutofit/>
          </a:bodyPr>
          <a:lstStyle/>
          <a:p>
            <a:pPr indent="-355600" lvl="0" marL="457200" rtl="0" algn="l">
              <a:lnSpc>
                <a:spcPct val="100000"/>
              </a:lnSpc>
              <a:spcBef>
                <a:spcPts val="1200"/>
              </a:spcBef>
              <a:spcAft>
                <a:spcPts val="0"/>
              </a:spcAft>
              <a:buSzPts val="2000"/>
              <a:buChar char="●"/>
            </a:pPr>
            <a:r>
              <a:rPr b="1" lang="ko-KR" sz="2000">
                <a:latin typeface="Arial"/>
                <a:ea typeface="Arial"/>
                <a:cs typeface="Arial"/>
                <a:sym typeface="Arial"/>
              </a:rPr>
              <a:t>가설</a:t>
            </a:r>
            <a:r>
              <a:rPr lang="ko-KR" sz="2000">
                <a:latin typeface="Arial"/>
                <a:ea typeface="Arial"/>
                <a:cs typeface="Arial"/>
                <a:sym typeface="Arial"/>
              </a:rPr>
              <a:t>: 장단기 금리차, 미국 연준 정책, 국제 유가 등 글로벌 지표들은 시장의 기대 인플레이션과 경기 흐름을 반영하여 금리 결정에 영향을 준다.</a:t>
            </a:r>
            <a:endParaRPr sz="2000">
              <a:latin typeface="Arial"/>
              <a:ea typeface="Arial"/>
              <a:cs typeface="Arial"/>
              <a:sym typeface="Arial"/>
            </a:endParaRPr>
          </a:p>
          <a:p>
            <a:pPr indent="0" lvl="0" marL="0" rtl="0" algn="l">
              <a:lnSpc>
                <a:spcPct val="100000"/>
              </a:lnSpc>
              <a:spcBef>
                <a:spcPts val="1200"/>
              </a:spcBef>
              <a:spcAft>
                <a:spcPts val="0"/>
              </a:spcAft>
              <a:buNone/>
            </a:pPr>
            <a:r>
              <a:t/>
            </a:r>
            <a:endParaRPr sz="1000">
              <a:latin typeface="Arial"/>
              <a:ea typeface="Arial"/>
              <a:cs typeface="Arial"/>
              <a:sym typeface="Arial"/>
            </a:endParaRPr>
          </a:p>
          <a:p>
            <a:pPr indent="-355600" lvl="0" marL="457200" rtl="0" algn="l">
              <a:lnSpc>
                <a:spcPct val="100000"/>
              </a:lnSpc>
              <a:spcBef>
                <a:spcPts val="1200"/>
              </a:spcBef>
              <a:spcAft>
                <a:spcPts val="0"/>
              </a:spcAft>
              <a:buSzPts val="2000"/>
              <a:buChar char="●"/>
            </a:pPr>
            <a:r>
              <a:rPr b="1" lang="ko-KR" sz="2000">
                <a:latin typeface="Arial"/>
                <a:ea typeface="Arial"/>
                <a:cs typeface="Arial"/>
                <a:sym typeface="Arial"/>
              </a:rPr>
              <a:t>근거논리</a:t>
            </a:r>
            <a:r>
              <a:rPr lang="ko-KR" sz="2000">
                <a:latin typeface="Arial"/>
                <a:ea typeface="Arial"/>
                <a:cs typeface="Arial"/>
                <a:sym typeface="Arial"/>
              </a:rPr>
              <a:t>: </a:t>
            </a:r>
            <a:endParaRPr sz="2000">
              <a:latin typeface="Arial"/>
              <a:ea typeface="Arial"/>
              <a:cs typeface="Arial"/>
              <a:sym typeface="Arial"/>
            </a:endParaRPr>
          </a:p>
          <a:p>
            <a:pPr indent="-355600" lvl="1" marL="914400" rtl="0" algn="l">
              <a:lnSpc>
                <a:spcPct val="100000"/>
              </a:lnSpc>
              <a:spcBef>
                <a:spcPts val="0"/>
              </a:spcBef>
              <a:spcAft>
                <a:spcPts val="0"/>
              </a:spcAft>
              <a:buSzPts val="2000"/>
              <a:buFont typeface="Arial"/>
              <a:buChar char="–"/>
            </a:pPr>
            <a:r>
              <a:rPr b="1" lang="ko-KR" sz="2000">
                <a:latin typeface="Arial"/>
                <a:ea typeface="Arial"/>
                <a:cs typeface="Arial"/>
                <a:sym typeface="Arial"/>
              </a:rPr>
              <a:t>국제 유가 급등</a:t>
            </a:r>
            <a:r>
              <a:rPr lang="ko-KR" sz="2000">
                <a:latin typeface="Arial"/>
                <a:ea typeface="Arial"/>
                <a:cs typeface="Arial"/>
                <a:sym typeface="Arial"/>
              </a:rPr>
              <a:t>은 수입물가 상승을 유발하고, 이는 </a:t>
            </a:r>
            <a:r>
              <a:rPr b="1" lang="ko-KR" sz="2000">
                <a:latin typeface="Arial"/>
                <a:ea typeface="Arial"/>
                <a:cs typeface="Arial"/>
                <a:sym typeface="Arial"/>
              </a:rPr>
              <a:t>소비자물가 및 기준금리 인상 압력</a:t>
            </a:r>
            <a:r>
              <a:rPr lang="ko-KR" sz="2000">
                <a:latin typeface="Arial"/>
                <a:ea typeface="Arial"/>
                <a:cs typeface="Arial"/>
                <a:sym typeface="Arial"/>
              </a:rPr>
              <a:t>으로 연결	</a:t>
            </a:r>
            <a:endParaRPr sz="2000">
              <a:latin typeface="Arial"/>
              <a:ea typeface="Arial"/>
              <a:cs typeface="Arial"/>
              <a:sym typeface="Arial"/>
            </a:endParaRPr>
          </a:p>
          <a:p>
            <a:pPr indent="-355600" lvl="1" marL="914400" rtl="0" algn="l">
              <a:lnSpc>
                <a:spcPct val="100000"/>
              </a:lnSpc>
              <a:spcBef>
                <a:spcPts val="0"/>
              </a:spcBef>
              <a:spcAft>
                <a:spcPts val="0"/>
              </a:spcAft>
              <a:buSzPts val="2000"/>
              <a:buFont typeface="Arial"/>
              <a:buChar char="–"/>
            </a:pPr>
            <a:r>
              <a:rPr lang="ko-KR" sz="2000">
                <a:latin typeface="Arial"/>
                <a:ea typeface="Arial"/>
                <a:cs typeface="Arial"/>
                <a:sym typeface="Arial"/>
              </a:rPr>
              <a:t>장단기 금리차(예: 10년-3년 국채 스프레드)는 투자자들의 경기 전망을 반영</a:t>
            </a:r>
            <a:endParaRPr sz="2000">
              <a:latin typeface="Arial"/>
              <a:ea typeface="Arial"/>
              <a:cs typeface="Arial"/>
              <a:sym typeface="Arial"/>
            </a:endParaRPr>
          </a:p>
          <a:p>
            <a:pPr indent="-355600" lvl="2" marL="1371600" rtl="0" algn="l">
              <a:lnSpc>
                <a:spcPct val="100000"/>
              </a:lnSpc>
              <a:spcBef>
                <a:spcPts val="0"/>
              </a:spcBef>
              <a:spcAft>
                <a:spcPts val="0"/>
              </a:spcAft>
              <a:buSzPts val="2000"/>
              <a:buFont typeface="Arial"/>
              <a:buAutoNum type="romanLcPeriod"/>
            </a:pPr>
            <a:r>
              <a:rPr b="1" lang="ko-KR" sz="2000">
                <a:latin typeface="Arial"/>
                <a:ea typeface="Arial"/>
                <a:cs typeface="Arial"/>
                <a:sym typeface="Arial"/>
              </a:rPr>
              <a:t>스프레드 축소/역전 → 경기 둔화 우려 → 금리 인하 신호</a:t>
            </a:r>
            <a:endParaRPr b="1" sz="2000">
              <a:latin typeface="Arial"/>
              <a:ea typeface="Arial"/>
              <a:cs typeface="Arial"/>
              <a:sym typeface="Arial"/>
            </a:endParaRPr>
          </a:p>
          <a:p>
            <a:pPr indent="-355600" lvl="2" marL="1371600" rtl="0" algn="l">
              <a:lnSpc>
                <a:spcPct val="100000"/>
              </a:lnSpc>
              <a:spcBef>
                <a:spcPts val="0"/>
              </a:spcBef>
              <a:spcAft>
                <a:spcPts val="0"/>
              </a:spcAft>
              <a:buSzPts val="2000"/>
              <a:buFont typeface="Arial"/>
              <a:buAutoNum type="romanLcPeriod"/>
            </a:pPr>
            <a:r>
              <a:rPr b="1" lang="ko-KR" sz="2000">
                <a:latin typeface="Arial"/>
                <a:ea typeface="Arial"/>
                <a:cs typeface="Arial"/>
                <a:sym typeface="Arial"/>
              </a:rPr>
              <a:t>스프레드 확대 → 장기 성장 기대 → 금리 인상 또는 유지 판단</a:t>
            </a:r>
            <a:endParaRPr b="1" sz="2000">
              <a:latin typeface="Arial"/>
              <a:ea typeface="Arial"/>
              <a:cs typeface="Arial"/>
              <a:sym typeface="Arial"/>
            </a:endParaRPr>
          </a:p>
          <a:p>
            <a:pPr indent="0" lvl="0" marL="457200" rtl="0" algn="l">
              <a:lnSpc>
                <a:spcPct val="100000"/>
              </a:lnSpc>
              <a:spcBef>
                <a:spcPts val="1200"/>
              </a:spcBef>
              <a:spcAft>
                <a:spcPts val="0"/>
              </a:spcAft>
              <a:buNone/>
            </a:pPr>
            <a:r>
              <a:t/>
            </a:r>
            <a:endParaRPr sz="800">
              <a:latin typeface="Arial"/>
              <a:ea typeface="Arial"/>
              <a:cs typeface="Arial"/>
              <a:sym typeface="Arial"/>
            </a:endParaRPr>
          </a:p>
          <a:p>
            <a:pPr indent="-355600" lvl="0" marL="457200" rtl="0" algn="l">
              <a:lnSpc>
                <a:spcPct val="100000"/>
              </a:lnSpc>
              <a:spcBef>
                <a:spcPts val="1200"/>
              </a:spcBef>
              <a:spcAft>
                <a:spcPts val="0"/>
              </a:spcAft>
              <a:buSzPts val="2000"/>
              <a:buChar char="●"/>
            </a:pPr>
            <a:r>
              <a:rPr b="1" lang="ko-KR" sz="2000">
                <a:latin typeface="Arial"/>
                <a:ea typeface="Arial"/>
                <a:cs typeface="Arial"/>
                <a:sym typeface="Arial"/>
              </a:rPr>
              <a:t>주요지표</a:t>
            </a:r>
            <a:endParaRPr b="1" sz="2000">
              <a:latin typeface="Arial"/>
              <a:ea typeface="Arial"/>
              <a:cs typeface="Arial"/>
              <a:sym typeface="Arial"/>
            </a:endParaRPr>
          </a:p>
          <a:p>
            <a:pPr indent="-355600" lvl="1" marL="914400" rtl="0" algn="l">
              <a:lnSpc>
                <a:spcPct val="100000"/>
              </a:lnSpc>
              <a:spcBef>
                <a:spcPts val="0"/>
              </a:spcBef>
              <a:spcAft>
                <a:spcPts val="0"/>
              </a:spcAft>
              <a:buSzPts val="2000"/>
              <a:buFont typeface="Arial"/>
              <a:buChar char="–"/>
            </a:pPr>
            <a:r>
              <a:rPr lang="ko-KR" sz="2000">
                <a:latin typeface="Arial"/>
                <a:ea typeface="Arial"/>
                <a:cs typeface="Arial"/>
                <a:sym typeface="Arial"/>
              </a:rPr>
              <a:t>장단기 금리차(10년물-3년물 국채 스프레드)</a:t>
            </a:r>
            <a:endParaRPr sz="2000">
              <a:latin typeface="Arial"/>
              <a:ea typeface="Arial"/>
              <a:cs typeface="Arial"/>
              <a:sym typeface="Arial"/>
            </a:endParaRPr>
          </a:p>
          <a:p>
            <a:pPr indent="-355600" lvl="1" marL="914400" rtl="0" algn="l">
              <a:lnSpc>
                <a:spcPct val="100000"/>
              </a:lnSpc>
              <a:spcBef>
                <a:spcPts val="0"/>
              </a:spcBef>
              <a:spcAft>
                <a:spcPts val="0"/>
              </a:spcAft>
              <a:buSzPts val="2000"/>
              <a:buFont typeface="Arial"/>
              <a:buChar char="–"/>
            </a:pPr>
            <a:r>
              <a:rPr lang="ko-KR" sz="2000">
                <a:latin typeface="Arial"/>
                <a:ea typeface="Arial"/>
                <a:cs typeface="Arial"/>
                <a:sym typeface="Arial"/>
              </a:rPr>
              <a:t>국제유가(WTI 기준)</a:t>
            </a:r>
            <a:endParaRPr sz="2000">
              <a:latin typeface="Arial"/>
              <a:ea typeface="Arial"/>
              <a:cs typeface="Arial"/>
              <a:sym typeface="Arial"/>
            </a:endParaRPr>
          </a:p>
          <a:p>
            <a:pPr indent="-355600" lvl="1" marL="914400" rtl="0" algn="l">
              <a:lnSpc>
                <a:spcPct val="100000"/>
              </a:lnSpc>
              <a:spcBef>
                <a:spcPts val="0"/>
              </a:spcBef>
              <a:spcAft>
                <a:spcPts val="0"/>
              </a:spcAft>
              <a:buSzPts val="2000"/>
              <a:buFont typeface="Arial"/>
              <a:buChar char="–"/>
            </a:pPr>
            <a:r>
              <a:rPr lang="ko-KR" sz="2000">
                <a:latin typeface="Arial"/>
                <a:ea typeface="Arial"/>
                <a:cs typeface="Arial"/>
                <a:sym typeface="Arial"/>
              </a:rPr>
              <a:t>소비자물가지수</a:t>
            </a:r>
            <a:endParaRPr sz="2000">
              <a:latin typeface="Arial"/>
              <a:ea typeface="Arial"/>
              <a:cs typeface="Arial"/>
              <a:sym typeface="Arial"/>
            </a:endParaRPr>
          </a:p>
          <a:p>
            <a:pPr indent="0" lvl="0" marL="0" rtl="0" algn="l">
              <a:lnSpc>
                <a:spcPct val="100000"/>
              </a:lnSpc>
              <a:spcBef>
                <a:spcPts val="1200"/>
              </a:spcBef>
              <a:spcAft>
                <a:spcPts val="0"/>
              </a:spcAft>
              <a:buNone/>
            </a:pPr>
            <a:r>
              <a:t/>
            </a:r>
            <a:endParaRPr sz="1000">
              <a:latin typeface="Arial"/>
              <a:ea typeface="Arial"/>
              <a:cs typeface="Arial"/>
              <a:sym typeface="Arial"/>
            </a:endParaRPr>
          </a:p>
          <a:p>
            <a:pPr indent="-355600" lvl="0" marL="457200" rtl="0" algn="l">
              <a:lnSpc>
                <a:spcPct val="100000"/>
              </a:lnSpc>
              <a:spcBef>
                <a:spcPts val="1200"/>
              </a:spcBef>
              <a:spcAft>
                <a:spcPts val="0"/>
              </a:spcAft>
              <a:buSzPts val="2000"/>
              <a:buChar char="●"/>
            </a:pPr>
            <a:r>
              <a:rPr b="1" lang="ko-KR" sz="2000">
                <a:latin typeface="Arial"/>
                <a:ea typeface="Arial"/>
                <a:cs typeface="Arial"/>
                <a:sym typeface="Arial"/>
              </a:rPr>
              <a:t>분석 결과</a:t>
            </a:r>
            <a:r>
              <a:rPr lang="ko-KR" sz="2000">
                <a:latin typeface="Arial"/>
                <a:ea typeface="Arial"/>
                <a:cs typeface="Arial"/>
                <a:sym typeface="Arial"/>
              </a:rPr>
              <a:t>: </a:t>
            </a:r>
            <a:endParaRPr sz="2000">
              <a:latin typeface="Arial"/>
              <a:ea typeface="Arial"/>
              <a:cs typeface="Arial"/>
              <a:sym typeface="Arial"/>
            </a:endParaRPr>
          </a:p>
          <a:p>
            <a:pPr indent="-355600" lvl="1" marL="914400" rtl="0" algn="l">
              <a:lnSpc>
                <a:spcPct val="100000"/>
              </a:lnSpc>
              <a:spcBef>
                <a:spcPts val="0"/>
              </a:spcBef>
              <a:spcAft>
                <a:spcPts val="0"/>
              </a:spcAft>
              <a:buSzPts val="2000"/>
              <a:buChar char="–"/>
            </a:pPr>
            <a:r>
              <a:rPr lang="ko-KR" sz="2000">
                <a:latin typeface="Arial"/>
                <a:ea typeface="Arial"/>
                <a:cs typeface="Arial"/>
                <a:sym typeface="Arial"/>
              </a:rPr>
              <a:t>국제 유가 급등기(2021~2022년)에는 수입물가 상승 → CPI 자극 → 기준금리 인상과 일치</a:t>
            </a:r>
            <a:endParaRPr sz="2000">
              <a:latin typeface="Arial"/>
              <a:ea typeface="Arial"/>
              <a:cs typeface="Arial"/>
              <a:sym typeface="Arial"/>
            </a:endParaRPr>
          </a:p>
          <a:p>
            <a:pPr indent="-355600" lvl="1" marL="914400" rtl="0" algn="l">
              <a:spcBef>
                <a:spcPts val="0"/>
              </a:spcBef>
              <a:spcAft>
                <a:spcPts val="0"/>
              </a:spcAft>
              <a:buSzPts val="2000"/>
              <a:buChar char="–"/>
            </a:pPr>
            <a:r>
              <a:rPr b="1" lang="ko-KR" sz="2000">
                <a:latin typeface="Arial"/>
                <a:ea typeface="Arial"/>
                <a:cs typeface="Arial"/>
                <a:sym typeface="Arial"/>
              </a:rPr>
              <a:t>장단기 금리차 축소 및 역전 현상</a:t>
            </a:r>
            <a:r>
              <a:rPr lang="ko-KR" sz="2000">
                <a:latin typeface="Arial"/>
                <a:ea typeface="Arial"/>
                <a:cs typeface="Arial"/>
                <a:sym typeface="Arial"/>
              </a:rPr>
              <a:t>은 경기 침체기(예: 팬데믹 직후, 글로벌 긴축기)에 선행적으로 나타났으며,</a:t>
            </a:r>
            <a:endParaRPr sz="2000">
              <a:latin typeface="Arial"/>
              <a:ea typeface="Arial"/>
              <a:cs typeface="Arial"/>
              <a:sym typeface="Arial"/>
            </a:endParaRPr>
          </a:p>
          <a:p>
            <a:pPr indent="-355600" lvl="1" marL="914400" rtl="0" algn="l">
              <a:lnSpc>
                <a:spcPct val="100000"/>
              </a:lnSpc>
              <a:spcBef>
                <a:spcPts val="0"/>
              </a:spcBef>
              <a:spcAft>
                <a:spcPts val="0"/>
              </a:spcAft>
              <a:buSzPts val="2000"/>
              <a:buChar char="–"/>
            </a:pPr>
            <a:r>
              <a:rPr lang="ko-KR" sz="2000">
                <a:latin typeface="Arial"/>
                <a:ea typeface="Arial"/>
                <a:cs typeface="Arial"/>
                <a:sym typeface="Arial"/>
              </a:rPr>
              <a:t>이후 실제로 기준금리 인하가 단행된 사례 존재</a:t>
            </a:r>
            <a:br>
              <a:rPr lang="ko-KR" sz="2000">
                <a:latin typeface="Arial"/>
                <a:ea typeface="Arial"/>
                <a:cs typeface="Arial"/>
                <a:sym typeface="Arial"/>
              </a:rPr>
            </a:br>
            <a:endParaRPr sz="2000"/>
          </a:p>
        </p:txBody>
      </p:sp>
      <p:sp>
        <p:nvSpPr>
          <p:cNvPr id="404" name="Google Shape;404;g34930e08122_0_224"/>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405" name="Google Shape;405;g34930e08122_0_224"/>
          <p:cNvPicPr preferRelativeResize="0"/>
          <p:nvPr/>
        </p:nvPicPr>
        <p:blipFill rotWithShape="1">
          <a:blip r:embed="rId4">
            <a:alphaModFix/>
          </a:blip>
          <a:srcRect b="0" l="0" r="0" t="0"/>
          <a:stretch/>
        </p:blipFill>
        <p:spPr>
          <a:xfrm>
            <a:off x="-76200" y="10172700"/>
            <a:ext cx="18427702" cy="114300"/>
          </a:xfrm>
          <a:prstGeom prst="rect">
            <a:avLst/>
          </a:prstGeom>
          <a:noFill/>
          <a:ln>
            <a:noFill/>
          </a:ln>
        </p:spPr>
      </p:pic>
      <p:pic>
        <p:nvPicPr>
          <p:cNvPr id="406" name="Google Shape;406;g34930e08122_0_224"/>
          <p:cNvPicPr preferRelativeResize="0"/>
          <p:nvPr/>
        </p:nvPicPr>
        <p:blipFill rotWithShape="1">
          <a:blip r:embed="rId5">
            <a:alphaModFix/>
          </a:blip>
          <a:srcRect b="0" l="0" r="0" t="0"/>
          <a:stretch/>
        </p:blipFill>
        <p:spPr>
          <a:xfrm>
            <a:off x="0" y="10172700"/>
            <a:ext cx="9144000" cy="114300"/>
          </a:xfrm>
          <a:prstGeom prst="rect">
            <a:avLst/>
          </a:prstGeom>
          <a:noFill/>
          <a:ln>
            <a:noFill/>
          </a:ln>
        </p:spPr>
      </p:pic>
      <p:sp>
        <p:nvSpPr>
          <p:cNvPr id="407" name="Google Shape;407;g34930e08122_0_224"/>
          <p:cNvSpPr txBox="1"/>
          <p:nvPr>
            <p:ph type="title"/>
          </p:nvPr>
        </p:nvSpPr>
        <p:spPr>
          <a:xfrm>
            <a:off x="457200" y="894750"/>
            <a:ext cx="5600100" cy="646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ko-KR" sz="2700">
                <a:solidFill>
                  <a:srgbClr val="3958E3"/>
                </a:solidFill>
              </a:rPr>
              <a:t>가설5. 시장흐름 및 글로벌 요인과 금리</a:t>
            </a:r>
            <a:endParaRPr b="1" sz="2700">
              <a:solidFill>
                <a:srgbClr val="3958E3"/>
              </a:solidFill>
            </a:endParaRPr>
          </a:p>
        </p:txBody>
      </p:sp>
      <p:pic>
        <p:nvPicPr>
          <p:cNvPr id="408" name="Google Shape;408;g34930e08122_0_224"/>
          <p:cNvPicPr preferRelativeResize="0"/>
          <p:nvPr/>
        </p:nvPicPr>
        <p:blipFill>
          <a:blip r:embed="rId6">
            <a:alphaModFix/>
          </a:blip>
          <a:stretch>
            <a:fillRect/>
          </a:stretch>
        </p:blipFill>
        <p:spPr>
          <a:xfrm>
            <a:off x="8943000" y="3243080"/>
            <a:ext cx="9144003" cy="5014032"/>
          </a:xfrm>
          <a:prstGeom prst="rect">
            <a:avLst/>
          </a:prstGeom>
          <a:noFill/>
          <a:ln>
            <a:noFill/>
          </a:ln>
        </p:spPr>
      </p:pic>
      <p:pic>
        <p:nvPicPr>
          <p:cNvPr id="409" name="Google Shape;409;g34930e08122_0_224"/>
          <p:cNvPicPr preferRelativeResize="0"/>
          <p:nvPr/>
        </p:nvPicPr>
        <p:blipFill>
          <a:blip r:embed="rId7">
            <a:alphaModFix/>
          </a:blip>
          <a:stretch>
            <a:fillRect/>
          </a:stretch>
        </p:blipFill>
        <p:spPr>
          <a:xfrm>
            <a:off x="9350100" y="903512"/>
            <a:ext cx="8329800" cy="8505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g34a036d41d5_3_127"/>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sp>
        <p:nvSpPr>
          <p:cNvPr id="415" name="Google Shape;415;g34a036d41d5_3_127"/>
          <p:cNvSpPr txBox="1"/>
          <p:nvPr>
            <p:ph idx="1" type="body"/>
          </p:nvPr>
        </p:nvSpPr>
        <p:spPr>
          <a:xfrm>
            <a:off x="457200" y="1600200"/>
            <a:ext cx="8229600" cy="8572500"/>
          </a:xfrm>
          <a:prstGeom prst="rect">
            <a:avLst/>
          </a:prstGeom>
        </p:spPr>
        <p:txBody>
          <a:bodyPr anchorCtr="0" anchor="t" bIns="45700" lIns="91425" spcFirstLastPara="1" rIns="91425" wrap="square" tIns="45700">
            <a:noAutofit/>
          </a:bodyPr>
          <a:lstStyle/>
          <a:p>
            <a:pPr indent="-355600" lvl="0" marL="457200" rtl="0" algn="l">
              <a:spcBef>
                <a:spcPts val="360"/>
              </a:spcBef>
              <a:spcAft>
                <a:spcPts val="0"/>
              </a:spcAft>
              <a:buSzPts val="2000"/>
              <a:buFont typeface="Arial"/>
              <a:buChar char="•"/>
            </a:pPr>
            <a:r>
              <a:rPr b="1" lang="ko-KR" sz="2000">
                <a:latin typeface="Arial"/>
                <a:ea typeface="Arial"/>
                <a:cs typeface="Arial"/>
                <a:sym typeface="Arial"/>
              </a:rPr>
              <a:t>가설</a:t>
            </a:r>
            <a:r>
              <a:rPr lang="ko-KR" sz="2000">
                <a:latin typeface="Arial"/>
                <a:ea typeface="Arial"/>
                <a:cs typeface="Arial"/>
                <a:sym typeface="Arial"/>
              </a:rPr>
              <a:t>: 부동산 및 신용시장 상황이 금리에 영향을 줄 것이다.​</a:t>
            </a:r>
            <a:br>
              <a:rPr lang="ko-KR" sz="2000">
                <a:latin typeface="Arial"/>
                <a:ea typeface="Arial"/>
                <a:cs typeface="Arial"/>
                <a:sym typeface="Arial"/>
              </a:rPr>
            </a:br>
            <a:endParaRPr sz="2000">
              <a:latin typeface="Arial"/>
              <a:ea typeface="Arial"/>
              <a:cs typeface="Arial"/>
              <a:sym typeface="Arial"/>
            </a:endParaRPr>
          </a:p>
          <a:p>
            <a:pPr indent="-355600" lvl="0" marL="457200" rtl="0" algn="l">
              <a:spcBef>
                <a:spcPts val="0"/>
              </a:spcBef>
              <a:spcAft>
                <a:spcPts val="0"/>
              </a:spcAft>
              <a:buSzPts val="2000"/>
              <a:buFont typeface="Arial"/>
              <a:buChar char="•"/>
            </a:pPr>
            <a:r>
              <a:rPr b="1" lang="ko-KR" sz="2000">
                <a:latin typeface="Arial"/>
                <a:ea typeface="Arial"/>
                <a:cs typeface="Arial"/>
                <a:sym typeface="Arial"/>
              </a:rPr>
              <a:t>근거</a:t>
            </a:r>
            <a:r>
              <a:rPr lang="ko-KR" sz="2000">
                <a:latin typeface="Arial"/>
                <a:ea typeface="Arial"/>
                <a:cs typeface="Arial"/>
                <a:sym typeface="Arial"/>
              </a:rPr>
              <a:t>: </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lang="ko-KR" sz="2000">
                <a:latin typeface="Arial"/>
                <a:ea typeface="Arial"/>
                <a:cs typeface="Arial"/>
                <a:sym typeface="Arial"/>
              </a:rPr>
              <a:t>한국은행은 물가와 성장뿐 아니라 </a:t>
            </a:r>
            <a:r>
              <a:rPr b="1" lang="ko-KR" sz="2000">
                <a:latin typeface="Arial"/>
                <a:ea typeface="Arial"/>
                <a:cs typeface="Arial"/>
                <a:sym typeface="Arial"/>
              </a:rPr>
              <a:t>금융안정 유지도 주요 정책 목표</a:t>
            </a:r>
            <a:r>
              <a:rPr lang="ko-KR" sz="2000">
                <a:latin typeface="Arial"/>
                <a:ea typeface="Arial"/>
                <a:cs typeface="Arial"/>
                <a:sym typeface="Arial"/>
              </a:rPr>
              <a:t>로 삼고 있음</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b="1" lang="ko-KR" sz="2000">
                <a:latin typeface="Arial"/>
                <a:ea typeface="Arial"/>
                <a:cs typeface="Arial"/>
                <a:sym typeface="Arial"/>
              </a:rPr>
              <a:t>부동산 시장 과열</a:t>
            </a:r>
            <a:r>
              <a:rPr lang="ko-KR" sz="2000">
                <a:latin typeface="Arial"/>
                <a:ea typeface="Arial"/>
                <a:cs typeface="Arial"/>
                <a:sym typeface="Arial"/>
              </a:rPr>
              <a:t>은 자산 가격 버블 및 신용 팽창 위험을 동반 → 금리 인상으로 시장 과열 억제</a:t>
            </a:r>
            <a:br>
              <a:rPr lang="ko-KR" sz="2000">
                <a:latin typeface="Arial"/>
                <a:ea typeface="Arial"/>
                <a:cs typeface="Arial"/>
                <a:sym typeface="Arial"/>
              </a:rPr>
            </a:br>
            <a:r>
              <a:rPr b="1" lang="ko-KR" sz="2000">
                <a:latin typeface="Arial"/>
                <a:ea typeface="Arial"/>
                <a:cs typeface="Arial"/>
                <a:sym typeface="Arial"/>
              </a:rPr>
              <a:t>가계부채 급증</a:t>
            </a:r>
            <a:r>
              <a:rPr lang="ko-KR" sz="2000">
                <a:latin typeface="Arial"/>
                <a:ea typeface="Arial"/>
                <a:cs typeface="Arial"/>
                <a:sym typeface="Arial"/>
              </a:rPr>
              <a:t>은 금융시스템 리스크 확대 → 금리 인상을 통한 레버리지 억제 필요</a:t>
            </a:r>
            <a:br>
              <a:rPr lang="ko-KR" sz="2000">
                <a:latin typeface="Arial"/>
                <a:ea typeface="Arial"/>
                <a:cs typeface="Arial"/>
                <a:sym typeface="Arial"/>
              </a:rPr>
            </a:br>
            <a:r>
              <a:rPr lang="ko-KR" sz="2000">
                <a:latin typeface="Arial"/>
                <a:ea typeface="Arial"/>
                <a:cs typeface="Arial"/>
                <a:sym typeface="Arial"/>
              </a:rPr>
              <a:t>반면, </a:t>
            </a:r>
            <a:r>
              <a:rPr b="1" lang="ko-KR" sz="2000">
                <a:latin typeface="Arial"/>
                <a:ea typeface="Arial"/>
                <a:cs typeface="Arial"/>
                <a:sym typeface="Arial"/>
              </a:rPr>
              <a:t>부동산 침체기에는 금리 인하를 통한 경기·투자 회복 유도</a:t>
            </a:r>
            <a:r>
              <a:rPr lang="ko-KR" sz="2000">
                <a:latin typeface="Arial"/>
                <a:ea typeface="Arial"/>
                <a:cs typeface="Arial"/>
                <a:sym typeface="Arial"/>
              </a:rPr>
              <a:t>가 나타나기도 함</a:t>
            </a:r>
            <a:br>
              <a:rPr lang="ko-KR" sz="2000">
                <a:latin typeface="Arial"/>
                <a:ea typeface="Arial"/>
                <a:cs typeface="Arial"/>
                <a:sym typeface="Arial"/>
              </a:rPr>
            </a:br>
            <a:r>
              <a:rPr b="1" lang="ko-KR" sz="2000">
                <a:latin typeface="Arial"/>
                <a:ea typeface="Arial"/>
                <a:cs typeface="Arial"/>
                <a:sym typeface="Arial"/>
              </a:rPr>
              <a:t>주택담보대출, 가계신용, 부동산가격지수 등은 기준금리 결정에 보조 지표로 반영</a:t>
            </a:r>
            <a:r>
              <a:rPr lang="ko-KR" sz="2000">
                <a:latin typeface="Arial"/>
                <a:ea typeface="Arial"/>
                <a:cs typeface="Arial"/>
                <a:sym typeface="Arial"/>
              </a:rPr>
              <a:t>됨</a:t>
            </a:r>
            <a:endParaRPr sz="2000">
              <a:latin typeface="Arial"/>
              <a:ea typeface="Arial"/>
              <a:cs typeface="Arial"/>
              <a:sym typeface="Arial"/>
            </a:endParaRPr>
          </a:p>
          <a:p>
            <a:pPr indent="0" lvl="0" marL="914400" rtl="0" algn="l">
              <a:spcBef>
                <a:spcPts val="360"/>
              </a:spcBef>
              <a:spcAft>
                <a:spcPts val="0"/>
              </a:spcAft>
              <a:buNone/>
            </a:pPr>
            <a:r>
              <a:t/>
            </a:r>
            <a:endParaRPr sz="2000">
              <a:latin typeface="Arial"/>
              <a:ea typeface="Arial"/>
              <a:cs typeface="Arial"/>
              <a:sym typeface="Arial"/>
            </a:endParaRPr>
          </a:p>
          <a:p>
            <a:pPr indent="-355600" lvl="0" marL="457200" rtl="0" algn="l">
              <a:spcBef>
                <a:spcPts val="360"/>
              </a:spcBef>
              <a:spcAft>
                <a:spcPts val="0"/>
              </a:spcAft>
              <a:buSzPts val="2000"/>
              <a:buChar char="•"/>
            </a:pPr>
            <a:r>
              <a:rPr b="1" lang="ko-KR" sz="2000">
                <a:latin typeface="Arial"/>
                <a:ea typeface="Arial"/>
                <a:cs typeface="Arial"/>
                <a:sym typeface="Arial"/>
              </a:rPr>
              <a:t>주요지표</a:t>
            </a:r>
            <a:endParaRPr b="1" sz="2000">
              <a:latin typeface="Arial"/>
              <a:ea typeface="Arial"/>
              <a:cs typeface="Arial"/>
              <a:sym typeface="Arial"/>
            </a:endParaRPr>
          </a:p>
          <a:p>
            <a:pPr indent="-355600" lvl="1" marL="914400" rtl="0" algn="l">
              <a:spcBef>
                <a:spcPts val="0"/>
              </a:spcBef>
              <a:spcAft>
                <a:spcPts val="0"/>
              </a:spcAft>
              <a:buSzPts val="2000"/>
              <a:buFont typeface="Arial"/>
              <a:buChar char="–"/>
            </a:pPr>
            <a:r>
              <a:rPr b="1" lang="ko-KR" sz="2000">
                <a:latin typeface="Arial"/>
                <a:ea typeface="Arial"/>
                <a:cs typeface="Arial"/>
                <a:sym typeface="Arial"/>
              </a:rPr>
              <a:t>주택매매가격지수</a:t>
            </a:r>
            <a:r>
              <a:rPr lang="ko-KR" sz="2000">
                <a:latin typeface="Arial"/>
                <a:ea typeface="Arial"/>
                <a:cs typeface="Arial"/>
                <a:sym typeface="Arial"/>
              </a:rPr>
              <a:t> (KB·한국부동산원 등)</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b="1" lang="ko-KR" sz="2000">
                <a:latin typeface="Arial"/>
                <a:ea typeface="Arial"/>
                <a:cs typeface="Arial"/>
                <a:sym typeface="Arial"/>
              </a:rPr>
              <a:t>주택담보대출 </a:t>
            </a:r>
            <a:r>
              <a:rPr lang="ko-KR" sz="2000">
                <a:latin typeface="Arial"/>
                <a:ea typeface="Arial"/>
                <a:cs typeface="Arial"/>
                <a:sym typeface="Arial"/>
              </a:rPr>
              <a:t>(금융기관 가계신용 통계)</a:t>
            </a:r>
            <a:endParaRPr sz="2000">
              <a:latin typeface="Arial"/>
              <a:ea typeface="Arial"/>
              <a:cs typeface="Arial"/>
              <a:sym typeface="Arial"/>
            </a:endParaRPr>
          </a:p>
          <a:p>
            <a:pPr indent="-355600" lvl="1" marL="914400" rtl="0" algn="l">
              <a:spcBef>
                <a:spcPts val="0"/>
              </a:spcBef>
              <a:spcAft>
                <a:spcPts val="0"/>
              </a:spcAft>
              <a:buSzPts val="2000"/>
              <a:buFont typeface="Arial"/>
              <a:buChar char="–"/>
            </a:pPr>
            <a:r>
              <a:rPr b="1" lang="ko-KR" sz="2000">
                <a:latin typeface="Arial"/>
                <a:ea typeface="Arial"/>
                <a:cs typeface="Arial"/>
                <a:sym typeface="Arial"/>
              </a:rPr>
              <a:t>가계대출 연체율</a:t>
            </a:r>
            <a:endParaRPr b="1" sz="2000">
              <a:latin typeface="Arial"/>
              <a:ea typeface="Arial"/>
              <a:cs typeface="Arial"/>
              <a:sym typeface="Arial"/>
            </a:endParaRPr>
          </a:p>
          <a:p>
            <a:pPr indent="-355600" lvl="1" marL="914400" rtl="0" algn="l">
              <a:spcBef>
                <a:spcPts val="0"/>
              </a:spcBef>
              <a:spcAft>
                <a:spcPts val="0"/>
              </a:spcAft>
              <a:buSzPts val="2000"/>
              <a:buFont typeface="Arial"/>
              <a:buChar char="–"/>
            </a:pPr>
            <a:r>
              <a:rPr b="1" lang="ko-KR" sz="2000">
                <a:latin typeface="Arial"/>
                <a:ea typeface="Arial"/>
                <a:cs typeface="Arial"/>
                <a:sym typeface="Arial"/>
              </a:rPr>
              <a:t>기업대출 연체율</a:t>
            </a:r>
            <a:endParaRPr b="1" sz="2000">
              <a:latin typeface="Arial"/>
              <a:ea typeface="Arial"/>
              <a:cs typeface="Arial"/>
              <a:sym typeface="Arial"/>
            </a:endParaRPr>
          </a:p>
          <a:p>
            <a:pPr indent="-355600" lvl="1" marL="914400" rtl="0" algn="l">
              <a:spcBef>
                <a:spcPts val="0"/>
              </a:spcBef>
              <a:spcAft>
                <a:spcPts val="0"/>
              </a:spcAft>
              <a:buSzPts val="2000"/>
              <a:buFont typeface="Arial"/>
              <a:buChar char="–"/>
            </a:pPr>
            <a:r>
              <a:rPr b="1" lang="ko-KR" sz="2000">
                <a:latin typeface="Arial"/>
                <a:ea typeface="Arial"/>
                <a:cs typeface="Arial"/>
                <a:sym typeface="Arial"/>
              </a:rPr>
              <a:t>신용카드 연체율</a:t>
            </a:r>
            <a:endParaRPr b="1" sz="2000">
              <a:latin typeface="Arial"/>
              <a:ea typeface="Arial"/>
              <a:cs typeface="Arial"/>
              <a:sym typeface="Arial"/>
            </a:endParaRPr>
          </a:p>
          <a:p>
            <a:pPr indent="0" lvl="0" marL="457200" rtl="0" algn="l">
              <a:spcBef>
                <a:spcPts val="360"/>
              </a:spcBef>
              <a:spcAft>
                <a:spcPts val="0"/>
              </a:spcAft>
              <a:buNone/>
            </a:pPr>
            <a:r>
              <a:t/>
            </a:r>
            <a:endParaRPr sz="2000">
              <a:latin typeface="Arial"/>
              <a:ea typeface="Arial"/>
              <a:cs typeface="Arial"/>
              <a:sym typeface="Arial"/>
            </a:endParaRPr>
          </a:p>
          <a:p>
            <a:pPr indent="-355600" lvl="0" marL="457200" rtl="0" algn="l">
              <a:spcBef>
                <a:spcPts val="360"/>
              </a:spcBef>
              <a:spcAft>
                <a:spcPts val="0"/>
              </a:spcAft>
              <a:buSzPts val="2000"/>
              <a:buFont typeface="Arial"/>
              <a:buChar char="•"/>
            </a:pPr>
            <a:r>
              <a:rPr b="1" lang="ko-KR" sz="2000">
                <a:latin typeface="Arial"/>
                <a:ea typeface="Arial"/>
                <a:cs typeface="Arial"/>
                <a:sym typeface="Arial"/>
              </a:rPr>
              <a:t>분석 결과</a:t>
            </a:r>
            <a:r>
              <a:rPr lang="ko-KR" sz="2000">
                <a:latin typeface="Arial"/>
                <a:ea typeface="Arial"/>
                <a:cs typeface="Arial"/>
                <a:sym typeface="Arial"/>
              </a:rPr>
              <a:t>: 주택가격지수와 기준금리 간의 상관관계를 분석한 결과, 부동산 가격</a:t>
            </a:r>
            <a:r>
              <a:rPr lang="ko-KR" sz="2000">
                <a:latin typeface="Arial"/>
                <a:ea typeface="Arial"/>
                <a:cs typeface="Arial"/>
                <a:sym typeface="Arial"/>
              </a:rPr>
              <a:t>과</a:t>
            </a:r>
            <a:r>
              <a:rPr lang="ko-KR" sz="2000">
                <a:latin typeface="Arial"/>
                <a:ea typeface="Arial"/>
                <a:cs typeface="Arial"/>
                <a:sym typeface="Arial"/>
              </a:rPr>
              <a:t> 금리</a:t>
            </a:r>
            <a:r>
              <a:rPr lang="ko-KR" sz="2000">
                <a:latin typeface="Arial"/>
                <a:ea typeface="Arial"/>
                <a:cs typeface="Arial"/>
                <a:sym typeface="Arial"/>
              </a:rPr>
              <a:t>가 선형관계인 것을 확인. </a:t>
            </a:r>
            <a:endParaRPr sz="2000"/>
          </a:p>
        </p:txBody>
      </p:sp>
      <p:sp>
        <p:nvSpPr>
          <p:cNvPr id="416" name="Google Shape;416;g34a036d41d5_3_127"/>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417" name="Google Shape;417;g34a036d41d5_3_127"/>
          <p:cNvPicPr preferRelativeResize="0"/>
          <p:nvPr/>
        </p:nvPicPr>
        <p:blipFill rotWithShape="1">
          <a:blip r:embed="rId4">
            <a:alphaModFix/>
          </a:blip>
          <a:srcRect b="0" l="0" r="0" t="0"/>
          <a:stretch/>
        </p:blipFill>
        <p:spPr>
          <a:xfrm>
            <a:off x="-76200" y="10172700"/>
            <a:ext cx="18427702" cy="114300"/>
          </a:xfrm>
          <a:prstGeom prst="rect">
            <a:avLst/>
          </a:prstGeom>
          <a:noFill/>
          <a:ln>
            <a:noFill/>
          </a:ln>
        </p:spPr>
      </p:pic>
      <p:pic>
        <p:nvPicPr>
          <p:cNvPr id="418" name="Google Shape;418;g34a036d41d5_3_127"/>
          <p:cNvPicPr preferRelativeResize="0"/>
          <p:nvPr/>
        </p:nvPicPr>
        <p:blipFill rotWithShape="1">
          <a:blip r:embed="rId5">
            <a:alphaModFix/>
          </a:blip>
          <a:srcRect b="0" l="0" r="0" t="0"/>
          <a:stretch/>
        </p:blipFill>
        <p:spPr>
          <a:xfrm>
            <a:off x="0" y="10172700"/>
            <a:ext cx="9144000" cy="114300"/>
          </a:xfrm>
          <a:prstGeom prst="rect">
            <a:avLst/>
          </a:prstGeom>
          <a:noFill/>
          <a:ln>
            <a:noFill/>
          </a:ln>
        </p:spPr>
      </p:pic>
      <p:sp>
        <p:nvSpPr>
          <p:cNvPr id="419" name="Google Shape;419;g34a036d41d5_3_127"/>
          <p:cNvSpPr txBox="1"/>
          <p:nvPr>
            <p:ph type="title"/>
          </p:nvPr>
        </p:nvSpPr>
        <p:spPr>
          <a:xfrm>
            <a:off x="457200" y="894750"/>
            <a:ext cx="5600100" cy="646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ko-KR" sz="2700">
                <a:solidFill>
                  <a:srgbClr val="3958E3"/>
                </a:solidFill>
              </a:rPr>
              <a:t>가설6. 부동산 및 신용금리와 금리</a:t>
            </a:r>
            <a:endParaRPr b="1" sz="2700">
              <a:solidFill>
                <a:srgbClr val="3958E3"/>
              </a:solidFill>
            </a:endParaRPr>
          </a:p>
        </p:txBody>
      </p:sp>
      <p:pic>
        <p:nvPicPr>
          <p:cNvPr id="420" name="Google Shape;420;g34a036d41d5_3_127"/>
          <p:cNvPicPr preferRelativeResize="0"/>
          <p:nvPr/>
        </p:nvPicPr>
        <p:blipFill>
          <a:blip r:embed="rId6">
            <a:alphaModFix/>
          </a:blip>
          <a:stretch>
            <a:fillRect/>
          </a:stretch>
        </p:blipFill>
        <p:spPr>
          <a:xfrm>
            <a:off x="9144000" y="1541253"/>
            <a:ext cx="8865526" cy="4398124"/>
          </a:xfrm>
          <a:prstGeom prst="rect">
            <a:avLst/>
          </a:prstGeom>
          <a:noFill/>
          <a:ln>
            <a:noFill/>
          </a:ln>
        </p:spPr>
      </p:pic>
      <p:pic>
        <p:nvPicPr>
          <p:cNvPr id="421" name="Google Shape;421;g34a036d41d5_3_127"/>
          <p:cNvPicPr preferRelativeResize="0"/>
          <p:nvPr/>
        </p:nvPicPr>
        <p:blipFill>
          <a:blip r:embed="rId7">
            <a:alphaModFix/>
          </a:blip>
          <a:stretch>
            <a:fillRect/>
          </a:stretch>
        </p:blipFill>
        <p:spPr>
          <a:xfrm>
            <a:off x="9144000" y="6180575"/>
            <a:ext cx="8865525" cy="3703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g34930e08122_5_74"/>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427" name="Google Shape;427;g34930e08122_5_74"/>
          <p:cNvPicPr preferRelativeResize="0"/>
          <p:nvPr/>
        </p:nvPicPr>
        <p:blipFill>
          <a:blip r:embed="rId4">
            <a:alphaModFix/>
          </a:blip>
          <a:stretch>
            <a:fillRect/>
          </a:stretch>
        </p:blipFill>
        <p:spPr>
          <a:xfrm>
            <a:off x="9359450" y="491850"/>
            <a:ext cx="8928550" cy="3855900"/>
          </a:xfrm>
          <a:prstGeom prst="rect">
            <a:avLst/>
          </a:prstGeom>
          <a:noFill/>
          <a:ln>
            <a:noFill/>
          </a:ln>
        </p:spPr>
      </p:pic>
      <p:pic>
        <p:nvPicPr>
          <p:cNvPr id="428" name="Google Shape;428;g34930e08122_5_74"/>
          <p:cNvPicPr preferRelativeResize="0"/>
          <p:nvPr/>
        </p:nvPicPr>
        <p:blipFill>
          <a:blip r:embed="rId5">
            <a:alphaModFix/>
          </a:blip>
          <a:stretch>
            <a:fillRect/>
          </a:stretch>
        </p:blipFill>
        <p:spPr>
          <a:xfrm>
            <a:off x="9423400" y="4831775"/>
            <a:ext cx="8928550" cy="4275414"/>
          </a:xfrm>
          <a:prstGeom prst="rect">
            <a:avLst/>
          </a:prstGeom>
          <a:noFill/>
          <a:ln>
            <a:noFill/>
          </a:ln>
        </p:spPr>
      </p:pic>
      <p:sp>
        <p:nvSpPr>
          <p:cNvPr id="429" name="Google Shape;429;g34930e08122_5_74"/>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430" name="Google Shape;430;g34930e08122_5_74"/>
          <p:cNvPicPr preferRelativeResize="0"/>
          <p:nvPr/>
        </p:nvPicPr>
        <p:blipFill rotWithShape="1">
          <a:blip r:embed="rId6">
            <a:alphaModFix/>
          </a:blip>
          <a:srcRect b="0" l="0" r="0" t="0"/>
          <a:stretch/>
        </p:blipFill>
        <p:spPr>
          <a:xfrm>
            <a:off x="-76200" y="10172700"/>
            <a:ext cx="18427702" cy="114300"/>
          </a:xfrm>
          <a:prstGeom prst="rect">
            <a:avLst/>
          </a:prstGeom>
          <a:noFill/>
          <a:ln>
            <a:noFill/>
          </a:ln>
        </p:spPr>
      </p:pic>
      <p:pic>
        <p:nvPicPr>
          <p:cNvPr id="431" name="Google Shape;431;g34930e08122_5_74"/>
          <p:cNvPicPr preferRelativeResize="0"/>
          <p:nvPr/>
        </p:nvPicPr>
        <p:blipFill rotWithShape="1">
          <a:blip r:embed="rId7">
            <a:alphaModFix/>
          </a:blip>
          <a:srcRect b="0" l="0" r="0" t="0"/>
          <a:stretch/>
        </p:blipFill>
        <p:spPr>
          <a:xfrm>
            <a:off x="0" y="10172700"/>
            <a:ext cx="9144000" cy="114300"/>
          </a:xfrm>
          <a:prstGeom prst="rect">
            <a:avLst/>
          </a:prstGeom>
          <a:noFill/>
          <a:ln>
            <a:noFill/>
          </a:ln>
        </p:spPr>
      </p:pic>
      <p:sp>
        <p:nvSpPr>
          <p:cNvPr id="432" name="Google Shape;432;g34930e08122_5_74"/>
          <p:cNvSpPr txBox="1"/>
          <p:nvPr>
            <p:ph type="title"/>
          </p:nvPr>
        </p:nvSpPr>
        <p:spPr>
          <a:xfrm>
            <a:off x="457200" y="894750"/>
            <a:ext cx="5600100" cy="646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ko-KR" sz="2700">
                <a:solidFill>
                  <a:srgbClr val="3958E3"/>
                </a:solidFill>
              </a:rPr>
              <a:t>가설6. 부동산 및 신용금리와 금리</a:t>
            </a:r>
            <a:endParaRPr b="1" sz="2700">
              <a:solidFill>
                <a:srgbClr val="3958E3"/>
              </a:solidFill>
            </a:endParaRPr>
          </a:p>
        </p:txBody>
      </p:sp>
      <p:pic>
        <p:nvPicPr>
          <p:cNvPr id="433" name="Google Shape;433;g34930e08122_5_74"/>
          <p:cNvPicPr preferRelativeResize="0"/>
          <p:nvPr/>
        </p:nvPicPr>
        <p:blipFill>
          <a:blip r:embed="rId8">
            <a:alphaModFix/>
          </a:blip>
          <a:stretch>
            <a:fillRect/>
          </a:stretch>
        </p:blipFill>
        <p:spPr>
          <a:xfrm>
            <a:off x="9423000" y="1960400"/>
            <a:ext cx="8801449" cy="6366200"/>
          </a:xfrm>
          <a:prstGeom prst="rect">
            <a:avLst/>
          </a:prstGeom>
          <a:noFill/>
          <a:ln>
            <a:noFill/>
          </a:ln>
        </p:spPr>
      </p:pic>
      <p:sp>
        <p:nvSpPr>
          <p:cNvPr id="434" name="Google Shape;434;g34930e08122_5_74"/>
          <p:cNvSpPr txBox="1"/>
          <p:nvPr>
            <p:ph idx="1" type="body"/>
          </p:nvPr>
        </p:nvSpPr>
        <p:spPr>
          <a:xfrm>
            <a:off x="457200" y="1600200"/>
            <a:ext cx="8229600" cy="7737300"/>
          </a:xfrm>
          <a:prstGeom prst="rect">
            <a:avLst/>
          </a:prstGeom>
        </p:spPr>
        <p:txBody>
          <a:bodyPr anchorCtr="0" anchor="t" bIns="45700" lIns="91425" spcFirstLastPara="1" rIns="91425" wrap="square" tIns="45700">
            <a:noAutofit/>
          </a:bodyPr>
          <a:lstStyle/>
          <a:p>
            <a:pPr indent="-355600" lvl="0" marL="457200" rtl="0" algn="l">
              <a:lnSpc>
                <a:spcPct val="150000"/>
              </a:lnSpc>
              <a:spcBef>
                <a:spcPts val="1200"/>
              </a:spcBef>
              <a:spcAft>
                <a:spcPts val="0"/>
              </a:spcAft>
              <a:buSzPts val="2000"/>
              <a:buFont typeface="Arial"/>
              <a:buChar char="•"/>
            </a:pPr>
            <a:r>
              <a:rPr b="1" lang="ko-KR" sz="2000">
                <a:latin typeface="Arial"/>
                <a:ea typeface="Arial"/>
                <a:cs typeface="Arial"/>
                <a:sym typeface="Arial"/>
              </a:rPr>
              <a:t>은행 대출금 연체율과 기준금리:</a:t>
            </a:r>
            <a:endParaRPr b="1" sz="2000">
              <a:latin typeface="Arial"/>
              <a:ea typeface="Arial"/>
              <a:cs typeface="Arial"/>
              <a:sym typeface="Arial"/>
            </a:endParaRPr>
          </a:p>
          <a:p>
            <a:pPr indent="-355600" lvl="1" marL="914400" rtl="0" algn="l">
              <a:lnSpc>
                <a:spcPct val="150000"/>
              </a:lnSpc>
              <a:spcBef>
                <a:spcPts val="0"/>
              </a:spcBef>
              <a:spcAft>
                <a:spcPts val="0"/>
              </a:spcAft>
              <a:buSzPts val="2000"/>
              <a:buFont typeface="Arial"/>
              <a:buChar char="–"/>
            </a:pPr>
            <a:r>
              <a:rPr b="1" lang="ko-KR" sz="2000">
                <a:latin typeface="Arial"/>
                <a:ea typeface="Arial"/>
                <a:cs typeface="Arial"/>
                <a:sym typeface="Arial"/>
              </a:rPr>
              <a:t>기준금리 상승:</a:t>
            </a:r>
            <a:r>
              <a:rPr lang="ko-KR" sz="2000">
                <a:latin typeface="Arial"/>
                <a:ea typeface="Arial"/>
                <a:cs typeface="Arial"/>
                <a:sym typeface="Arial"/>
              </a:rPr>
              <a:t> 중앙은행이 기준금리를 인상하면 시중 금리도 상승하여 대출 이자 부담이 커집니다. 이로 인해 차주의 상환 능력이 저하되어 연체율이 상승할 수 있습니다.​</a:t>
            </a:r>
            <a:br>
              <a:rPr lang="ko-KR" sz="2000">
                <a:latin typeface="Arial"/>
                <a:ea typeface="Arial"/>
                <a:cs typeface="Arial"/>
                <a:sym typeface="Arial"/>
              </a:rPr>
            </a:br>
            <a:endParaRPr sz="2000">
              <a:latin typeface="Arial"/>
              <a:ea typeface="Arial"/>
              <a:cs typeface="Arial"/>
              <a:sym typeface="Arial"/>
            </a:endParaRPr>
          </a:p>
          <a:p>
            <a:pPr indent="-355600" lvl="1" marL="914400" rtl="0" algn="l">
              <a:lnSpc>
                <a:spcPct val="150000"/>
              </a:lnSpc>
              <a:spcBef>
                <a:spcPts val="0"/>
              </a:spcBef>
              <a:spcAft>
                <a:spcPts val="0"/>
              </a:spcAft>
              <a:buSzPts val="2000"/>
              <a:buFont typeface="Arial"/>
              <a:buChar char="–"/>
            </a:pPr>
            <a:r>
              <a:rPr b="1" lang="ko-KR" sz="2000">
                <a:latin typeface="Arial"/>
                <a:ea typeface="Arial"/>
                <a:cs typeface="Arial"/>
                <a:sym typeface="Arial"/>
              </a:rPr>
              <a:t>기준금리 하락:</a:t>
            </a:r>
            <a:r>
              <a:rPr lang="ko-KR" sz="2000">
                <a:latin typeface="Arial"/>
                <a:ea typeface="Arial"/>
                <a:cs typeface="Arial"/>
                <a:sym typeface="Arial"/>
              </a:rPr>
              <a:t> 반대로, 기준금리가 하락하면 대출 이자 부담이 줄어들어 연체율이 감소할 수 있습니다.​</a:t>
            </a:r>
            <a:br>
              <a:rPr lang="ko-KR" sz="2000">
                <a:latin typeface="Arial"/>
                <a:ea typeface="Arial"/>
                <a:cs typeface="Arial"/>
                <a:sym typeface="Arial"/>
              </a:rPr>
            </a:br>
            <a:endParaRPr sz="20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b="1" lang="ko-KR" sz="2000">
                <a:latin typeface="Arial"/>
                <a:ea typeface="Arial"/>
                <a:cs typeface="Arial"/>
                <a:sym typeface="Arial"/>
              </a:rPr>
              <a:t>연체율과 국채 스프레드의 관계:</a:t>
            </a:r>
            <a:endParaRPr b="1" sz="2000">
              <a:latin typeface="Arial"/>
              <a:ea typeface="Arial"/>
              <a:cs typeface="Arial"/>
              <a:sym typeface="Arial"/>
            </a:endParaRPr>
          </a:p>
          <a:p>
            <a:pPr indent="-355600" lvl="1" marL="914400" rtl="0" algn="l">
              <a:lnSpc>
                <a:spcPct val="150000"/>
              </a:lnSpc>
              <a:spcBef>
                <a:spcPts val="0"/>
              </a:spcBef>
              <a:spcAft>
                <a:spcPts val="0"/>
              </a:spcAft>
              <a:buSzPts val="2000"/>
              <a:buFont typeface="Arial"/>
              <a:buChar char="–"/>
            </a:pPr>
            <a:r>
              <a:rPr lang="ko-KR" sz="2000">
                <a:latin typeface="Arial"/>
                <a:ea typeface="Arial"/>
                <a:cs typeface="Arial"/>
                <a:sym typeface="Arial"/>
              </a:rPr>
              <a:t>경기 침체 시에는 기업과 가계의 재무 상태가 악화되어 연체율이 상승할 수 있습니다. 동시에, 투자자들은 안전자산인 장기 국채를 선호하여 장기 금리가 하락하고, 이에 따라 스프레드가 축소되거나 역전될 수 있습니다</a:t>
            </a:r>
            <a:r>
              <a:rPr lang="ko-KR" sz="2000">
                <a:latin typeface="Arial"/>
                <a:ea typeface="Arial"/>
                <a:cs typeface="Arial"/>
                <a:sym typeface="Arial"/>
              </a:rPr>
              <a:t>.</a:t>
            </a:r>
            <a:br>
              <a:rPr lang="ko-KR" sz="2000" u="sng">
                <a:solidFill>
                  <a:schemeClr val="hlink"/>
                </a:solidFill>
                <a:latin typeface="Arial"/>
                <a:ea typeface="Arial"/>
                <a:cs typeface="Arial"/>
                <a:sym typeface="Arial"/>
                <a:hlinkClick r:id="rId9"/>
              </a:rPr>
            </a:br>
            <a:endParaRPr sz="2000" u="sng">
              <a:solidFill>
                <a:schemeClr val="hlink"/>
              </a:solidFill>
              <a:latin typeface="Arial"/>
              <a:ea typeface="Arial"/>
              <a:cs typeface="Arial"/>
              <a:sym typeface="Arial"/>
            </a:endParaRPr>
          </a:p>
          <a:p>
            <a:pPr indent="-355600" lvl="1" marL="914400" rtl="0" algn="l">
              <a:lnSpc>
                <a:spcPct val="150000"/>
              </a:lnSpc>
              <a:spcBef>
                <a:spcPts val="0"/>
              </a:spcBef>
              <a:spcAft>
                <a:spcPts val="0"/>
              </a:spcAft>
              <a:buSzPts val="2000"/>
              <a:buFont typeface="Arial"/>
              <a:buChar char="–"/>
            </a:pPr>
            <a:r>
              <a:rPr lang="ko-KR" sz="2000">
                <a:latin typeface="Arial"/>
                <a:ea typeface="Arial"/>
                <a:cs typeface="Arial"/>
                <a:sym typeface="Arial"/>
              </a:rPr>
              <a:t>경기 확장 시에는 재무 상태가 개선되어 연체율이 낮아지고, 투자자들은 위험자산을 선호하여 장기 금리가 상승하며 스프레드가 확대될 수 있습니다.</a:t>
            </a:r>
            <a:endParaRPr sz="2000">
              <a:latin typeface="Arial"/>
              <a:ea typeface="Arial"/>
              <a:cs typeface="Arial"/>
              <a:sym typeface="Arial"/>
            </a:endParaRPr>
          </a:p>
          <a:p>
            <a:pPr indent="0" lvl="0" marL="457200" rtl="0" algn="l">
              <a:lnSpc>
                <a:spcPct val="150000"/>
              </a:lnSpc>
              <a:spcBef>
                <a:spcPts val="1200"/>
              </a:spcBef>
              <a:spcAft>
                <a:spcPts val="0"/>
              </a:spcAft>
              <a:buNone/>
            </a:pPr>
            <a:r>
              <a:t/>
            </a:r>
            <a:endParaRPr b="1" sz="2000">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g34a036d41d5_3_26"/>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440" name="Google Shape;440;g34a036d41d5_3_26"/>
          <p:cNvPicPr preferRelativeResize="0"/>
          <p:nvPr/>
        </p:nvPicPr>
        <p:blipFill rotWithShape="1">
          <a:blip r:embed="rId4">
            <a:alphaModFix/>
          </a:blip>
          <a:srcRect b="3199" l="0" r="1516" t="-3200"/>
          <a:stretch/>
        </p:blipFill>
        <p:spPr>
          <a:xfrm>
            <a:off x="10357874" y="4512525"/>
            <a:ext cx="7507451" cy="5199825"/>
          </a:xfrm>
          <a:prstGeom prst="rect">
            <a:avLst/>
          </a:prstGeom>
          <a:noFill/>
          <a:ln>
            <a:noFill/>
          </a:ln>
        </p:spPr>
      </p:pic>
      <p:sp>
        <p:nvSpPr>
          <p:cNvPr id="441" name="Google Shape;441;g34a036d41d5_3_26"/>
          <p:cNvSpPr txBox="1"/>
          <p:nvPr>
            <p:ph idx="1" type="body"/>
          </p:nvPr>
        </p:nvSpPr>
        <p:spPr>
          <a:xfrm>
            <a:off x="-8501400" y="1268950"/>
            <a:ext cx="8229600" cy="77745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1" lang="ko-KR" sz="1400">
                <a:latin typeface="Arial"/>
                <a:ea typeface="Arial"/>
                <a:cs typeface="Arial"/>
                <a:sym typeface="Arial"/>
              </a:rPr>
              <a:t>1. 금리에 영향을 주는 핵심 변수 도출</a:t>
            </a:r>
            <a:endParaRPr b="1" sz="1400">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ko-KR" sz="1400">
                <a:latin typeface="Arial"/>
                <a:ea typeface="Arial"/>
                <a:cs typeface="Arial"/>
                <a:sym typeface="Arial"/>
              </a:rPr>
              <a:t>물가 지표</a:t>
            </a:r>
            <a:br>
              <a:rPr b="1" lang="ko-KR" sz="1400">
                <a:latin typeface="Arial"/>
                <a:ea typeface="Arial"/>
                <a:cs typeface="Arial"/>
                <a:sym typeface="Arial"/>
              </a:rPr>
            </a:br>
            <a:endParaRPr b="1" sz="1400">
              <a:latin typeface="Arial"/>
              <a:ea typeface="Arial"/>
              <a:cs typeface="Arial"/>
              <a:sym typeface="Arial"/>
            </a:endParaRPr>
          </a:p>
          <a:p>
            <a:pPr indent="-317500" lvl="1" marL="914400" rtl="0" algn="l">
              <a:lnSpc>
                <a:spcPct val="100000"/>
              </a:lnSpc>
              <a:spcBef>
                <a:spcPts val="0"/>
              </a:spcBef>
              <a:spcAft>
                <a:spcPts val="0"/>
              </a:spcAft>
              <a:buSzPts val="1400"/>
              <a:buChar char="○"/>
            </a:pPr>
            <a:r>
              <a:rPr lang="ko-KR" sz="1400">
                <a:latin typeface="Arial"/>
                <a:ea typeface="Arial"/>
                <a:cs typeface="Arial"/>
                <a:sym typeface="Arial"/>
              </a:rPr>
              <a:t>CPI(소비자물가지수), 기대 인플레이션 → 기준금리와 +0.5 이상 상관</a:t>
            </a:r>
            <a:br>
              <a:rPr lang="ko-KR" sz="1400">
                <a:latin typeface="Arial"/>
                <a:ea typeface="Arial"/>
                <a:cs typeface="Arial"/>
                <a:sym typeface="Arial"/>
              </a:rPr>
            </a:br>
            <a:endParaRPr sz="1400">
              <a:latin typeface="Arial"/>
              <a:ea typeface="Arial"/>
              <a:cs typeface="Arial"/>
              <a:sym typeface="Arial"/>
            </a:endParaRPr>
          </a:p>
          <a:p>
            <a:pPr indent="-317500" lvl="1" marL="914400" rtl="0" algn="l">
              <a:lnSpc>
                <a:spcPct val="100000"/>
              </a:lnSpc>
              <a:spcBef>
                <a:spcPts val="0"/>
              </a:spcBef>
              <a:spcAft>
                <a:spcPts val="0"/>
              </a:spcAft>
              <a:buSzPts val="1400"/>
              <a:buChar char="○"/>
            </a:pPr>
            <a:r>
              <a:rPr lang="ko-KR" sz="1400">
                <a:latin typeface="Arial"/>
                <a:ea typeface="Arial"/>
                <a:cs typeface="Arial"/>
                <a:sym typeface="Arial"/>
              </a:rPr>
              <a:t>금리 인상의 가장 강력한 유인 중 하나로 작동</a:t>
            </a:r>
            <a:br>
              <a:rPr lang="ko-KR" sz="1400">
                <a:latin typeface="Arial"/>
                <a:ea typeface="Arial"/>
                <a:cs typeface="Arial"/>
                <a:sym typeface="Arial"/>
              </a:rPr>
            </a:br>
            <a:endParaRPr sz="1400">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ko-KR" sz="1400">
                <a:latin typeface="Arial"/>
                <a:ea typeface="Arial"/>
                <a:cs typeface="Arial"/>
                <a:sym typeface="Arial"/>
              </a:rPr>
              <a:t>경기 지표</a:t>
            </a:r>
            <a:br>
              <a:rPr b="1" lang="ko-KR" sz="1400">
                <a:latin typeface="Arial"/>
                <a:ea typeface="Arial"/>
                <a:cs typeface="Arial"/>
                <a:sym typeface="Arial"/>
              </a:rPr>
            </a:br>
            <a:endParaRPr b="1" sz="1400">
              <a:latin typeface="Arial"/>
              <a:ea typeface="Arial"/>
              <a:cs typeface="Arial"/>
              <a:sym typeface="Arial"/>
            </a:endParaRPr>
          </a:p>
          <a:p>
            <a:pPr indent="-317500" lvl="1" marL="914400" rtl="0" algn="l">
              <a:lnSpc>
                <a:spcPct val="100000"/>
              </a:lnSpc>
              <a:spcBef>
                <a:spcPts val="0"/>
              </a:spcBef>
              <a:spcAft>
                <a:spcPts val="0"/>
              </a:spcAft>
              <a:buSzPts val="1400"/>
              <a:buChar char="○"/>
            </a:pPr>
            <a:r>
              <a:rPr lang="ko-KR" sz="1400">
                <a:latin typeface="Arial"/>
                <a:ea typeface="Arial"/>
                <a:cs typeface="Arial"/>
                <a:sym typeface="Arial"/>
              </a:rPr>
              <a:t>선행지수/동행지수, GDP 성장률 → 기준금리와 +상관</a:t>
            </a:r>
            <a:br>
              <a:rPr lang="ko-KR" sz="1400">
                <a:latin typeface="Arial"/>
                <a:ea typeface="Arial"/>
                <a:cs typeface="Arial"/>
                <a:sym typeface="Arial"/>
              </a:rPr>
            </a:br>
            <a:endParaRPr sz="1400">
              <a:latin typeface="Arial"/>
              <a:ea typeface="Arial"/>
              <a:cs typeface="Arial"/>
              <a:sym typeface="Arial"/>
            </a:endParaRPr>
          </a:p>
          <a:p>
            <a:pPr indent="-317500" lvl="1" marL="914400" rtl="0" algn="l">
              <a:lnSpc>
                <a:spcPct val="100000"/>
              </a:lnSpc>
              <a:spcBef>
                <a:spcPts val="0"/>
              </a:spcBef>
              <a:spcAft>
                <a:spcPts val="0"/>
              </a:spcAft>
              <a:buSzPts val="1400"/>
              <a:buChar char="○"/>
            </a:pPr>
            <a:r>
              <a:rPr lang="ko-KR" sz="1400">
                <a:latin typeface="Arial"/>
                <a:ea typeface="Arial"/>
                <a:cs typeface="Arial"/>
                <a:sym typeface="Arial"/>
              </a:rPr>
              <a:t>선행지수는 금리보다 1~3개월 선행하는 특징</a:t>
            </a:r>
            <a:br>
              <a:rPr lang="ko-KR" sz="1400">
                <a:latin typeface="Arial"/>
                <a:ea typeface="Arial"/>
                <a:cs typeface="Arial"/>
                <a:sym typeface="Arial"/>
              </a:rPr>
            </a:br>
            <a:endParaRPr sz="1400">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ko-KR" sz="1400">
                <a:latin typeface="Arial"/>
                <a:ea typeface="Arial"/>
                <a:cs typeface="Arial"/>
                <a:sym typeface="Arial"/>
              </a:rPr>
              <a:t>금융시장 지표</a:t>
            </a:r>
            <a:br>
              <a:rPr b="1" lang="ko-KR" sz="1400">
                <a:latin typeface="Arial"/>
                <a:ea typeface="Arial"/>
                <a:cs typeface="Arial"/>
                <a:sym typeface="Arial"/>
              </a:rPr>
            </a:br>
            <a:endParaRPr b="1" sz="1400">
              <a:latin typeface="Arial"/>
              <a:ea typeface="Arial"/>
              <a:cs typeface="Arial"/>
              <a:sym typeface="Arial"/>
            </a:endParaRPr>
          </a:p>
          <a:p>
            <a:pPr indent="-317500" lvl="1" marL="914400" rtl="0" algn="l">
              <a:lnSpc>
                <a:spcPct val="100000"/>
              </a:lnSpc>
              <a:spcBef>
                <a:spcPts val="0"/>
              </a:spcBef>
              <a:spcAft>
                <a:spcPts val="0"/>
              </a:spcAft>
              <a:buSzPts val="1400"/>
              <a:buChar char="○"/>
            </a:pPr>
            <a:r>
              <a:rPr lang="ko-KR" sz="1400">
                <a:latin typeface="Arial"/>
                <a:ea typeface="Arial"/>
                <a:cs typeface="Arial"/>
                <a:sym typeface="Arial"/>
              </a:rPr>
              <a:t>장단기 금리 스프레드(10년-3년, T10Y2Y 등) → 금리 방향성 예측에 효과적</a:t>
            </a:r>
            <a:br>
              <a:rPr lang="ko-KR" sz="1400">
                <a:latin typeface="Arial"/>
                <a:ea typeface="Arial"/>
                <a:cs typeface="Arial"/>
                <a:sym typeface="Arial"/>
              </a:rPr>
            </a:br>
            <a:endParaRPr sz="1400">
              <a:latin typeface="Arial"/>
              <a:ea typeface="Arial"/>
              <a:cs typeface="Arial"/>
              <a:sym typeface="Arial"/>
            </a:endParaRPr>
          </a:p>
          <a:p>
            <a:pPr indent="-317500" lvl="1" marL="914400" rtl="0" algn="l">
              <a:lnSpc>
                <a:spcPct val="100000"/>
              </a:lnSpc>
              <a:spcBef>
                <a:spcPts val="0"/>
              </a:spcBef>
              <a:spcAft>
                <a:spcPts val="0"/>
              </a:spcAft>
              <a:buSzPts val="1400"/>
              <a:buChar char="○"/>
            </a:pPr>
            <a:r>
              <a:rPr lang="ko-KR" sz="1400">
                <a:latin typeface="Arial"/>
                <a:ea typeface="Arial"/>
                <a:cs typeface="Arial"/>
                <a:sym typeface="Arial"/>
              </a:rPr>
              <a:t>코스피 증감률 → 위험자산 심리 간접 반영, 기준금리와 음(-)의 상관관계이나 상황에 따라서는 금리 선행지표로서의 기능도 함.  </a:t>
            </a:r>
            <a:br>
              <a:rPr lang="ko-KR" sz="1400">
                <a:latin typeface="Arial"/>
                <a:ea typeface="Arial"/>
                <a:cs typeface="Arial"/>
                <a:sym typeface="Arial"/>
              </a:rPr>
            </a:br>
            <a:endParaRPr sz="1400">
              <a:latin typeface="Arial"/>
              <a:ea typeface="Arial"/>
              <a:cs typeface="Arial"/>
              <a:sym typeface="Arial"/>
            </a:endParaRPr>
          </a:p>
          <a:p>
            <a:pPr indent="-317500" lvl="0" marL="457200" rtl="0" algn="l">
              <a:lnSpc>
                <a:spcPct val="100000"/>
              </a:lnSpc>
              <a:spcBef>
                <a:spcPts val="0"/>
              </a:spcBef>
              <a:spcAft>
                <a:spcPts val="0"/>
              </a:spcAft>
              <a:buSzPts val="1400"/>
              <a:buChar char="●"/>
            </a:pPr>
            <a:r>
              <a:rPr b="1" lang="ko-KR" sz="1400">
                <a:latin typeface="Arial"/>
                <a:ea typeface="Arial"/>
                <a:cs typeface="Arial"/>
                <a:sym typeface="Arial"/>
              </a:rPr>
              <a:t>글로벌 변수</a:t>
            </a:r>
            <a:br>
              <a:rPr b="1" lang="ko-KR" sz="1400">
                <a:latin typeface="Arial"/>
                <a:ea typeface="Arial"/>
                <a:cs typeface="Arial"/>
                <a:sym typeface="Arial"/>
              </a:rPr>
            </a:br>
            <a:endParaRPr b="1" sz="1400">
              <a:latin typeface="Arial"/>
              <a:ea typeface="Arial"/>
              <a:cs typeface="Arial"/>
              <a:sym typeface="Arial"/>
            </a:endParaRPr>
          </a:p>
          <a:p>
            <a:pPr indent="-317500" lvl="1" marL="914400" rtl="0" algn="l">
              <a:lnSpc>
                <a:spcPct val="100000"/>
              </a:lnSpc>
              <a:spcBef>
                <a:spcPts val="0"/>
              </a:spcBef>
              <a:spcAft>
                <a:spcPts val="0"/>
              </a:spcAft>
              <a:buSzPts val="1400"/>
              <a:buChar char="○"/>
            </a:pPr>
            <a:r>
              <a:rPr lang="ko-KR" sz="1400">
                <a:latin typeface="Arial"/>
                <a:ea typeface="Arial"/>
                <a:cs typeface="Arial"/>
                <a:sym typeface="Arial"/>
              </a:rPr>
              <a:t>미국 기준금리(FFR), 국제유가 → 한국 금리에 3~6개월 시차로 영향</a:t>
            </a:r>
            <a:br>
              <a:rPr lang="ko-KR" sz="1400">
                <a:latin typeface="Arial"/>
                <a:ea typeface="Arial"/>
                <a:cs typeface="Arial"/>
                <a:sym typeface="Arial"/>
              </a:rPr>
            </a:br>
            <a:endParaRPr sz="1400">
              <a:latin typeface="Arial"/>
              <a:ea typeface="Arial"/>
              <a:cs typeface="Arial"/>
              <a:sym typeface="Arial"/>
            </a:endParaRPr>
          </a:p>
          <a:p>
            <a:pPr indent="-317500" lvl="1" marL="914400" rtl="0" algn="l">
              <a:lnSpc>
                <a:spcPct val="100000"/>
              </a:lnSpc>
              <a:spcBef>
                <a:spcPts val="0"/>
              </a:spcBef>
              <a:spcAft>
                <a:spcPts val="0"/>
              </a:spcAft>
              <a:buSzPts val="1400"/>
              <a:buChar char="○"/>
            </a:pPr>
            <a:r>
              <a:rPr lang="ko-KR" sz="1400">
                <a:latin typeface="Arial"/>
                <a:ea typeface="Arial"/>
                <a:cs typeface="Arial"/>
                <a:sym typeface="Arial"/>
              </a:rPr>
              <a:t>미국 금리 인상기엔 한국도 연동 가능성 큼</a:t>
            </a:r>
            <a:endParaRPr sz="1400">
              <a:latin typeface="Arial"/>
              <a:ea typeface="Arial"/>
              <a:cs typeface="Arial"/>
              <a:sym typeface="Arial"/>
            </a:endParaRPr>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Clr>
                <a:schemeClr val="dk1"/>
              </a:buClr>
              <a:buSzPts val="1100"/>
              <a:buFont typeface="Arial"/>
              <a:buNone/>
            </a:pPr>
            <a:r>
              <a:rPr b="1" lang="ko-KR" sz="1400">
                <a:latin typeface="Arial"/>
                <a:ea typeface="Arial"/>
                <a:cs typeface="Arial"/>
                <a:sym typeface="Arial"/>
              </a:rPr>
              <a:t>2. 예측 피처로 사용 가능한 변수 리스트</a:t>
            </a:r>
            <a:endParaRPr b="1" sz="1400">
              <a:latin typeface="Arial"/>
              <a:ea typeface="Arial"/>
              <a:cs typeface="Arial"/>
              <a:sym typeface="Arial"/>
            </a:endParaRPr>
          </a:p>
          <a:p>
            <a:pPr indent="-317500" lvl="0" marL="457200" rtl="0" algn="l">
              <a:lnSpc>
                <a:spcPct val="100000"/>
              </a:lnSpc>
              <a:spcBef>
                <a:spcPts val="0"/>
              </a:spcBef>
              <a:spcAft>
                <a:spcPts val="0"/>
              </a:spcAft>
              <a:buSzPts val="1400"/>
              <a:buChar char="●"/>
            </a:pPr>
            <a:r>
              <a:rPr lang="ko-KR" sz="1400">
                <a:latin typeface="Arial"/>
                <a:ea typeface="Arial"/>
                <a:cs typeface="Arial"/>
                <a:sym typeface="Arial"/>
              </a:rPr>
              <a:t>CPI / 기대 인플레이션 지수</a:t>
            </a:r>
            <a:br>
              <a:rPr lang="ko-KR" sz="1400">
                <a:latin typeface="Arial"/>
                <a:ea typeface="Arial"/>
                <a:cs typeface="Arial"/>
                <a:sym typeface="Arial"/>
              </a:rPr>
            </a:br>
            <a:endParaRPr sz="1400">
              <a:latin typeface="Arial"/>
              <a:ea typeface="Arial"/>
              <a:cs typeface="Arial"/>
              <a:sym typeface="Arial"/>
            </a:endParaRPr>
          </a:p>
          <a:p>
            <a:pPr indent="-317500" lvl="0" marL="457200" rtl="0" algn="l">
              <a:lnSpc>
                <a:spcPct val="100000"/>
              </a:lnSpc>
              <a:spcBef>
                <a:spcPts val="0"/>
              </a:spcBef>
              <a:spcAft>
                <a:spcPts val="0"/>
              </a:spcAft>
              <a:buSzPts val="1400"/>
              <a:buChar char="●"/>
            </a:pPr>
            <a:r>
              <a:rPr lang="ko-KR" sz="1400">
                <a:latin typeface="Arial"/>
                <a:ea typeface="Arial"/>
                <a:cs typeface="Arial"/>
                <a:sym typeface="Arial"/>
              </a:rPr>
              <a:t>경기 선행·동행지수</a:t>
            </a:r>
            <a:br>
              <a:rPr lang="ko-KR" sz="1400">
                <a:latin typeface="Arial"/>
                <a:ea typeface="Arial"/>
                <a:cs typeface="Arial"/>
                <a:sym typeface="Arial"/>
              </a:rPr>
            </a:br>
            <a:endParaRPr sz="1400">
              <a:latin typeface="Arial"/>
              <a:ea typeface="Arial"/>
              <a:cs typeface="Arial"/>
              <a:sym typeface="Arial"/>
            </a:endParaRPr>
          </a:p>
          <a:p>
            <a:pPr indent="-317500" lvl="0" marL="457200" rtl="0" algn="l">
              <a:lnSpc>
                <a:spcPct val="100000"/>
              </a:lnSpc>
              <a:spcBef>
                <a:spcPts val="0"/>
              </a:spcBef>
              <a:spcAft>
                <a:spcPts val="0"/>
              </a:spcAft>
              <a:buSzPts val="1400"/>
              <a:buChar char="●"/>
            </a:pPr>
            <a:r>
              <a:rPr lang="ko-KR" sz="1400">
                <a:latin typeface="Arial"/>
                <a:ea typeface="Arial"/>
                <a:cs typeface="Arial"/>
                <a:sym typeface="Arial"/>
              </a:rPr>
              <a:t>국채금리 3년/10년 / 장단기 스프레드</a:t>
            </a:r>
            <a:br>
              <a:rPr lang="ko-KR" sz="1400">
                <a:latin typeface="Arial"/>
                <a:ea typeface="Arial"/>
                <a:cs typeface="Arial"/>
                <a:sym typeface="Arial"/>
              </a:rPr>
            </a:br>
            <a:endParaRPr sz="1400">
              <a:latin typeface="Arial"/>
              <a:ea typeface="Arial"/>
              <a:cs typeface="Arial"/>
              <a:sym typeface="Arial"/>
            </a:endParaRPr>
          </a:p>
          <a:p>
            <a:pPr indent="-317500" lvl="0" marL="457200" rtl="0" algn="l">
              <a:lnSpc>
                <a:spcPct val="100000"/>
              </a:lnSpc>
              <a:spcBef>
                <a:spcPts val="0"/>
              </a:spcBef>
              <a:spcAft>
                <a:spcPts val="0"/>
              </a:spcAft>
              <a:buSzPts val="1400"/>
              <a:buChar char="●"/>
            </a:pPr>
            <a:r>
              <a:rPr lang="ko-KR" sz="1400">
                <a:latin typeface="Arial"/>
                <a:ea typeface="Arial"/>
                <a:cs typeface="Arial"/>
                <a:sym typeface="Arial"/>
              </a:rPr>
              <a:t>코스피 지수 및 전월 증감률</a:t>
            </a:r>
            <a:br>
              <a:rPr lang="ko-KR" sz="1400">
                <a:latin typeface="Arial"/>
                <a:ea typeface="Arial"/>
                <a:cs typeface="Arial"/>
                <a:sym typeface="Arial"/>
              </a:rPr>
            </a:br>
            <a:endParaRPr sz="1400">
              <a:latin typeface="Arial"/>
              <a:ea typeface="Arial"/>
              <a:cs typeface="Arial"/>
              <a:sym typeface="Arial"/>
            </a:endParaRPr>
          </a:p>
          <a:p>
            <a:pPr indent="-317500" lvl="0" marL="457200" rtl="0" algn="l">
              <a:lnSpc>
                <a:spcPct val="100000"/>
              </a:lnSpc>
              <a:spcBef>
                <a:spcPts val="0"/>
              </a:spcBef>
              <a:spcAft>
                <a:spcPts val="0"/>
              </a:spcAft>
              <a:buSzPts val="1400"/>
              <a:buChar char="●"/>
            </a:pPr>
            <a:r>
              <a:rPr lang="ko-KR" sz="1400">
                <a:latin typeface="Arial"/>
                <a:ea typeface="Arial"/>
                <a:cs typeface="Arial"/>
                <a:sym typeface="Arial"/>
              </a:rPr>
              <a:t>미국 FFR / 한미 금리차 / T10Y3M</a:t>
            </a:r>
            <a:br>
              <a:rPr lang="ko-KR" sz="1400">
                <a:latin typeface="Arial"/>
                <a:ea typeface="Arial"/>
                <a:cs typeface="Arial"/>
                <a:sym typeface="Arial"/>
              </a:rPr>
            </a:br>
            <a:endParaRPr sz="1400">
              <a:latin typeface="Arial"/>
              <a:ea typeface="Arial"/>
              <a:cs typeface="Arial"/>
              <a:sym typeface="Arial"/>
            </a:endParaRPr>
          </a:p>
          <a:p>
            <a:pPr indent="-317500" lvl="0" marL="457200" rtl="0" algn="l">
              <a:lnSpc>
                <a:spcPct val="100000"/>
              </a:lnSpc>
              <a:spcBef>
                <a:spcPts val="0"/>
              </a:spcBef>
              <a:spcAft>
                <a:spcPts val="0"/>
              </a:spcAft>
              <a:buSzPts val="1400"/>
              <a:buChar char="●"/>
            </a:pPr>
            <a:r>
              <a:rPr lang="ko-KR" sz="1400">
                <a:latin typeface="Arial"/>
                <a:ea typeface="Arial"/>
                <a:cs typeface="Arial"/>
                <a:sym typeface="Arial"/>
              </a:rPr>
              <a:t>환율, 유가, 제조업 재고율, 가계부채 변화율</a:t>
            </a:r>
            <a:br>
              <a:rPr lang="ko-KR" sz="1400">
                <a:latin typeface="Arial"/>
                <a:ea typeface="Arial"/>
                <a:cs typeface="Arial"/>
                <a:sym typeface="Arial"/>
              </a:rPr>
            </a:b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b="1" sz="1400">
              <a:latin typeface="Arial"/>
              <a:ea typeface="Arial"/>
              <a:cs typeface="Arial"/>
              <a:sym typeface="Arial"/>
            </a:endParaRPr>
          </a:p>
          <a:p>
            <a:pPr indent="0" lvl="0" marL="0" rtl="0" algn="l">
              <a:lnSpc>
                <a:spcPct val="100000"/>
              </a:lnSpc>
              <a:spcBef>
                <a:spcPts val="0"/>
              </a:spcBef>
              <a:spcAft>
                <a:spcPts val="0"/>
              </a:spcAft>
              <a:buNone/>
            </a:pPr>
            <a:r>
              <a:t/>
            </a:r>
            <a:endParaRPr sz="1400"/>
          </a:p>
        </p:txBody>
      </p:sp>
      <p:pic>
        <p:nvPicPr>
          <p:cNvPr id="442" name="Google Shape;442;g34a036d41d5_3_26"/>
          <p:cNvPicPr preferRelativeResize="0"/>
          <p:nvPr/>
        </p:nvPicPr>
        <p:blipFill>
          <a:blip r:embed="rId5">
            <a:alphaModFix/>
          </a:blip>
          <a:stretch>
            <a:fillRect/>
          </a:stretch>
        </p:blipFill>
        <p:spPr>
          <a:xfrm>
            <a:off x="11299238" y="1614824"/>
            <a:ext cx="3751091" cy="7852249"/>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443" name="Google Shape;443;g34a036d41d5_3_26"/>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444" name="Google Shape;444;g34a036d41d5_3_26"/>
          <p:cNvPicPr preferRelativeResize="0"/>
          <p:nvPr/>
        </p:nvPicPr>
        <p:blipFill rotWithShape="1">
          <a:blip r:embed="rId6">
            <a:alphaModFix/>
          </a:blip>
          <a:srcRect b="0" l="0" r="0" t="0"/>
          <a:stretch/>
        </p:blipFill>
        <p:spPr>
          <a:xfrm>
            <a:off x="-76200" y="10172700"/>
            <a:ext cx="18427702" cy="114300"/>
          </a:xfrm>
          <a:prstGeom prst="rect">
            <a:avLst/>
          </a:prstGeom>
          <a:noFill/>
          <a:ln>
            <a:noFill/>
          </a:ln>
        </p:spPr>
      </p:pic>
      <p:pic>
        <p:nvPicPr>
          <p:cNvPr id="445" name="Google Shape;445;g34a036d41d5_3_26"/>
          <p:cNvPicPr preferRelativeResize="0"/>
          <p:nvPr/>
        </p:nvPicPr>
        <p:blipFill rotWithShape="1">
          <a:blip r:embed="rId7">
            <a:alphaModFix/>
          </a:blip>
          <a:srcRect b="0" l="0" r="0" t="0"/>
          <a:stretch/>
        </p:blipFill>
        <p:spPr>
          <a:xfrm>
            <a:off x="0" y="10172700"/>
            <a:ext cx="9144000" cy="114300"/>
          </a:xfrm>
          <a:prstGeom prst="rect">
            <a:avLst/>
          </a:prstGeom>
          <a:noFill/>
          <a:ln>
            <a:noFill/>
          </a:ln>
        </p:spPr>
      </p:pic>
      <p:sp>
        <p:nvSpPr>
          <p:cNvPr id="446" name="Google Shape;446;g34a036d41d5_3_26"/>
          <p:cNvSpPr txBox="1"/>
          <p:nvPr/>
        </p:nvSpPr>
        <p:spPr>
          <a:xfrm>
            <a:off x="924400" y="2129850"/>
            <a:ext cx="8744400" cy="758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ko-KR" sz="2000">
                <a:solidFill>
                  <a:schemeClr val="dk1"/>
                </a:solidFill>
                <a:latin typeface="Calibri"/>
                <a:ea typeface="Calibri"/>
                <a:cs typeface="Calibri"/>
                <a:sym typeface="Calibri"/>
              </a:rPr>
              <a:t>🎯 분석 목적</a:t>
            </a:r>
            <a:endParaRPr b="1" sz="2000">
              <a:solidFill>
                <a:schemeClr val="dk1"/>
              </a:solidFill>
              <a:latin typeface="Calibri"/>
              <a:ea typeface="Calibri"/>
              <a:cs typeface="Calibri"/>
              <a:sym typeface="Calibri"/>
            </a:endParaRPr>
          </a:p>
          <a:p>
            <a:pPr indent="0" lvl="0" marL="381000" marR="381000" rtl="0" algn="l">
              <a:lnSpc>
                <a:spcPct val="115000"/>
              </a:lnSpc>
              <a:spcBef>
                <a:spcPts val="3000"/>
              </a:spcBef>
              <a:spcAft>
                <a:spcPts val="0"/>
              </a:spcAft>
              <a:buNone/>
            </a:pPr>
            <a:r>
              <a:rPr lang="ko-KR" sz="2000">
                <a:solidFill>
                  <a:schemeClr val="dk1"/>
                </a:solidFill>
                <a:latin typeface="Calibri"/>
                <a:ea typeface="Calibri"/>
                <a:cs typeface="Calibri"/>
                <a:sym typeface="Calibri"/>
              </a:rPr>
              <a:t>금리에 영향을 미치는 주요 거시경제 지표를 이론 기반(TOP-DOWN)과 데이터 기반(BOTTOM-UP)으로 분석하여</a:t>
            </a:r>
            <a:br>
              <a:rPr lang="ko-KR" sz="2000">
                <a:solidFill>
                  <a:schemeClr val="dk1"/>
                </a:solidFill>
                <a:latin typeface="Calibri"/>
                <a:ea typeface="Calibri"/>
                <a:cs typeface="Calibri"/>
                <a:sym typeface="Calibri"/>
              </a:rPr>
            </a:br>
            <a:r>
              <a:rPr lang="ko-KR" sz="2000">
                <a:solidFill>
                  <a:schemeClr val="dk1"/>
                </a:solidFill>
                <a:latin typeface="Calibri"/>
                <a:ea typeface="Calibri"/>
                <a:cs typeface="Calibri"/>
                <a:sym typeface="Calibri"/>
              </a:rPr>
              <a:t> 향후 예측모델 설계에 필요한 핵심 변수군을 도출하고 변수 간 구조와 관계성을 정량적으로 파악한다. </a:t>
            </a:r>
            <a:endParaRPr sz="2000">
              <a:solidFill>
                <a:schemeClr val="dk1"/>
              </a:solidFill>
              <a:latin typeface="Calibri"/>
              <a:ea typeface="Calibri"/>
              <a:cs typeface="Calibri"/>
              <a:sym typeface="Calibri"/>
            </a:endParaRPr>
          </a:p>
          <a:p>
            <a:pPr indent="0" lvl="0" marL="0" rtl="0" algn="l">
              <a:lnSpc>
                <a:spcPct val="115000"/>
              </a:lnSpc>
              <a:spcBef>
                <a:spcPts val="3000"/>
              </a:spcBef>
              <a:spcAft>
                <a:spcPts val="0"/>
              </a:spcAft>
              <a:buNone/>
            </a:pPr>
            <a:r>
              <a:rPr b="1" lang="ko-KR" sz="2000">
                <a:solidFill>
                  <a:schemeClr val="dk1"/>
                </a:solidFill>
              </a:rPr>
              <a:t>🔍 EDA요약</a:t>
            </a:r>
            <a:endParaRPr b="1" sz="2000">
              <a:solidFill>
                <a:schemeClr val="dk1"/>
              </a:solidFill>
            </a:endParaRPr>
          </a:p>
          <a:p>
            <a:pPr indent="0" lvl="0" marL="381000" marR="381000" rtl="0" algn="l">
              <a:lnSpc>
                <a:spcPct val="115000"/>
              </a:lnSpc>
              <a:spcBef>
                <a:spcPts val="3000"/>
              </a:spcBef>
              <a:spcAft>
                <a:spcPts val="0"/>
              </a:spcAft>
              <a:buNone/>
            </a:pPr>
            <a:r>
              <a:t/>
            </a:r>
            <a:endParaRPr sz="2000">
              <a:solidFill>
                <a:schemeClr val="dk1"/>
              </a:solidFill>
              <a:latin typeface="Calibri"/>
              <a:ea typeface="Calibri"/>
              <a:cs typeface="Calibri"/>
              <a:sym typeface="Calibri"/>
            </a:endParaRPr>
          </a:p>
          <a:p>
            <a:pPr indent="0" lvl="0" marL="381000" marR="381000" rtl="0" algn="l">
              <a:lnSpc>
                <a:spcPct val="115000"/>
              </a:lnSpc>
              <a:spcBef>
                <a:spcPts val="30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spcBef>
                <a:spcPts val="3000"/>
              </a:spcBef>
              <a:spcAft>
                <a:spcPts val="0"/>
              </a:spcAft>
              <a:buNone/>
            </a:pPr>
            <a:r>
              <a:t/>
            </a:r>
            <a:endParaRPr sz="2000">
              <a:solidFill>
                <a:schemeClr val="dk1"/>
              </a:solidFill>
              <a:latin typeface="Calibri"/>
              <a:ea typeface="Calibri"/>
              <a:cs typeface="Calibri"/>
              <a:sym typeface="Calibri"/>
            </a:endParaRPr>
          </a:p>
        </p:txBody>
      </p:sp>
      <p:graphicFrame>
        <p:nvGraphicFramePr>
          <p:cNvPr id="447" name="Google Shape;447;g34a036d41d5_3_26"/>
          <p:cNvGraphicFramePr/>
          <p:nvPr/>
        </p:nvGraphicFramePr>
        <p:xfrm>
          <a:off x="1127375" y="5266500"/>
          <a:ext cx="3000000" cy="3000000"/>
        </p:xfrm>
        <a:graphic>
          <a:graphicData uri="http://schemas.openxmlformats.org/drawingml/2006/table">
            <a:tbl>
              <a:tblPr>
                <a:noFill/>
                <a:tableStyleId>{53F0340B-F950-4505-901C-923CD4ECBFF4}</a:tableStyleId>
              </a:tblPr>
              <a:tblGrid>
                <a:gridCol w="1146750"/>
                <a:gridCol w="4434550"/>
                <a:gridCol w="2980675"/>
              </a:tblGrid>
              <a:tr h="238125">
                <a:tc>
                  <a:txBody>
                    <a:bodyPr/>
                    <a:lstStyle/>
                    <a:p>
                      <a:pPr indent="0" lvl="0" marL="0" rtl="0" algn="ctr">
                        <a:lnSpc>
                          <a:spcPct val="115000"/>
                        </a:lnSpc>
                        <a:spcBef>
                          <a:spcPts val="0"/>
                        </a:spcBef>
                        <a:spcAft>
                          <a:spcPts val="0"/>
                        </a:spcAft>
                        <a:buNone/>
                      </a:pPr>
                      <a:r>
                        <a:rPr b="1" lang="ko-KR" sz="1500"/>
                        <a:t>구분</a:t>
                      </a:r>
                      <a:endParaRPr b="1"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KR" sz="1500"/>
                        <a:t>주요 내용</a:t>
                      </a:r>
                      <a:endParaRPr b="1"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ko-KR" sz="1500"/>
                        <a:t>분석 효과</a:t>
                      </a:r>
                      <a:endParaRPr b="1"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8125">
                <a:tc>
                  <a:txBody>
                    <a:bodyPr/>
                    <a:lstStyle/>
                    <a:p>
                      <a:pPr indent="0" lvl="0" marL="0" rtl="0" algn="l">
                        <a:spcBef>
                          <a:spcPts val="0"/>
                        </a:spcBef>
                        <a:spcAft>
                          <a:spcPts val="0"/>
                        </a:spcAft>
                        <a:buNone/>
                      </a:pPr>
                      <a:r>
                        <a:rPr b="1" lang="ko-KR" sz="1500"/>
                        <a:t>Top-down</a:t>
                      </a:r>
                      <a:endParaRPr b="1"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ko-KR" sz="1500"/>
                        <a:t>경제학·금융이론 기반 가설 수립 </a:t>
                      </a:r>
                      <a:endParaRPr sz="1500"/>
                    </a:p>
                    <a:p>
                      <a:pPr indent="0" lvl="0" marL="0" rtl="0" algn="l">
                        <a:spcBef>
                          <a:spcPts val="0"/>
                        </a:spcBef>
                        <a:spcAft>
                          <a:spcPts val="0"/>
                        </a:spcAft>
                        <a:buNone/>
                      </a:pPr>
                      <a:r>
                        <a:rPr lang="ko-KR" sz="1500"/>
                        <a:t>(물가, 성장, 고용, 글로벌 등 6대 가설)</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ko-KR" sz="1500"/>
                        <a:t>구조적 인과관계 정립, 방향성 판단</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38125">
                <a:tc>
                  <a:txBody>
                    <a:bodyPr/>
                    <a:lstStyle/>
                    <a:p>
                      <a:pPr indent="0" lvl="0" marL="0" rtl="0" algn="l">
                        <a:spcBef>
                          <a:spcPts val="0"/>
                        </a:spcBef>
                        <a:spcAft>
                          <a:spcPts val="0"/>
                        </a:spcAft>
                        <a:buNone/>
                      </a:pPr>
                      <a:r>
                        <a:rPr b="1" lang="ko-KR" sz="1500"/>
                        <a:t>Bottom-up</a:t>
                      </a:r>
                      <a:endParaRPr b="1"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ko-KR" sz="1500"/>
                        <a:t>약 100개 정형 경제지표를 전수 분석하여 기준금리와 상관·중요도·시차관계 도출</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ko-KR" sz="1500"/>
                        <a:t>데이터 기반 변수 우선순위 확보, 피처 후보 수립</a:t>
                      </a:r>
                      <a:endParaRPr sz="15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48" name="Google Shape;448;g34a036d41d5_3_26"/>
          <p:cNvSpPr txBox="1"/>
          <p:nvPr/>
        </p:nvSpPr>
        <p:spPr>
          <a:xfrm>
            <a:off x="1434050" y="7234100"/>
            <a:ext cx="3000000" cy="71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400"/>
              </a:spcBef>
              <a:spcAft>
                <a:spcPts val="400"/>
              </a:spcAft>
              <a:buNone/>
            </a:pPr>
            <a:r>
              <a:t/>
            </a:r>
            <a:endParaRPr b="1" sz="2400"/>
          </a:p>
        </p:txBody>
      </p:sp>
      <p:sp>
        <p:nvSpPr>
          <p:cNvPr id="449" name="Google Shape;449;g34a036d41d5_3_26"/>
          <p:cNvSpPr txBox="1"/>
          <p:nvPr/>
        </p:nvSpPr>
        <p:spPr>
          <a:xfrm>
            <a:off x="990600" y="7373425"/>
            <a:ext cx="9551400" cy="277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ko-KR" sz="2000">
                <a:solidFill>
                  <a:schemeClr val="dk1"/>
                </a:solidFill>
              </a:rPr>
              <a:t>🧠 분석 결과 핵심 요약</a:t>
            </a:r>
            <a:endParaRPr b="1" sz="2000">
              <a:solidFill>
                <a:schemeClr val="dk1"/>
              </a:solidFill>
            </a:endParaRPr>
          </a:p>
          <a:p>
            <a:pPr indent="-355600" lvl="0" marL="457200" rtl="0" algn="l">
              <a:lnSpc>
                <a:spcPct val="115000"/>
              </a:lnSpc>
              <a:spcBef>
                <a:spcPts val="1200"/>
              </a:spcBef>
              <a:spcAft>
                <a:spcPts val="0"/>
              </a:spcAft>
              <a:buClr>
                <a:schemeClr val="dk1"/>
              </a:buClr>
              <a:buSzPts val="2000"/>
              <a:buChar char="●"/>
            </a:pPr>
            <a:r>
              <a:rPr lang="ko-KR" sz="2000">
                <a:solidFill>
                  <a:schemeClr val="dk1"/>
                </a:solidFill>
              </a:rPr>
              <a:t>금리는 </a:t>
            </a:r>
            <a:r>
              <a:rPr b="1" lang="ko-KR" sz="2000">
                <a:solidFill>
                  <a:schemeClr val="dk1"/>
                </a:solidFill>
              </a:rPr>
              <a:t>물가(CPI, 기대 인플레이션)</a:t>
            </a:r>
            <a:r>
              <a:rPr lang="ko-KR" sz="2000">
                <a:solidFill>
                  <a:schemeClr val="dk1"/>
                </a:solidFill>
              </a:rPr>
              <a:t>, </a:t>
            </a:r>
            <a:r>
              <a:rPr b="1" lang="ko-KR" sz="2000">
                <a:solidFill>
                  <a:schemeClr val="dk1"/>
                </a:solidFill>
              </a:rPr>
              <a:t>경기(GDP, 선행지수)</a:t>
            </a:r>
            <a:r>
              <a:rPr lang="ko-KR" sz="2000">
                <a:solidFill>
                  <a:schemeClr val="dk1"/>
                </a:solidFill>
              </a:rPr>
              <a:t>, </a:t>
            </a:r>
            <a:r>
              <a:rPr b="1" lang="ko-KR" sz="2000">
                <a:solidFill>
                  <a:schemeClr val="dk1"/>
                </a:solidFill>
              </a:rPr>
              <a:t>금융시장(금리차, 코스피)</a:t>
            </a:r>
            <a:r>
              <a:rPr lang="ko-KR" sz="2000">
                <a:solidFill>
                  <a:schemeClr val="dk1"/>
                </a:solidFill>
              </a:rPr>
              <a:t>, </a:t>
            </a:r>
            <a:r>
              <a:rPr b="1" lang="ko-KR" sz="2000">
                <a:solidFill>
                  <a:schemeClr val="dk1"/>
                </a:solidFill>
              </a:rPr>
              <a:t>글로벌 변수(FFR, 유가)</a:t>
            </a:r>
            <a:r>
              <a:rPr lang="ko-KR" sz="2000">
                <a:solidFill>
                  <a:schemeClr val="dk1"/>
                </a:solidFill>
              </a:rPr>
              <a:t> 등에 반응</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ko-KR" sz="2000">
                <a:solidFill>
                  <a:schemeClr val="dk1"/>
                </a:solidFill>
              </a:rPr>
              <a:t>상관계수 기반 중요 변수 상위 54개 확보</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ko-KR" sz="2000">
                <a:solidFill>
                  <a:schemeClr val="dk1"/>
                </a:solidFill>
              </a:rPr>
              <a:t>다중공선성 제거 및 시차 적용 통해 최종 </a:t>
            </a:r>
            <a:r>
              <a:rPr b="1" lang="ko-KR" sz="2000">
                <a:solidFill>
                  <a:schemeClr val="dk1"/>
                </a:solidFill>
              </a:rPr>
              <a:t>설명력 높은 변수군 18개 확정</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ko-KR" sz="2000">
                <a:solidFill>
                  <a:schemeClr val="dk1"/>
                </a:solidFill>
              </a:rPr>
              <a:t>정책 판단과 시장 반응을 동시에 반영하는 </a:t>
            </a:r>
            <a:r>
              <a:rPr b="1" lang="ko-KR" sz="2000">
                <a:solidFill>
                  <a:schemeClr val="dk1"/>
                </a:solidFill>
              </a:rPr>
              <a:t>하이브리드적 피처 구성 가능</a:t>
            </a:r>
            <a:br>
              <a:rPr b="1" lang="ko-KR" sz="2000">
                <a:solidFill>
                  <a:schemeClr val="dk1"/>
                </a:solidFill>
              </a:rPr>
            </a:br>
            <a:endParaRPr b="1" sz="2000">
              <a:solidFill>
                <a:schemeClr val="dk1"/>
              </a:solidFill>
            </a:endParaRPr>
          </a:p>
        </p:txBody>
      </p:sp>
      <p:grpSp>
        <p:nvGrpSpPr>
          <p:cNvPr id="450" name="Google Shape;450;g34a036d41d5_3_26"/>
          <p:cNvGrpSpPr/>
          <p:nvPr/>
        </p:nvGrpSpPr>
        <p:grpSpPr>
          <a:xfrm>
            <a:off x="10084400" y="2027650"/>
            <a:ext cx="7780922" cy="6257100"/>
            <a:chOff x="10084400" y="2027650"/>
            <a:chExt cx="7780922" cy="6257100"/>
          </a:xfrm>
        </p:grpSpPr>
        <p:sp>
          <p:nvSpPr>
            <p:cNvPr id="451" name="Google Shape;451;g34a036d41d5_3_26"/>
            <p:cNvSpPr txBox="1"/>
            <p:nvPr/>
          </p:nvSpPr>
          <p:spPr>
            <a:xfrm>
              <a:off x="14786422" y="2027650"/>
              <a:ext cx="3078900" cy="6257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1500" u="sng">
                  <a:solidFill>
                    <a:schemeClr val="dk1"/>
                  </a:solidFill>
                  <a:latin typeface="Calibri"/>
                  <a:ea typeface="Calibri"/>
                  <a:cs typeface="Calibri"/>
                  <a:sym typeface="Calibri"/>
                </a:rPr>
                <a:t> 지표 설명</a:t>
              </a:r>
              <a:endParaRPr b="1" sz="1500" u="sng">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coincident (경기동행종합지수)</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GDP (국내총생산)</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us_policy_rate (미국정책금리)</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ESI (경제심리지수)</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leading_price(경기선행종합지수)</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current_account (경상수지)</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land_price_change (지가변동률)</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us_industrial_production (미국산업생산)</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unemployment (실업률)</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us_CPI (미국소비자물가지수)</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economic_growth_rate (경제성장률)</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capital_account (자본수지)</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manufacturing_capacity_utilization (제조업가동률)</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export_price (수출물가)</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us_consumer_sentiment (미시간대학소비자심리지수)</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kosdaq_index (코스닥지수)</a:t>
              </a:r>
              <a:endParaRPr sz="15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ko-KR" sz="1500">
                  <a:solidFill>
                    <a:schemeClr val="dk1"/>
                  </a:solidFill>
                  <a:latin typeface="Calibri"/>
                  <a:ea typeface="Calibri"/>
                  <a:cs typeface="Calibri"/>
                  <a:sym typeface="Calibri"/>
                </a:rPr>
                <a:t>CCSI (소비자심리지수)</a:t>
              </a:r>
              <a:endParaRPr sz="1500">
                <a:solidFill>
                  <a:schemeClr val="dk1"/>
                </a:solidFill>
                <a:latin typeface="Calibri"/>
                <a:ea typeface="Calibri"/>
                <a:cs typeface="Calibri"/>
                <a:sym typeface="Calibri"/>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pic>
          <p:nvPicPr>
            <p:cNvPr id="452" name="Google Shape;452;g34a036d41d5_3_26"/>
            <p:cNvPicPr preferRelativeResize="0"/>
            <p:nvPr/>
          </p:nvPicPr>
          <p:blipFill>
            <a:blip r:embed="rId8">
              <a:alphaModFix/>
            </a:blip>
            <a:stretch>
              <a:fillRect/>
            </a:stretch>
          </p:blipFill>
          <p:spPr>
            <a:xfrm>
              <a:off x="10084400" y="2047750"/>
              <a:ext cx="4482600" cy="62169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grpSp>
      <p:grpSp>
        <p:nvGrpSpPr>
          <p:cNvPr id="453" name="Google Shape;453;g34a036d41d5_3_26"/>
          <p:cNvGrpSpPr/>
          <p:nvPr/>
        </p:nvGrpSpPr>
        <p:grpSpPr>
          <a:xfrm>
            <a:off x="911475" y="990550"/>
            <a:ext cx="5271509" cy="715150"/>
            <a:chOff x="911475" y="990550"/>
            <a:chExt cx="5271509" cy="715150"/>
          </a:xfrm>
        </p:grpSpPr>
        <p:pic>
          <p:nvPicPr>
            <p:cNvPr id="454" name="Google Shape;454;g34a036d41d5_3_26"/>
            <p:cNvPicPr preferRelativeResize="0"/>
            <p:nvPr/>
          </p:nvPicPr>
          <p:blipFill rotWithShape="1">
            <a:blip r:embed="rId9">
              <a:alphaModFix/>
            </a:blip>
            <a:srcRect b="0" l="0" r="0" t="0"/>
            <a:stretch/>
          </p:blipFill>
          <p:spPr>
            <a:xfrm>
              <a:off x="911475" y="990550"/>
              <a:ext cx="5271509" cy="715150"/>
            </a:xfrm>
            <a:prstGeom prst="rect">
              <a:avLst/>
            </a:prstGeom>
            <a:noFill/>
            <a:ln>
              <a:noFill/>
            </a:ln>
            <a:effectLst>
              <a:outerShdw blurRad="24635" dir="5400000" dist="64667">
                <a:srgbClr val="CDD9ED">
                  <a:alpha val="40780"/>
                </a:srgbClr>
              </a:outerShdw>
            </a:effectLst>
          </p:spPr>
        </p:pic>
        <p:sp>
          <p:nvSpPr>
            <p:cNvPr id="455" name="Google Shape;455;g34a036d41d5_3_26"/>
            <p:cNvSpPr txBox="1"/>
            <p:nvPr/>
          </p:nvSpPr>
          <p:spPr>
            <a:xfrm>
              <a:off x="1127375" y="1081425"/>
              <a:ext cx="4390200" cy="533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b="1" lang="ko-KR" sz="2700">
                  <a:solidFill>
                    <a:srgbClr val="3958E3"/>
                  </a:solidFill>
                  <a:latin typeface="Calibri"/>
                  <a:ea typeface="Calibri"/>
                  <a:cs typeface="Calibri"/>
                  <a:sym typeface="Calibri"/>
                </a:rPr>
                <a:t>EDA 종합 결론</a:t>
              </a:r>
              <a:endParaRPr b="1" sz="2700">
                <a:solidFill>
                  <a:srgbClr val="3958E3"/>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304daa12bae_5_11"/>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461" name="Google Shape;461;g304daa12bae_5_11"/>
          <p:cNvPicPr preferRelativeResize="0"/>
          <p:nvPr/>
        </p:nvPicPr>
        <p:blipFill rotWithShape="1">
          <a:blip r:embed="rId3">
            <a:alphaModFix/>
          </a:blip>
          <a:srcRect b="0" l="0" r="0" t="0"/>
          <a:stretch/>
        </p:blipFill>
        <p:spPr>
          <a:xfrm>
            <a:off x="-76200" y="10172700"/>
            <a:ext cx="18427702" cy="114300"/>
          </a:xfrm>
          <a:prstGeom prst="rect">
            <a:avLst/>
          </a:prstGeom>
          <a:noFill/>
          <a:ln>
            <a:noFill/>
          </a:ln>
        </p:spPr>
      </p:pic>
      <p:pic>
        <p:nvPicPr>
          <p:cNvPr id="462" name="Google Shape;462;g304daa12bae_5_11"/>
          <p:cNvPicPr preferRelativeResize="0"/>
          <p:nvPr/>
        </p:nvPicPr>
        <p:blipFill rotWithShape="1">
          <a:blip r:embed="rId4">
            <a:alphaModFix/>
          </a:blip>
          <a:srcRect b="0" l="0" r="0" t="0"/>
          <a:stretch/>
        </p:blipFill>
        <p:spPr>
          <a:xfrm>
            <a:off x="0" y="10172700"/>
            <a:ext cx="9144000" cy="114300"/>
          </a:xfrm>
          <a:prstGeom prst="rect">
            <a:avLst/>
          </a:prstGeom>
          <a:noFill/>
          <a:ln>
            <a:noFill/>
          </a:ln>
        </p:spPr>
      </p:pic>
      <p:sp>
        <p:nvSpPr>
          <p:cNvPr id="463" name="Google Shape;463;g304daa12bae_5_11"/>
          <p:cNvSpPr txBox="1"/>
          <p:nvPr/>
        </p:nvSpPr>
        <p:spPr>
          <a:xfrm>
            <a:off x="1127375" y="1081425"/>
            <a:ext cx="4390200" cy="533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b="1" lang="ko-KR" sz="2700">
                <a:solidFill>
                  <a:srgbClr val="3958E3"/>
                </a:solidFill>
                <a:latin typeface="Calibri"/>
                <a:ea typeface="Calibri"/>
                <a:cs typeface="Calibri"/>
                <a:sym typeface="Calibri"/>
              </a:rPr>
              <a:t>EDA 종합 결론</a:t>
            </a:r>
            <a:endParaRPr b="1" sz="2700">
              <a:solidFill>
                <a:srgbClr val="3958E3"/>
              </a:solidFill>
              <a:latin typeface="Calibri"/>
              <a:ea typeface="Calibri"/>
              <a:cs typeface="Calibri"/>
              <a:sym typeface="Calibri"/>
            </a:endParaRPr>
          </a:p>
        </p:txBody>
      </p:sp>
      <p:pic>
        <p:nvPicPr>
          <p:cNvPr id="464" name="Google Shape;464;g304daa12bae_5_11"/>
          <p:cNvPicPr preferRelativeResize="0"/>
          <p:nvPr/>
        </p:nvPicPr>
        <p:blipFill rotWithShape="1">
          <a:blip r:embed="rId5">
            <a:alphaModFix amt="8000"/>
          </a:blip>
          <a:srcRect b="0" l="0" r="0" t="0"/>
          <a:stretch/>
        </p:blipFill>
        <p:spPr>
          <a:xfrm rot="5400000">
            <a:off x="4000500" y="-4000501"/>
            <a:ext cx="10299699" cy="18313402"/>
          </a:xfrm>
          <a:prstGeom prst="rect">
            <a:avLst/>
          </a:prstGeom>
          <a:noFill/>
          <a:ln>
            <a:noFill/>
          </a:ln>
        </p:spPr>
      </p:pic>
      <p:grpSp>
        <p:nvGrpSpPr>
          <p:cNvPr id="465" name="Google Shape;465;g304daa12bae_5_11"/>
          <p:cNvGrpSpPr/>
          <p:nvPr/>
        </p:nvGrpSpPr>
        <p:grpSpPr>
          <a:xfrm>
            <a:off x="911475" y="990550"/>
            <a:ext cx="5271509" cy="715150"/>
            <a:chOff x="911475" y="990550"/>
            <a:chExt cx="5271509" cy="715150"/>
          </a:xfrm>
        </p:grpSpPr>
        <p:pic>
          <p:nvPicPr>
            <p:cNvPr id="466" name="Google Shape;466;g304daa12bae_5_11"/>
            <p:cNvPicPr preferRelativeResize="0"/>
            <p:nvPr/>
          </p:nvPicPr>
          <p:blipFill rotWithShape="1">
            <a:blip r:embed="rId6">
              <a:alphaModFix/>
            </a:blip>
            <a:srcRect b="0" l="0" r="0" t="0"/>
            <a:stretch/>
          </p:blipFill>
          <p:spPr>
            <a:xfrm>
              <a:off x="911475" y="990550"/>
              <a:ext cx="5271509" cy="715150"/>
            </a:xfrm>
            <a:prstGeom prst="rect">
              <a:avLst/>
            </a:prstGeom>
            <a:noFill/>
            <a:ln>
              <a:noFill/>
            </a:ln>
            <a:effectLst>
              <a:outerShdw blurRad="24635" dir="5400000" dist="64667">
                <a:srgbClr val="CDD9ED">
                  <a:alpha val="40780"/>
                </a:srgbClr>
              </a:outerShdw>
            </a:effectLst>
          </p:spPr>
        </p:pic>
        <p:sp>
          <p:nvSpPr>
            <p:cNvPr id="467" name="Google Shape;467;g304daa12bae_5_11"/>
            <p:cNvSpPr txBox="1"/>
            <p:nvPr/>
          </p:nvSpPr>
          <p:spPr>
            <a:xfrm>
              <a:off x="1127375" y="1081425"/>
              <a:ext cx="4390200" cy="533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SzPts val="1100"/>
                <a:buNone/>
              </a:pPr>
              <a:r>
                <a:rPr b="1" lang="ko-KR" sz="2700">
                  <a:solidFill>
                    <a:srgbClr val="3958E3"/>
                  </a:solidFill>
                  <a:latin typeface="Calibri"/>
                  <a:ea typeface="Calibri"/>
                  <a:cs typeface="Calibri"/>
                  <a:sym typeface="Calibri"/>
                </a:rPr>
                <a:t>EDA 종합 결론</a:t>
              </a:r>
              <a:endParaRPr b="1" sz="2700">
                <a:solidFill>
                  <a:srgbClr val="3958E3"/>
                </a:solidFill>
                <a:latin typeface="Calibri"/>
                <a:ea typeface="Calibri"/>
                <a:cs typeface="Calibri"/>
                <a:sym typeface="Calibri"/>
              </a:endParaRPr>
            </a:p>
          </p:txBody>
        </p:sp>
      </p:grpSp>
      <p:pic>
        <p:nvPicPr>
          <p:cNvPr id="468" name="Google Shape;468;g304daa12bae_5_11"/>
          <p:cNvPicPr preferRelativeResize="0"/>
          <p:nvPr/>
        </p:nvPicPr>
        <p:blipFill>
          <a:blip r:embed="rId7">
            <a:alphaModFix/>
          </a:blip>
          <a:stretch>
            <a:fillRect/>
          </a:stretch>
        </p:blipFill>
        <p:spPr>
          <a:xfrm>
            <a:off x="9382813" y="1185188"/>
            <a:ext cx="6086475" cy="5857875"/>
          </a:xfrm>
          <a:prstGeom prst="rect">
            <a:avLst/>
          </a:prstGeom>
          <a:noFill/>
          <a:ln>
            <a:noFill/>
          </a:ln>
        </p:spPr>
      </p:pic>
      <p:pic>
        <p:nvPicPr>
          <p:cNvPr id="469" name="Google Shape;469;g304daa12bae_5_11"/>
          <p:cNvPicPr preferRelativeResize="0"/>
          <p:nvPr/>
        </p:nvPicPr>
        <p:blipFill>
          <a:blip r:embed="rId8">
            <a:alphaModFix/>
          </a:blip>
          <a:stretch>
            <a:fillRect/>
          </a:stretch>
        </p:blipFill>
        <p:spPr>
          <a:xfrm>
            <a:off x="11130825" y="3766351"/>
            <a:ext cx="6189550" cy="57172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470" name="Google Shape;470;g304daa12bae_5_11"/>
          <p:cNvSpPr txBox="1"/>
          <p:nvPr>
            <p:ph idx="1" type="body"/>
          </p:nvPr>
        </p:nvSpPr>
        <p:spPr>
          <a:xfrm>
            <a:off x="911475" y="1967175"/>
            <a:ext cx="8229600" cy="80931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ko-KR" sz="1700"/>
              <a:t>✅  </a:t>
            </a:r>
            <a:r>
              <a:rPr b="1" lang="ko-KR" sz="2000">
                <a:latin typeface="Arial"/>
                <a:ea typeface="Arial"/>
                <a:cs typeface="Arial"/>
                <a:sym typeface="Arial"/>
              </a:rPr>
              <a:t>시사점 </a:t>
            </a:r>
            <a:endParaRPr b="1" sz="2000">
              <a:latin typeface="Arial"/>
              <a:ea typeface="Arial"/>
              <a:cs typeface="Arial"/>
              <a:sym typeface="Arial"/>
            </a:endParaRPr>
          </a:p>
          <a:p>
            <a:pPr indent="-355600" lvl="0" marL="457200" rtl="0" algn="l">
              <a:lnSpc>
                <a:spcPct val="115000"/>
              </a:lnSpc>
              <a:spcBef>
                <a:spcPts val="1200"/>
              </a:spcBef>
              <a:spcAft>
                <a:spcPts val="0"/>
              </a:spcAft>
              <a:buSzPts val="2000"/>
              <a:buChar char="●"/>
            </a:pPr>
            <a:r>
              <a:rPr b="1" lang="ko-KR" sz="2000">
                <a:latin typeface="Arial"/>
                <a:ea typeface="Arial"/>
                <a:cs typeface="Arial"/>
                <a:sym typeface="Arial"/>
              </a:rPr>
              <a:t>금리 예측은 단순한 회귀 문제가 아니라</a:t>
            </a:r>
            <a:r>
              <a:rPr lang="ko-KR" sz="2000">
                <a:latin typeface="Arial"/>
                <a:ea typeface="Arial"/>
                <a:cs typeface="Arial"/>
                <a:sym typeface="Arial"/>
              </a:rPr>
              <a:t>, 물가/경기/심리 등 복합변수를 통합적으로 해석해야 정확도 상승</a:t>
            </a:r>
            <a:endParaRPr sz="2000">
              <a:latin typeface="Arial"/>
              <a:ea typeface="Arial"/>
              <a:cs typeface="Arial"/>
              <a:sym typeface="Arial"/>
            </a:endParaRPr>
          </a:p>
          <a:p>
            <a:pPr indent="-355600" lvl="0" marL="457200" rtl="0" algn="l">
              <a:lnSpc>
                <a:spcPct val="115000"/>
              </a:lnSpc>
              <a:spcBef>
                <a:spcPts val="0"/>
              </a:spcBef>
              <a:spcAft>
                <a:spcPts val="0"/>
              </a:spcAft>
              <a:buSzPts val="2000"/>
              <a:buChar char="●"/>
            </a:pPr>
            <a:r>
              <a:rPr b="1" lang="ko-KR" sz="2000">
                <a:latin typeface="Arial"/>
                <a:ea typeface="Arial"/>
                <a:cs typeface="Arial"/>
                <a:sym typeface="Arial"/>
              </a:rPr>
              <a:t>시차(Time Lag)를 반영한 변수 조합이 예측모델 성능 향상에 핵심적</a:t>
            </a:r>
            <a:endParaRPr b="1" sz="2000">
              <a:latin typeface="Arial"/>
              <a:ea typeface="Arial"/>
              <a:cs typeface="Arial"/>
              <a:sym typeface="Arial"/>
            </a:endParaRPr>
          </a:p>
          <a:p>
            <a:pPr indent="-355600" lvl="0" marL="457200" rtl="0" algn="l">
              <a:lnSpc>
                <a:spcPct val="115000"/>
              </a:lnSpc>
              <a:spcBef>
                <a:spcPts val="0"/>
              </a:spcBef>
              <a:spcAft>
                <a:spcPts val="0"/>
              </a:spcAft>
              <a:buSzPts val="2000"/>
              <a:buChar char="●"/>
            </a:pPr>
            <a:r>
              <a:rPr lang="ko-KR" sz="2000">
                <a:latin typeface="Arial"/>
                <a:ea typeface="Arial"/>
                <a:cs typeface="Arial"/>
                <a:sym typeface="Arial"/>
              </a:rPr>
              <a:t>데이터 기반 정책 시뮬레이션 가능 → 중앙은행, 금융기관, 투자 전략 수립에 활용성 높음</a:t>
            </a:r>
            <a:endParaRPr sz="2000">
              <a:latin typeface="Arial"/>
              <a:ea typeface="Arial"/>
              <a:cs typeface="Arial"/>
              <a:sym typeface="Arial"/>
            </a:endParaRPr>
          </a:p>
          <a:p>
            <a:pPr indent="0" lvl="0" marL="0" rtl="0" algn="l">
              <a:lnSpc>
                <a:spcPct val="115000"/>
              </a:lnSpc>
              <a:spcBef>
                <a:spcPts val="1200"/>
              </a:spcBef>
              <a:spcAft>
                <a:spcPts val="0"/>
              </a:spcAft>
              <a:buNone/>
            </a:pPr>
            <a:r>
              <a:t/>
            </a:r>
            <a:endParaRPr sz="20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ko-KR" sz="1700"/>
              <a:t>✅ </a:t>
            </a:r>
            <a:r>
              <a:rPr b="1" lang="ko-KR" sz="2000">
                <a:latin typeface="Arial"/>
                <a:ea typeface="Arial"/>
                <a:cs typeface="Arial"/>
                <a:sym typeface="Arial"/>
              </a:rPr>
              <a:t>다음 단계 </a:t>
            </a:r>
            <a:endParaRPr b="1" sz="2000">
              <a:latin typeface="Arial"/>
              <a:ea typeface="Arial"/>
              <a:cs typeface="Arial"/>
              <a:sym typeface="Arial"/>
            </a:endParaRPr>
          </a:p>
          <a:p>
            <a:pPr indent="-355600" lvl="0" marL="457200" rtl="0" algn="l">
              <a:lnSpc>
                <a:spcPct val="115000"/>
              </a:lnSpc>
              <a:spcBef>
                <a:spcPts val="1200"/>
              </a:spcBef>
              <a:spcAft>
                <a:spcPts val="0"/>
              </a:spcAft>
              <a:buSzPts val="2000"/>
              <a:buChar char="●"/>
            </a:pPr>
            <a:r>
              <a:rPr lang="ko-KR" sz="2000">
                <a:latin typeface="Arial"/>
                <a:ea typeface="Arial"/>
                <a:cs typeface="Arial"/>
                <a:sym typeface="Arial"/>
              </a:rPr>
              <a:t>Feature Engineering: 변수 조합 및 파생변수 설계 (예: 금리차, 증감률, 시차 적용)</a:t>
            </a:r>
            <a:endParaRPr sz="2000">
              <a:latin typeface="Arial"/>
              <a:ea typeface="Arial"/>
              <a:cs typeface="Arial"/>
              <a:sym typeface="Arial"/>
            </a:endParaRPr>
          </a:p>
          <a:p>
            <a:pPr indent="-355600" lvl="0" marL="457200" rtl="0" algn="l">
              <a:lnSpc>
                <a:spcPct val="115000"/>
              </a:lnSpc>
              <a:spcBef>
                <a:spcPts val="0"/>
              </a:spcBef>
              <a:spcAft>
                <a:spcPts val="0"/>
              </a:spcAft>
              <a:buSzPts val="2000"/>
              <a:buChar char="●"/>
            </a:pPr>
            <a:r>
              <a:rPr lang="ko-KR" sz="2000">
                <a:latin typeface="Arial"/>
                <a:ea typeface="Arial"/>
                <a:cs typeface="Arial"/>
                <a:sym typeface="Arial"/>
              </a:rPr>
              <a:t>Feature Selection: XGBoost / Lasso 등으로 영향력 낮은 변수 제거</a:t>
            </a:r>
            <a:endParaRPr sz="2000">
              <a:latin typeface="Arial"/>
              <a:ea typeface="Arial"/>
              <a:cs typeface="Arial"/>
              <a:sym typeface="Arial"/>
            </a:endParaRPr>
          </a:p>
          <a:p>
            <a:pPr indent="-355600" lvl="0" marL="457200" rtl="0" algn="l">
              <a:lnSpc>
                <a:spcPct val="115000"/>
              </a:lnSpc>
              <a:spcBef>
                <a:spcPts val="0"/>
              </a:spcBef>
              <a:spcAft>
                <a:spcPts val="0"/>
              </a:spcAft>
              <a:buSzPts val="2000"/>
              <a:buChar char="●"/>
            </a:pPr>
            <a:r>
              <a:rPr lang="ko-KR" sz="2000">
                <a:latin typeface="Arial"/>
                <a:ea typeface="Arial"/>
                <a:cs typeface="Arial"/>
                <a:sym typeface="Arial"/>
              </a:rPr>
              <a:t>예측모델 : 머신러닝(RandomForest</a:t>
            </a:r>
            <a:r>
              <a:rPr lang="ko-KR" sz="2000"/>
              <a:t>,</a:t>
            </a:r>
            <a:r>
              <a:rPr lang="ko-KR" sz="2000">
                <a:latin typeface="Arial"/>
                <a:ea typeface="Arial"/>
                <a:cs typeface="Arial"/>
                <a:sym typeface="Arial"/>
              </a:rPr>
              <a:t>LGBM,XGBoost) 딥러닝(LSTM+GRU)적용</a:t>
            </a:r>
            <a:endParaRPr sz="2000">
              <a:latin typeface="Arial"/>
              <a:ea typeface="Arial"/>
              <a:cs typeface="Arial"/>
              <a:sym typeface="Arial"/>
            </a:endParaRPr>
          </a:p>
          <a:p>
            <a:pPr indent="-355600" lvl="0" marL="457200" rtl="0" algn="l">
              <a:lnSpc>
                <a:spcPct val="115000"/>
              </a:lnSpc>
              <a:spcBef>
                <a:spcPts val="0"/>
              </a:spcBef>
              <a:spcAft>
                <a:spcPts val="0"/>
              </a:spcAft>
              <a:buSzPts val="2000"/>
              <a:buChar char="●"/>
            </a:pPr>
            <a:r>
              <a:rPr lang="ko-KR" sz="2000">
                <a:latin typeface="Arial"/>
                <a:ea typeface="Arial"/>
                <a:cs typeface="Arial"/>
                <a:sym typeface="Arial"/>
              </a:rPr>
              <a:t>성능 비교 및 최적 변수 조합 확정</a:t>
            </a:r>
            <a:endParaRPr/>
          </a:p>
          <a:p>
            <a:pPr indent="0" lvl="0" marL="0" rtl="0" algn="l">
              <a:lnSpc>
                <a:spcPct val="115000"/>
              </a:lnSpc>
              <a:spcBef>
                <a:spcPts val="1200"/>
              </a:spcBef>
              <a:spcAft>
                <a:spcPts val="0"/>
              </a:spcAft>
              <a:buNone/>
            </a:pPr>
            <a:r>
              <a:t/>
            </a:r>
            <a:endParaRPr sz="2000">
              <a:latin typeface="Arial"/>
              <a:ea typeface="Arial"/>
              <a:cs typeface="Arial"/>
              <a:sym typeface="Arial"/>
            </a:endParaRPr>
          </a:p>
          <a:p>
            <a:pPr indent="0" lvl="0" marL="0" rtl="0" algn="l">
              <a:spcBef>
                <a:spcPts val="1200"/>
              </a:spcBef>
              <a:spcAft>
                <a:spcPts val="0"/>
              </a:spcAft>
              <a:buNone/>
            </a:pPr>
            <a:r>
              <a:t/>
            </a:r>
            <a:endParaRPr b="1" sz="2000">
              <a:latin typeface="Arial"/>
              <a:ea typeface="Arial"/>
              <a:cs typeface="Arial"/>
              <a:sym typeface="Arial"/>
            </a:endParaRPr>
          </a:p>
          <a:p>
            <a:pPr indent="0" lvl="0" marL="0" rtl="0" algn="l">
              <a:lnSpc>
                <a:spcPct val="115000"/>
              </a:lnSpc>
              <a:spcBef>
                <a:spcPts val="1200"/>
              </a:spcBef>
              <a:spcAft>
                <a:spcPts val="0"/>
              </a:spcAft>
              <a:buNone/>
            </a:pPr>
            <a:r>
              <a:t/>
            </a:r>
            <a:endParaRPr sz="2000">
              <a:latin typeface="Arial"/>
              <a:ea typeface="Arial"/>
              <a:cs typeface="Arial"/>
              <a:sym typeface="Arial"/>
            </a:endParaRPr>
          </a:p>
          <a:p>
            <a:pPr indent="0" lvl="0" marL="0" rtl="0" algn="l">
              <a:spcBef>
                <a:spcPts val="1200"/>
              </a:spcBef>
              <a:spcAft>
                <a:spcPts val="0"/>
              </a:spcAft>
              <a:buNone/>
            </a:pPr>
            <a:r>
              <a:t/>
            </a:r>
            <a:endParaRPr b="1" sz="2000">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g34a905a7a6e_2_17"/>
          <p:cNvPicPr preferRelativeResize="0"/>
          <p:nvPr/>
        </p:nvPicPr>
        <p:blipFill rotWithShape="1">
          <a:blip r:embed="rId3">
            <a:alphaModFix amt="8000"/>
          </a:blip>
          <a:srcRect b="0" l="0" r="0" t="0"/>
          <a:stretch/>
        </p:blipFill>
        <p:spPr>
          <a:xfrm rot="5400000">
            <a:off x="3969125" y="-4013201"/>
            <a:ext cx="10299699" cy="18313402"/>
          </a:xfrm>
          <a:prstGeom prst="rect">
            <a:avLst/>
          </a:prstGeom>
          <a:noFill/>
          <a:ln>
            <a:noFill/>
          </a:ln>
        </p:spPr>
      </p:pic>
      <p:sp>
        <p:nvSpPr>
          <p:cNvPr id="476" name="Google Shape;476;g34a905a7a6e_2_17"/>
          <p:cNvSpPr txBox="1"/>
          <p:nvPr/>
        </p:nvSpPr>
        <p:spPr>
          <a:xfrm>
            <a:off x="831725" y="872350"/>
            <a:ext cx="6851700" cy="84621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b="1" lang="ko-KR" sz="2700">
                <a:solidFill>
                  <a:srgbClr val="3958E3"/>
                </a:solidFill>
                <a:latin typeface="Calibri"/>
                <a:ea typeface="Calibri"/>
                <a:cs typeface="Calibri"/>
                <a:sym typeface="Calibri"/>
              </a:rPr>
              <a:t>1</a:t>
            </a:r>
            <a:r>
              <a:rPr b="1" lang="ko-KR" sz="2700">
                <a:solidFill>
                  <a:srgbClr val="3958E3"/>
                </a:solidFill>
                <a:latin typeface="Calibri"/>
                <a:ea typeface="Calibri"/>
                <a:cs typeface="Calibri"/>
                <a:sym typeface="Calibri"/>
              </a:rPr>
              <a:t>. </a:t>
            </a:r>
            <a:r>
              <a:rPr b="1" lang="ko-KR" sz="2700">
                <a:solidFill>
                  <a:srgbClr val="3958E3"/>
                </a:solidFill>
                <a:latin typeface="Calibri"/>
                <a:ea typeface="Calibri"/>
                <a:cs typeface="Calibri"/>
                <a:sym typeface="Calibri"/>
              </a:rPr>
              <a:t>머신</a:t>
            </a:r>
            <a:r>
              <a:rPr b="1" lang="ko-KR" sz="2700">
                <a:solidFill>
                  <a:srgbClr val="3958E3"/>
                </a:solidFill>
                <a:latin typeface="Calibri"/>
                <a:ea typeface="Calibri"/>
                <a:cs typeface="Calibri"/>
                <a:sym typeface="Calibri"/>
              </a:rPr>
              <a:t>러닝 모델 학습 및 생성</a:t>
            </a:r>
            <a:endParaRPr b="1" sz="2700">
              <a:solidFill>
                <a:srgbClr val="3958E3"/>
              </a:solidFill>
              <a:latin typeface="Calibri"/>
              <a:ea typeface="Calibri"/>
              <a:cs typeface="Calibri"/>
              <a:sym typeface="Calibri"/>
            </a:endParaRPr>
          </a:p>
          <a:p>
            <a:pPr indent="0" lvl="0" marL="0" rtl="0" algn="l">
              <a:lnSpc>
                <a:spcPct val="150000"/>
              </a:lnSpc>
              <a:spcBef>
                <a:spcPts val="1000"/>
              </a:spcBef>
              <a:spcAft>
                <a:spcPts val="0"/>
              </a:spcAft>
              <a:buNone/>
            </a:pPr>
            <a:r>
              <a:rPr lang="ko-KR" sz="2000">
                <a:latin typeface="Calibri"/>
                <a:ea typeface="Calibri"/>
                <a:cs typeface="Calibri"/>
                <a:sym typeface="Calibri"/>
              </a:rPr>
              <a:t>1-1. </a:t>
            </a:r>
            <a:r>
              <a:rPr b="1" lang="ko-KR" sz="2000">
                <a:latin typeface="Calibri"/>
                <a:ea typeface="Calibri"/>
                <a:cs typeface="Calibri"/>
                <a:sym typeface="Calibri"/>
              </a:rPr>
              <a:t>RandomForest, </a:t>
            </a:r>
            <a:r>
              <a:rPr b="1" lang="ko-KR" sz="2000">
                <a:solidFill>
                  <a:schemeClr val="dk1"/>
                </a:solidFill>
                <a:latin typeface="Calibri"/>
                <a:ea typeface="Calibri"/>
                <a:cs typeface="Calibri"/>
                <a:sym typeface="Calibri"/>
              </a:rPr>
              <a:t>XGBoost, LightGBM</a:t>
            </a:r>
            <a:endParaRPr b="1" sz="2000">
              <a:latin typeface="Calibri"/>
              <a:ea typeface="Calibri"/>
              <a:cs typeface="Calibri"/>
              <a:sym typeface="Calibri"/>
            </a:endParaRPr>
          </a:p>
          <a:p>
            <a:pPr indent="-355600" lvl="0" marL="457200" rtl="0" algn="l">
              <a:lnSpc>
                <a:spcPct val="150000"/>
              </a:lnSpc>
              <a:spcBef>
                <a:spcPts val="1000"/>
              </a:spcBef>
              <a:spcAft>
                <a:spcPts val="0"/>
              </a:spcAft>
              <a:buClr>
                <a:schemeClr val="dk1"/>
              </a:buClr>
              <a:buSzPts val="2000"/>
              <a:buFont typeface="Calibri"/>
              <a:buChar char="-"/>
            </a:pPr>
            <a:r>
              <a:rPr lang="ko-KR" sz="2000">
                <a:solidFill>
                  <a:schemeClr val="dk1"/>
                </a:solidFill>
                <a:latin typeface="Calibri"/>
                <a:ea typeface="Calibri"/>
                <a:cs typeface="Calibri"/>
                <a:sym typeface="Calibri"/>
              </a:rPr>
              <a:t>복잡한 비선형 관계와, 시계열 회귀문제에 적합한 머신러닝 모델 선정</a:t>
            </a:r>
            <a:endParaRPr sz="2000">
              <a:solidFill>
                <a:schemeClr val="dk1"/>
              </a:solidFill>
              <a:latin typeface="Calibri"/>
              <a:ea typeface="Calibri"/>
              <a:cs typeface="Calibri"/>
              <a:sym typeface="Calibri"/>
            </a:endParaRPr>
          </a:p>
          <a:p>
            <a:pPr indent="-355600" lvl="0" marL="457200" rtl="0" algn="l">
              <a:lnSpc>
                <a:spcPct val="150000"/>
              </a:lnSpc>
              <a:spcBef>
                <a:spcPts val="0"/>
              </a:spcBef>
              <a:spcAft>
                <a:spcPts val="0"/>
              </a:spcAft>
              <a:buClr>
                <a:schemeClr val="dk1"/>
              </a:buClr>
              <a:buSzPts val="2000"/>
              <a:buFont typeface="Calibri"/>
              <a:buChar char="-"/>
            </a:pPr>
            <a:r>
              <a:rPr lang="ko-KR" sz="2000">
                <a:solidFill>
                  <a:schemeClr val="dk1"/>
                </a:solidFill>
                <a:latin typeface="Calibri"/>
                <a:ea typeface="Calibri"/>
                <a:cs typeface="Calibri"/>
                <a:sym typeface="Calibri"/>
              </a:rPr>
              <a:t>bottom</a:t>
            </a:r>
            <a:r>
              <a:rPr lang="ko-KR" sz="2000">
                <a:solidFill>
                  <a:schemeClr val="dk1"/>
                </a:solidFill>
                <a:latin typeface="Calibri"/>
                <a:ea typeface="Calibri"/>
                <a:cs typeface="Calibri"/>
                <a:sym typeface="Calibri"/>
              </a:rPr>
              <a:t>-up으로 모델을 순차적으로 비교 분석</a:t>
            </a:r>
            <a:endParaRPr sz="2000">
              <a:solidFill>
                <a:schemeClr val="dk1"/>
              </a:solidFill>
              <a:latin typeface="Calibri"/>
              <a:ea typeface="Calibri"/>
              <a:cs typeface="Calibri"/>
              <a:sym typeface="Calibri"/>
            </a:endParaRPr>
          </a:p>
          <a:p>
            <a:pPr indent="0" lvl="0" marL="0" rtl="0" algn="l">
              <a:lnSpc>
                <a:spcPct val="150000"/>
              </a:lnSpc>
              <a:spcBef>
                <a:spcPts val="1000"/>
              </a:spcBef>
              <a:spcAft>
                <a:spcPts val="0"/>
              </a:spcAft>
              <a:buNone/>
            </a:pPr>
            <a:r>
              <a:rPr lang="ko-KR" sz="2000">
                <a:solidFill>
                  <a:schemeClr val="dk1"/>
                </a:solidFill>
                <a:latin typeface="Calibri"/>
                <a:ea typeface="Calibri"/>
                <a:cs typeface="Calibri"/>
                <a:sym typeface="Calibri"/>
              </a:rPr>
              <a:t>1-2. 변수간 </a:t>
            </a:r>
            <a:r>
              <a:rPr b="1" lang="ko-KR" sz="2000">
                <a:solidFill>
                  <a:schemeClr val="dk1"/>
                </a:solidFill>
                <a:latin typeface="Calibri"/>
                <a:ea typeface="Calibri"/>
                <a:cs typeface="Calibri"/>
                <a:sym typeface="Calibri"/>
              </a:rPr>
              <a:t>다중공선성</a:t>
            </a:r>
            <a:r>
              <a:rPr b="1" lang="ko-KR" sz="2000">
                <a:solidFill>
                  <a:schemeClr val="dk1"/>
                </a:solidFill>
                <a:latin typeface="Calibri"/>
                <a:ea typeface="Calibri"/>
                <a:cs typeface="Calibri"/>
                <a:sym typeface="Calibri"/>
              </a:rPr>
              <a:t> 확인 </a:t>
            </a:r>
            <a:r>
              <a:rPr lang="ko-KR" sz="2000">
                <a:solidFill>
                  <a:schemeClr val="dk1"/>
                </a:solidFill>
                <a:latin typeface="Calibri"/>
                <a:ea typeface="Calibri"/>
                <a:cs typeface="Calibri"/>
                <a:sym typeface="Calibri"/>
              </a:rPr>
              <a:t>높은 상관관계를 보이는 변수 식별 후 일부 변수 제거</a:t>
            </a:r>
            <a:endParaRPr sz="2000">
              <a:solidFill>
                <a:schemeClr val="dk1"/>
              </a:solidFill>
              <a:latin typeface="Calibri"/>
              <a:ea typeface="Calibri"/>
              <a:cs typeface="Calibri"/>
              <a:sym typeface="Calibri"/>
            </a:endParaRPr>
          </a:p>
          <a:p>
            <a:pPr indent="0" lvl="0" marL="0" rtl="0" algn="l">
              <a:lnSpc>
                <a:spcPct val="150000"/>
              </a:lnSpc>
              <a:spcBef>
                <a:spcPts val="1000"/>
              </a:spcBef>
              <a:spcAft>
                <a:spcPts val="0"/>
              </a:spcAft>
              <a:buNone/>
            </a:pPr>
            <a:r>
              <a:rPr lang="ko-KR" sz="2000">
                <a:solidFill>
                  <a:schemeClr val="dk1"/>
                </a:solidFill>
                <a:latin typeface="Calibri"/>
                <a:ea typeface="Calibri"/>
                <a:cs typeface="Calibri"/>
                <a:sym typeface="Calibri"/>
              </a:rPr>
              <a:t>1-3. 변수마다 시차 적용후 </a:t>
            </a:r>
            <a:r>
              <a:rPr b="1" lang="ko-KR" sz="2000">
                <a:solidFill>
                  <a:schemeClr val="dk1"/>
                </a:solidFill>
                <a:latin typeface="Calibri"/>
                <a:ea typeface="Calibri"/>
                <a:cs typeface="Calibri"/>
                <a:sym typeface="Calibri"/>
              </a:rPr>
              <a:t>최적 시차 선정 </a:t>
            </a:r>
            <a:r>
              <a:rPr lang="ko-KR" sz="2000">
                <a:solidFill>
                  <a:schemeClr val="dk1"/>
                </a:solidFill>
                <a:latin typeface="Calibri"/>
                <a:ea typeface="Calibri"/>
                <a:cs typeface="Calibri"/>
                <a:sym typeface="Calibri"/>
              </a:rPr>
              <a:t>및 금리와 상관관계가 없다고 판단되는 변수 제거</a:t>
            </a:r>
            <a:endParaRPr sz="2000">
              <a:solidFill>
                <a:schemeClr val="dk1"/>
              </a:solidFill>
              <a:latin typeface="Calibri"/>
              <a:ea typeface="Calibri"/>
              <a:cs typeface="Calibri"/>
              <a:sym typeface="Calibri"/>
            </a:endParaRPr>
          </a:p>
          <a:p>
            <a:pPr indent="0" lvl="0" marL="0" rtl="0" algn="l">
              <a:lnSpc>
                <a:spcPct val="150000"/>
              </a:lnSpc>
              <a:spcBef>
                <a:spcPts val="1000"/>
              </a:spcBef>
              <a:spcAft>
                <a:spcPts val="0"/>
              </a:spcAft>
              <a:buNone/>
            </a:pPr>
            <a:r>
              <a:rPr lang="ko-KR" sz="2000">
                <a:solidFill>
                  <a:schemeClr val="dk1"/>
                </a:solidFill>
                <a:latin typeface="Calibri"/>
                <a:ea typeface="Calibri"/>
                <a:cs typeface="Calibri"/>
                <a:sym typeface="Calibri"/>
              </a:rPr>
              <a:t>1-4. 각 모델별 </a:t>
            </a:r>
            <a:r>
              <a:rPr b="1" lang="ko-KR" sz="2000">
                <a:solidFill>
                  <a:schemeClr val="dk1"/>
                </a:solidFill>
                <a:latin typeface="Calibri"/>
                <a:ea typeface="Calibri"/>
                <a:cs typeface="Calibri"/>
                <a:sym typeface="Calibri"/>
              </a:rPr>
              <a:t>하이퍼 파라미터를 적용</a:t>
            </a:r>
            <a:r>
              <a:rPr lang="ko-KR" sz="2000">
                <a:solidFill>
                  <a:schemeClr val="dk1"/>
                </a:solidFill>
                <a:latin typeface="Calibri"/>
                <a:ea typeface="Calibri"/>
                <a:cs typeface="Calibri"/>
                <a:sym typeface="Calibri"/>
              </a:rPr>
              <a:t>하여 모델 성능 향상 및 과적합 방지</a:t>
            </a:r>
            <a:endParaRPr sz="2000">
              <a:solidFill>
                <a:schemeClr val="dk1"/>
              </a:solidFill>
              <a:latin typeface="Calibri"/>
              <a:ea typeface="Calibri"/>
              <a:cs typeface="Calibri"/>
              <a:sym typeface="Calibri"/>
            </a:endParaRPr>
          </a:p>
          <a:p>
            <a:pPr indent="0" lvl="0" marL="0" rtl="0" algn="l">
              <a:lnSpc>
                <a:spcPct val="150000"/>
              </a:lnSpc>
              <a:spcBef>
                <a:spcPts val="1000"/>
              </a:spcBef>
              <a:spcAft>
                <a:spcPts val="0"/>
              </a:spcAft>
              <a:buClr>
                <a:schemeClr val="dk1"/>
              </a:buClr>
              <a:buSzPts val="1100"/>
              <a:buFont typeface="Arial"/>
              <a:buNone/>
            </a:pPr>
            <a:r>
              <a:rPr lang="ko-KR" sz="2000">
                <a:solidFill>
                  <a:schemeClr val="dk1"/>
                </a:solidFill>
                <a:latin typeface="Calibri"/>
                <a:ea typeface="Calibri"/>
                <a:cs typeface="Calibri"/>
                <a:sym typeface="Calibri"/>
              </a:rPr>
              <a:t>1-4.  하이퍼 파라미터 튜닝,</a:t>
            </a:r>
            <a:r>
              <a:rPr b="1" lang="ko-KR" sz="2000">
                <a:solidFill>
                  <a:schemeClr val="dk1"/>
                </a:solidFill>
                <a:latin typeface="Calibri"/>
                <a:ea typeface="Calibri"/>
                <a:cs typeface="Calibri"/>
                <a:sym typeface="Calibri"/>
              </a:rPr>
              <a:t> VAR 및 ARIMA을</a:t>
            </a:r>
            <a:r>
              <a:rPr lang="ko-KR" sz="2000">
                <a:solidFill>
                  <a:schemeClr val="dk1"/>
                </a:solidFill>
                <a:latin typeface="Calibri"/>
                <a:ea typeface="Calibri"/>
                <a:cs typeface="Calibri"/>
                <a:sym typeface="Calibri"/>
              </a:rPr>
              <a:t> 활욯한 </a:t>
            </a:r>
            <a:r>
              <a:rPr b="1" lang="ko-KR" sz="2000">
                <a:solidFill>
                  <a:schemeClr val="dk1"/>
                </a:solidFill>
                <a:latin typeface="Calibri"/>
                <a:ea typeface="Calibri"/>
                <a:cs typeface="Calibri"/>
                <a:sym typeface="Calibri"/>
              </a:rPr>
              <a:t>데이터 증강</a:t>
            </a:r>
            <a:r>
              <a:rPr lang="ko-KR" sz="2000">
                <a:solidFill>
                  <a:schemeClr val="dk1"/>
                </a:solidFill>
                <a:latin typeface="Calibri"/>
                <a:ea typeface="Calibri"/>
                <a:cs typeface="Calibri"/>
                <a:sym typeface="Calibri"/>
              </a:rPr>
              <a:t> 시도하여 모델 성능 향상 및 과적합 방지</a:t>
            </a:r>
            <a:endParaRPr sz="2000">
              <a:solidFill>
                <a:schemeClr val="dk1"/>
              </a:solidFill>
              <a:latin typeface="Calibri"/>
              <a:ea typeface="Calibri"/>
              <a:cs typeface="Calibri"/>
              <a:sym typeface="Calibri"/>
            </a:endParaRPr>
          </a:p>
          <a:p>
            <a:pPr indent="0" lvl="0" marL="0" rtl="0" algn="l">
              <a:lnSpc>
                <a:spcPct val="150000"/>
              </a:lnSpc>
              <a:spcBef>
                <a:spcPts val="1000"/>
              </a:spcBef>
              <a:spcAft>
                <a:spcPts val="0"/>
              </a:spcAft>
              <a:buNone/>
            </a:pPr>
            <a:r>
              <a:t/>
            </a:r>
            <a:endParaRPr sz="2000">
              <a:solidFill>
                <a:schemeClr val="dk1"/>
              </a:solidFill>
              <a:latin typeface="Calibri"/>
              <a:ea typeface="Calibri"/>
              <a:cs typeface="Calibri"/>
              <a:sym typeface="Calibri"/>
            </a:endParaRPr>
          </a:p>
        </p:txBody>
      </p:sp>
      <p:sp>
        <p:nvSpPr>
          <p:cNvPr id="477" name="Google Shape;477;g34a905a7a6e_2_17"/>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478" name="Google Shape;478;g34a905a7a6e_2_17"/>
          <p:cNvPicPr preferRelativeResize="0"/>
          <p:nvPr/>
        </p:nvPicPr>
        <p:blipFill rotWithShape="1">
          <a:blip r:embed="rId4">
            <a:alphaModFix/>
          </a:blip>
          <a:srcRect b="0" l="0" r="0" t="0"/>
          <a:stretch/>
        </p:blipFill>
        <p:spPr>
          <a:xfrm>
            <a:off x="-76200" y="10172700"/>
            <a:ext cx="18427702" cy="114300"/>
          </a:xfrm>
          <a:prstGeom prst="rect">
            <a:avLst/>
          </a:prstGeom>
          <a:noFill/>
          <a:ln>
            <a:noFill/>
          </a:ln>
        </p:spPr>
      </p:pic>
      <p:pic>
        <p:nvPicPr>
          <p:cNvPr id="479" name="Google Shape;479;g34a905a7a6e_2_17"/>
          <p:cNvPicPr preferRelativeResize="0"/>
          <p:nvPr/>
        </p:nvPicPr>
        <p:blipFill rotWithShape="1">
          <a:blip r:embed="rId5">
            <a:alphaModFix/>
          </a:blip>
          <a:srcRect b="0" l="0" r="0" t="0"/>
          <a:stretch/>
        </p:blipFill>
        <p:spPr>
          <a:xfrm>
            <a:off x="0" y="10172700"/>
            <a:ext cx="9144000" cy="114300"/>
          </a:xfrm>
          <a:prstGeom prst="rect">
            <a:avLst/>
          </a:prstGeom>
          <a:noFill/>
          <a:ln>
            <a:noFill/>
          </a:ln>
        </p:spPr>
      </p:pic>
      <p:sp>
        <p:nvSpPr>
          <p:cNvPr id="480" name="Google Shape;480;g34a905a7a6e_2_17"/>
          <p:cNvSpPr/>
          <p:nvPr/>
        </p:nvSpPr>
        <p:spPr>
          <a:xfrm>
            <a:off x="12315950" y="2488050"/>
            <a:ext cx="796200" cy="64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1" name="Google Shape;481;g34a905a7a6e_2_17"/>
          <p:cNvSpPr/>
          <p:nvPr/>
        </p:nvSpPr>
        <p:spPr>
          <a:xfrm>
            <a:off x="12252863" y="4965300"/>
            <a:ext cx="796200" cy="64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2" name="Google Shape;482;g34a905a7a6e_2_17"/>
          <p:cNvSpPr/>
          <p:nvPr/>
        </p:nvSpPr>
        <p:spPr>
          <a:xfrm>
            <a:off x="12252850" y="7693450"/>
            <a:ext cx="796200" cy="64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483" name="Google Shape;483;g34a905a7a6e_2_17"/>
          <p:cNvGrpSpPr/>
          <p:nvPr/>
        </p:nvGrpSpPr>
        <p:grpSpPr>
          <a:xfrm>
            <a:off x="8447263" y="2390450"/>
            <a:ext cx="9040019" cy="6322150"/>
            <a:chOff x="8387463" y="2498300"/>
            <a:chExt cx="9040019" cy="6322150"/>
          </a:xfrm>
        </p:grpSpPr>
        <p:pic>
          <p:nvPicPr>
            <p:cNvPr id="484" name="Google Shape;484;g34a905a7a6e_2_17"/>
            <p:cNvPicPr preferRelativeResize="0"/>
            <p:nvPr/>
          </p:nvPicPr>
          <p:blipFill rotWithShape="1">
            <a:blip r:embed="rId6">
              <a:alphaModFix/>
            </a:blip>
            <a:srcRect b="0" l="0" r="50261" t="0"/>
            <a:stretch/>
          </p:blipFill>
          <p:spPr>
            <a:xfrm>
              <a:off x="13275900" y="2578750"/>
              <a:ext cx="4151582" cy="6241700"/>
            </a:xfrm>
            <a:prstGeom prst="rect">
              <a:avLst/>
            </a:prstGeom>
            <a:noFill/>
            <a:ln>
              <a:noFill/>
            </a:ln>
          </p:spPr>
        </p:pic>
        <p:pic>
          <p:nvPicPr>
            <p:cNvPr id="485" name="Google Shape;485;g34a905a7a6e_2_17"/>
            <p:cNvPicPr preferRelativeResize="0"/>
            <p:nvPr/>
          </p:nvPicPr>
          <p:blipFill>
            <a:blip r:embed="rId7">
              <a:alphaModFix/>
            </a:blip>
            <a:stretch>
              <a:fillRect/>
            </a:stretch>
          </p:blipFill>
          <p:spPr>
            <a:xfrm>
              <a:off x="8387463" y="2498300"/>
              <a:ext cx="3638550" cy="5210175"/>
            </a:xfrm>
            <a:prstGeom prst="rect">
              <a:avLst/>
            </a:prstGeom>
            <a:noFill/>
            <a:ln>
              <a:noFill/>
            </a:ln>
          </p:spPr>
        </p:pic>
      </p:grpSp>
      <p:grpSp>
        <p:nvGrpSpPr>
          <p:cNvPr id="486" name="Google Shape;486;g34a905a7a6e_2_17"/>
          <p:cNvGrpSpPr/>
          <p:nvPr/>
        </p:nvGrpSpPr>
        <p:grpSpPr>
          <a:xfrm>
            <a:off x="8447265" y="1679200"/>
            <a:ext cx="8407384" cy="7528956"/>
            <a:chOff x="8447265" y="1679200"/>
            <a:chExt cx="8407384" cy="7528956"/>
          </a:xfrm>
        </p:grpSpPr>
        <p:grpSp>
          <p:nvGrpSpPr>
            <p:cNvPr id="487" name="Google Shape;487;g34a905a7a6e_2_17"/>
            <p:cNvGrpSpPr/>
            <p:nvPr/>
          </p:nvGrpSpPr>
          <p:grpSpPr>
            <a:xfrm>
              <a:off x="13275774" y="1679200"/>
              <a:ext cx="3578875" cy="7528956"/>
              <a:chOff x="13275774" y="1679200"/>
              <a:chExt cx="3578875" cy="7528956"/>
            </a:xfrm>
          </p:grpSpPr>
          <p:pic>
            <p:nvPicPr>
              <p:cNvPr id="488" name="Google Shape;488;g34a905a7a6e_2_17"/>
              <p:cNvPicPr preferRelativeResize="0"/>
              <p:nvPr/>
            </p:nvPicPr>
            <p:blipFill rotWithShape="1">
              <a:blip r:embed="rId8">
                <a:alphaModFix/>
              </a:blip>
              <a:srcRect b="10338" l="0" r="0" t="0"/>
              <a:stretch/>
            </p:blipFill>
            <p:spPr>
              <a:xfrm>
                <a:off x="13275774" y="1679200"/>
                <a:ext cx="3578875" cy="22642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489" name="Google Shape;489;g34a905a7a6e_2_17"/>
              <p:cNvPicPr preferRelativeResize="0"/>
              <p:nvPr/>
            </p:nvPicPr>
            <p:blipFill rotWithShape="1">
              <a:blip r:embed="rId9">
                <a:alphaModFix/>
              </a:blip>
              <a:srcRect b="21023" l="0" r="0" t="0"/>
              <a:stretch/>
            </p:blipFill>
            <p:spPr>
              <a:xfrm>
                <a:off x="13275863" y="6825250"/>
                <a:ext cx="3578700" cy="2382906"/>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490" name="Google Shape;490;g34a905a7a6e_2_17"/>
              <p:cNvPicPr preferRelativeResize="0"/>
              <p:nvPr/>
            </p:nvPicPr>
            <p:blipFill rotWithShape="1">
              <a:blip r:embed="rId10">
                <a:alphaModFix/>
              </a:blip>
              <a:srcRect b="25267" l="0" r="12625" t="0"/>
              <a:stretch/>
            </p:blipFill>
            <p:spPr>
              <a:xfrm>
                <a:off x="13275863" y="4156450"/>
                <a:ext cx="3578700" cy="22642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grpSp>
        <p:grpSp>
          <p:nvGrpSpPr>
            <p:cNvPr id="491" name="Google Shape;491;g34a905a7a6e_2_17"/>
            <p:cNvGrpSpPr/>
            <p:nvPr/>
          </p:nvGrpSpPr>
          <p:grpSpPr>
            <a:xfrm>
              <a:off x="8447265" y="2047300"/>
              <a:ext cx="3578875" cy="7160850"/>
              <a:chOff x="8447265" y="2047300"/>
              <a:chExt cx="3578875" cy="7160850"/>
            </a:xfrm>
          </p:grpSpPr>
          <p:pic>
            <p:nvPicPr>
              <p:cNvPr id="492" name="Google Shape;492;g34a905a7a6e_2_17"/>
              <p:cNvPicPr preferRelativeResize="0"/>
              <p:nvPr/>
            </p:nvPicPr>
            <p:blipFill rotWithShape="1">
              <a:blip r:embed="rId11">
                <a:alphaModFix/>
              </a:blip>
              <a:srcRect b="29313" l="0" r="0" t="0"/>
              <a:stretch/>
            </p:blipFill>
            <p:spPr>
              <a:xfrm>
                <a:off x="8447350" y="4587200"/>
                <a:ext cx="3578700" cy="140270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493" name="Google Shape;493;g34a905a7a6e_2_17"/>
              <p:cNvPicPr preferRelativeResize="0"/>
              <p:nvPr/>
            </p:nvPicPr>
            <p:blipFill rotWithShape="1">
              <a:blip r:embed="rId12">
                <a:alphaModFix/>
              </a:blip>
              <a:srcRect b="30948" l="0" r="0" t="0"/>
              <a:stretch/>
            </p:blipFill>
            <p:spPr>
              <a:xfrm>
                <a:off x="8447265" y="2047300"/>
                <a:ext cx="3578875" cy="1528008"/>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494" name="Google Shape;494;g34a905a7a6e_2_17"/>
              <p:cNvPicPr preferRelativeResize="0"/>
              <p:nvPr/>
            </p:nvPicPr>
            <p:blipFill rotWithShape="1">
              <a:blip r:embed="rId13">
                <a:alphaModFix/>
              </a:blip>
              <a:srcRect b="12671" l="0" r="40412" t="0"/>
              <a:stretch/>
            </p:blipFill>
            <p:spPr>
              <a:xfrm>
                <a:off x="8447350" y="6825250"/>
                <a:ext cx="3578701" cy="23829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grpSp>
      </p:grpSp>
      <p:pic>
        <p:nvPicPr>
          <p:cNvPr id="495" name="Google Shape;495;g34a905a7a6e_2_17"/>
          <p:cNvPicPr preferRelativeResize="0"/>
          <p:nvPr/>
        </p:nvPicPr>
        <p:blipFill>
          <a:blip r:embed="rId14">
            <a:alphaModFix/>
          </a:blip>
          <a:stretch>
            <a:fillRect/>
          </a:stretch>
        </p:blipFill>
        <p:spPr>
          <a:xfrm>
            <a:off x="23703525" y="-1541689"/>
            <a:ext cx="6851699" cy="4164764"/>
          </a:xfrm>
          <a:prstGeom prst="rect">
            <a:avLst/>
          </a:prstGeom>
          <a:noFill/>
          <a:ln>
            <a:noFill/>
          </a:ln>
        </p:spPr>
      </p:pic>
      <p:pic>
        <p:nvPicPr>
          <p:cNvPr id="496" name="Google Shape;496;g34a905a7a6e_2_17"/>
          <p:cNvPicPr preferRelativeResize="0"/>
          <p:nvPr/>
        </p:nvPicPr>
        <p:blipFill>
          <a:blip r:embed="rId15">
            <a:alphaModFix/>
          </a:blip>
          <a:stretch>
            <a:fillRect/>
          </a:stretch>
        </p:blipFill>
        <p:spPr>
          <a:xfrm>
            <a:off x="18765700" y="3609925"/>
            <a:ext cx="6686550" cy="5724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g34930e08122_1_201"/>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sp>
        <p:nvSpPr>
          <p:cNvPr id="502" name="Google Shape;502;g34930e08122_1_201"/>
          <p:cNvSpPr txBox="1"/>
          <p:nvPr/>
        </p:nvSpPr>
        <p:spPr>
          <a:xfrm>
            <a:off x="892050" y="1013550"/>
            <a:ext cx="7359900" cy="81087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b="1" lang="ko-KR" sz="2700">
                <a:solidFill>
                  <a:srgbClr val="3958E3"/>
                </a:solidFill>
                <a:latin typeface="Calibri"/>
                <a:ea typeface="Calibri"/>
                <a:cs typeface="Calibri"/>
                <a:sym typeface="Calibri"/>
              </a:rPr>
              <a:t>2. 딥러닝 모델 학습 및 생성</a:t>
            </a:r>
            <a:endParaRPr b="1" sz="2700">
              <a:solidFill>
                <a:srgbClr val="3958E3"/>
              </a:solidFill>
              <a:latin typeface="Calibri"/>
              <a:ea typeface="Calibri"/>
              <a:cs typeface="Calibri"/>
              <a:sym typeface="Calibri"/>
            </a:endParaRPr>
          </a:p>
          <a:p>
            <a:pPr indent="0" lvl="0" marL="0" rtl="0" algn="l">
              <a:lnSpc>
                <a:spcPct val="150000"/>
              </a:lnSpc>
              <a:spcBef>
                <a:spcPts val="1000"/>
              </a:spcBef>
              <a:spcAft>
                <a:spcPts val="0"/>
              </a:spcAft>
              <a:buNone/>
            </a:pPr>
            <a:r>
              <a:rPr lang="ko-KR" sz="2400">
                <a:latin typeface="Calibri"/>
                <a:ea typeface="Calibri"/>
                <a:cs typeface="Calibri"/>
                <a:sym typeface="Calibri"/>
              </a:rPr>
              <a:t>2-1. </a:t>
            </a:r>
            <a:r>
              <a:rPr lang="ko-KR" sz="2400">
                <a:solidFill>
                  <a:schemeClr val="dk1"/>
                </a:solidFill>
                <a:latin typeface="Calibri"/>
                <a:ea typeface="Calibri"/>
                <a:cs typeface="Calibri"/>
                <a:sym typeface="Calibri"/>
              </a:rPr>
              <a:t>LSTM + GRU</a:t>
            </a:r>
            <a:endParaRPr sz="2400">
              <a:solidFill>
                <a:schemeClr val="dk1"/>
              </a:solidFill>
              <a:latin typeface="Calibri"/>
              <a:ea typeface="Calibri"/>
              <a:cs typeface="Calibri"/>
              <a:sym typeface="Calibri"/>
            </a:endParaRPr>
          </a:p>
          <a:p>
            <a:pPr indent="-381000" lvl="0" marL="457200" rtl="0" algn="l">
              <a:lnSpc>
                <a:spcPct val="150000"/>
              </a:lnSpc>
              <a:spcBef>
                <a:spcPts val="1000"/>
              </a:spcBef>
              <a:spcAft>
                <a:spcPts val="0"/>
              </a:spcAft>
              <a:buClr>
                <a:schemeClr val="dk1"/>
              </a:buClr>
              <a:buSzPts val="2400"/>
              <a:buFont typeface="Calibri"/>
              <a:buChar char="-"/>
            </a:pPr>
            <a:r>
              <a:rPr lang="ko-KR" sz="2400">
                <a:solidFill>
                  <a:schemeClr val="dk1"/>
                </a:solidFill>
                <a:latin typeface="Calibri"/>
                <a:ea typeface="Calibri"/>
                <a:cs typeface="Calibri"/>
                <a:sym typeface="Calibri"/>
              </a:rPr>
              <a:t>시계열 데이터를 학습하고 장기 의존성을 증가시키기 위해 </a:t>
            </a:r>
            <a:r>
              <a:rPr lang="ko-KR" sz="2400">
                <a:solidFill>
                  <a:schemeClr val="dk1"/>
                </a:solidFill>
                <a:latin typeface="Calibri"/>
                <a:ea typeface="Calibri"/>
                <a:cs typeface="Calibri"/>
                <a:sym typeface="Calibri"/>
              </a:rPr>
              <a:t>시퀀스 데이터를 생성</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ko-KR" sz="2400">
                <a:solidFill>
                  <a:schemeClr val="dk1"/>
                </a:solidFill>
                <a:latin typeface="Calibri"/>
                <a:ea typeface="Calibri"/>
                <a:cs typeface="Calibri"/>
                <a:sym typeface="Calibri"/>
              </a:rPr>
              <a:t>3개월을 최적의 window size로 선정하여 데이터 전처리</a:t>
            </a:r>
            <a:endParaRPr sz="2400">
              <a:solidFill>
                <a:schemeClr val="dk1"/>
              </a:solidFill>
              <a:latin typeface="Calibri"/>
              <a:ea typeface="Calibri"/>
              <a:cs typeface="Calibri"/>
              <a:sym typeface="Calibri"/>
            </a:endParaRPr>
          </a:p>
        </p:txBody>
      </p:sp>
      <p:pic>
        <p:nvPicPr>
          <p:cNvPr id="503" name="Google Shape;503;g34930e08122_1_201"/>
          <p:cNvPicPr preferRelativeResize="0"/>
          <p:nvPr/>
        </p:nvPicPr>
        <p:blipFill rotWithShape="1">
          <a:blip r:embed="rId4">
            <a:alphaModFix/>
          </a:blip>
          <a:srcRect b="14250" l="19755" r="27576" t="25443"/>
          <a:stretch/>
        </p:blipFill>
        <p:spPr>
          <a:xfrm>
            <a:off x="8382425" y="594250"/>
            <a:ext cx="8678275" cy="5608826"/>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504" name="Google Shape;504;g34930e08122_1_201"/>
          <p:cNvPicPr preferRelativeResize="0"/>
          <p:nvPr/>
        </p:nvPicPr>
        <p:blipFill rotWithShape="1">
          <a:blip r:embed="rId5">
            <a:alphaModFix/>
          </a:blip>
          <a:srcRect b="16793" l="19172" r="50323" t="30296"/>
          <a:stretch/>
        </p:blipFill>
        <p:spPr>
          <a:xfrm>
            <a:off x="11822625" y="3386500"/>
            <a:ext cx="5749051" cy="5608826"/>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505" name="Google Shape;505;g34930e08122_1_201"/>
          <p:cNvSpPr txBox="1"/>
          <p:nvPr/>
        </p:nvSpPr>
        <p:spPr>
          <a:xfrm>
            <a:off x="1231050" y="4832075"/>
            <a:ext cx="6681900" cy="13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500">
                <a:solidFill>
                  <a:schemeClr val="dk1"/>
                </a:solidFill>
                <a:latin typeface="Calibri"/>
                <a:ea typeface="Calibri"/>
                <a:cs typeface="Calibri"/>
                <a:sym typeface="Calibri"/>
              </a:rPr>
              <a:t>[1월, 2월, 3월] → 예측 : 4월 금리</a:t>
            </a:r>
            <a:endParaRPr sz="2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2500">
                <a:solidFill>
                  <a:schemeClr val="dk1"/>
                </a:solidFill>
                <a:latin typeface="Calibri"/>
                <a:ea typeface="Calibri"/>
                <a:cs typeface="Calibri"/>
                <a:sym typeface="Calibri"/>
              </a:rPr>
              <a:t>[2월, 3월, 4월] → 예측 : 5월 금리</a:t>
            </a:r>
            <a:endParaRPr sz="2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ko-KR" sz="2500">
                <a:solidFill>
                  <a:schemeClr val="dk1"/>
                </a:solidFill>
                <a:latin typeface="Calibri"/>
                <a:ea typeface="Calibri"/>
                <a:cs typeface="Calibri"/>
                <a:sym typeface="Calibri"/>
              </a:rPr>
              <a:t>[3월, 4월, 5월] → 예측 : 6월 금리</a:t>
            </a:r>
            <a:endParaRPr sz="2500">
              <a:solidFill>
                <a:schemeClr val="dk1"/>
              </a:solidFill>
              <a:latin typeface="Calibri"/>
              <a:ea typeface="Calibri"/>
              <a:cs typeface="Calibri"/>
              <a:sym typeface="Calibri"/>
            </a:endParaRPr>
          </a:p>
          <a:p>
            <a:pPr indent="0" lvl="0" marL="0" rtl="0" algn="l">
              <a:spcBef>
                <a:spcPts val="0"/>
              </a:spcBef>
              <a:spcAft>
                <a:spcPts val="0"/>
              </a:spcAft>
              <a:buNone/>
            </a:pPr>
            <a:r>
              <a:t/>
            </a:r>
            <a:endParaRPr sz="2500">
              <a:solidFill>
                <a:schemeClr val="dk1"/>
              </a:solidFill>
              <a:latin typeface="Calibri"/>
              <a:ea typeface="Calibri"/>
              <a:cs typeface="Calibri"/>
              <a:sym typeface="Calibri"/>
            </a:endParaRPr>
          </a:p>
        </p:txBody>
      </p:sp>
      <p:sp>
        <p:nvSpPr>
          <p:cNvPr id="506" name="Google Shape;506;g34930e08122_1_201"/>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507" name="Google Shape;507;g34930e08122_1_201"/>
          <p:cNvPicPr preferRelativeResize="0"/>
          <p:nvPr/>
        </p:nvPicPr>
        <p:blipFill rotWithShape="1">
          <a:blip r:embed="rId6">
            <a:alphaModFix/>
          </a:blip>
          <a:srcRect b="0" l="0" r="0" t="0"/>
          <a:stretch/>
        </p:blipFill>
        <p:spPr>
          <a:xfrm>
            <a:off x="-76200" y="10172700"/>
            <a:ext cx="18427702" cy="114300"/>
          </a:xfrm>
          <a:prstGeom prst="rect">
            <a:avLst/>
          </a:prstGeom>
          <a:noFill/>
          <a:ln>
            <a:noFill/>
          </a:ln>
        </p:spPr>
      </p:pic>
      <p:pic>
        <p:nvPicPr>
          <p:cNvPr id="508" name="Google Shape;508;g34930e08122_1_201"/>
          <p:cNvPicPr preferRelativeResize="0"/>
          <p:nvPr/>
        </p:nvPicPr>
        <p:blipFill rotWithShape="1">
          <a:blip r:embed="rId7">
            <a:alphaModFix/>
          </a:blip>
          <a:srcRect b="0" l="0" r="0" t="0"/>
          <a:stretch/>
        </p:blipFill>
        <p:spPr>
          <a:xfrm>
            <a:off x="0" y="10172700"/>
            <a:ext cx="9144000" cy="114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g34930e08122_1_245"/>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sp>
        <p:nvSpPr>
          <p:cNvPr id="514" name="Google Shape;514;g34930e08122_1_245"/>
          <p:cNvSpPr txBox="1"/>
          <p:nvPr/>
        </p:nvSpPr>
        <p:spPr>
          <a:xfrm>
            <a:off x="721025" y="875100"/>
            <a:ext cx="6771900" cy="70716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b="1" lang="ko-KR" sz="2700">
                <a:solidFill>
                  <a:srgbClr val="3958E3"/>
                </a:solidFill>
                <a:latin typeface="Calibri"/>
                <a:ea typeface="Calibri"/>
                <a:cs typeface="Calibri"/>
                <a:sym typeface="Calibri"/>
              </a:rPr>
              <a:t>2. 딥러닝 모델 학습 및 생성</a:t>
            </a:r>
            <a:endParaRPr b="1" sz="2700">
              <a:solidFill>
                <a:srgbClr val="3958E3"/>
              </a:solidFill>
              <a:latin typeface="Calibri"/>
              <a:ea typeface="Calibri"/>
              <a:cs typeface="Calibri"/>
              <a:sym typeface="Calibri"/>
            </a:endParaRPr>
          </a:p>
          <a:p>
            <a:pPr indent="0" lvl="0" marL="0" rtl="0" algn="l">
              <a:lnSpc>
                <a:spcPct val="150000"/>
              </a:lnSpc>
              <a:spcBef>
                <a:spcPts val="1000"/>
              </a:spcBef>
              <a:spcAft>
                <a:spcPts val="0"/>
              </a:spcAft>
              <a:buNone/>
            </a:pPr>
            <a:r>
              <a:rPr lang="ko-KR" sz="2400">
                <a:latin typeface="Calibri"/>
                <a:ea typeface="Calibri"/>
                <a:cs typeface="Calibri"/>
                <a:sym typeface="Calibri"/>
              </a:rPr>
              <a:t>2-2. </a:t>
            </a:r>
            <a:r>
              <a:rPr lang="ko-KR" sz="2400">
                <a:solidFill>
                  <a:schemeClr val="dk1"/>
                </a:solidFill>
                <a:latin typeface="Calibri"/>
                <a:ea typeface="Calibri"/>
                <a:cs typeface="Calibri"/>
                <a:sym typeface="Calibri"/>
              </a:rPr>
              <a:t>LSTM + GRU </a:t>
            </a:r>
            <a:r>
              <a:rPr lang="ko-KR" sz="2400">
                <a:solidFill>
                  <a:schemeClr val="dk1"/>
                </a:solidFill>
                <a:latin typeface="Calibri"/>
                <a:ea typeface="Calibri"/>
                <a:cs typeface="Calibri"/>
                <a:sym typeface="Calibri"/>
              </a:rPr>
              <a:t>예측 결과</a:t>
            </a:r>
            <a:endParaRPr sz="2400">
              <a:solidFill>
                <a:schemeClr val="dk1"/>
              </a:solidFill>
              <a:latin typeface="Calibri"/>
              <a:ea typeface="Calibri"/>
              <a:cs typeface="Calibri"/>
              <a:sym typeface="Calibri"/>
            </a:endParaRPr>
          </a:p>
          <a:p>
            <a:pPr indent="-381000" lvl="0" marL="457200" rtl="0" algn="l">
              <a:lnSpc>
                <a:spcPct val="150000"/>
              </a:lnSpc>
              <a:spcBef>
                <a:spcPts val="1000"/>
              </a:spcBef>
              <a:spcAft>
                <a:spcPts val="0"/>
              </a:spcAft>
              <a:buClr>
                <a:schemeClr val="dk1"/>
              </a:buClr>
              <a:buSzPts val="2400"/>
              <a:buFont typeface="Calibri"/>
              <a:buChar char="-"/>
            </a:pPr>
            <a:r>
              <a:rPr lang="ko-KR" sz="2400">
                <a:solidFill>
                  <a:schemeClr val="dk1"/>
                </a:solidFill>
                <a:latin typeface="Calibri"/>
                <a:ea typeface="Calibri"/>
                <a:cs typeface="Calibri"/>
                <a:sym typeface="Calibri"/>
              </a:rPr>
              <a:t>뉴스감성지수를 제거했을 때 더 높은 성능을 보임.</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ko-KR" sz="2400">
                <a:solidFill>
                  <a:schemeClr val="dk1"/>
                </a:solidFill>
                <a:latin typeface="Calibri"/>
                <a:ea typeface="Calibri"/>
                <a:cs typeface="Calibri"/>
                <a:sym typeface="Calibri"/>
              </a:rPr>
              <a:t>MinMax Scaler 정규화만 수행했을 때 가장 좋은 성능을 보임</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rgbClr val="980000"/>
              </a:buClr>
              <a:buSzPts val="2400"/>
              <a:buFont typeface="Calibri"/>
              <a:buChar char="-"/>
            </a:pPr>
            <a:r>
              <a:rPr b="1" lang="ko-KR" sz="2400">
                <a:solidFill>
                  <a:srgbClr val="980000"/>
                </a:solidFill>
                <a:latin typeface="Calibri"/>
                <a:ea typeface="Calibri"/>
                <a:cs typeface="Calibri"/>
                <a:sym typeface="Calibri"/>
              </a:rPr>
              <a:t>MinMax Scaling + 하이퍼 파라미터 튜닝 결과 </a:t>
            </a:r>
            <a:endParaRPr b="1" sz="2400">
              <a:solidFill>
                <a:srgbClr val="980000"/>
              </a:solidFill>
              <a:latin typeface="Calibri"/>
              <a:ea typeface="Calibri"/>
              <a:cs typeface="Calibri"/>
              <a:sym typeface="Calibri"/>
            </a:endParaRPr>
          </a:p>
          <a:p>
            <a:pPr indent="457200" lvl="0" marL="457200" rtl="0" algn="l">
              <a:lnSpc>
                <a:spcPct val="150000"/>
              </a:lnSpc>
              <a:spcBef>
                <a:spcPts val="1000"/>
              </a:spcBef>
              <a:spcAft>
                <a:spcPts val="0"/>
              </a:spcAft>
              <a:buNone/>
            </a:pPr>
            <a:r>
              <a:rPr b="1" lang="ko-KR" sz="2400">
                <a:solidFill>
                  <a:srgbClr val="980000"/>
                </a:solidFill>
                <a:latin typeface="Calibri"/>
                <a:ea typeface="Calibri"/>
                <a:cs typeface="Calibri"/>
                <a:sym typeface="Calibri"/>
              </a:rPr>
              <a:t>: MAE - 0.5335 / RMSE - 0.6403</a:t>
            </a:r>
            <a:endParaRPr b="1" sz="2400">
              <a:solidFill>
                <a:srgbClr val="980000"/>
              </a:solidFill>
              <a:latin typeface="Calibri"/>
              <a:ea typeface="Calibri"/>
              <a:cs typeface="Calibri"/>
              <a:sym typeface="Calibri"/>
            </a:endParaRPr>
          </a:p>
        </p:txBody>
      </p:sp>
      <p:graphicFrame>
        <p:nvGraphicFramePr>
          <p:cNvPr id="515" name="Google Shape;515;g34930e08122_1_245"/>
          <p:cNvGraphicFramePr/>
          <p:nvPr/>
        </p:nvGraphicFramePr>
        <p:xfrm>
          <a:off x="8419263" y="1017600"/>
          <a:ext cx="3000000" cy="3000000"/>
        </p:xfrm>
        <a:graphic>
          <a:graphicData uri="http://schemas.openxmlformats.org/drawingml/2006/table">
            <a:tbl>
              <a:tblPr>
                <a:noFill/>
                <a:tableStyleId>{4028939B-A264-4F4D-AC5B-E5FF1C676DB5}</a:tableStyleId>
              </a:tblPr>
              <a:tblGrid>
                <a:gridCol w="744100"/>
                <a:gridCol w="4099025"/>
                <a:gridCol w="1526525"/>
                <a:gridCol w="1578100"/>
              </a:tblGrid>
              <a:tr h="197600">
                <a:tc>
                  <a:txBody>
                    <a:bodyPr/>
                    <a:lstStyle/>
                    <a:p>
                      <a:pPr indent="0" lvl="0" marL="0" rtl="0" algn="ctr">
                        <a:spcBef>
                          <a:spcPts val="0"/>
                        </a:spcBef>
                        <a:spcAft>
                          <a:spcPts val="0"/>
                        </a:spcAft>
                        <a:buNone/>
                      </a:pPr>
                      <a:r>
                        <a:rPr lang="ko-KR" sz="1900"/>
                        <a:t>순서</a:t>
                      </a:r>
                      <a:endParaRPr sz="1900"/>
                    </a:p>
                  </a:txBody>
                  <a:tcPr marT="91425" marB="91425" marR="91425" marL="91425" anchor="ctr">
                    <a:solidFill>
                      <a:srgbClr val="CDD9ED"/>
                    </a:solidFill>
                  </a:tcPr>
                </a:tc>
                <a:tc>
                  <a:txBody>
                    <a:bodyPr/>
                    <a:lstStyle/>
                    <a:p>
                      <a:pPr indent="0" lvl="0" marL="0" rtl="0" algn="ctr">
                        <a:spcBef>
                          <a:spcPts val="0"/>
                        </a:spcBef>
                        <a:spcAft>
                          <a:spcPts val="0"/>
                        </a:spcAft>
                        <a:buNone/>
                      </a:pPr>
                      <a:r>
                        <a:rPr lang="ko-KR" sz="1900"/>
                        <a:t>단계</a:t>
                      </a:r>
                      <a:endParaRPr sz="1900"/>
                    </a:p>
                  </a:txBody>
                  <a:tcPr marT="91425" marB="91425" marR="91425" marL="91425" anchor="ctr">
                    <a:solidFill>
                      <a:srgbClr val="CDD9ED"/>
                    </a:solidFill>
                  </a:tcPr>
                </a:tc>
                <a:tc>
                  <a:txBody>
                    <a:bodyPr/>
                    <a:lstStyle/>
                    <a:p>
                      <a:pPr indent="0" lvl="0" marL="0" rtl="0" algn="ctr">
                        <a:spcBef>
                          <a:spcPts val="0"/>
                        </a:spcBef>
                        <a:spcAft>
                          <a:spcPts val="0"/>
                        </a:spcAft>
                        <a:buNone/>
                      </a:pPr>
                      <a:r>
                        <a:rPr lang="ko-KR" sz="1900"/>
                        <a:t>MAE</a:t>
                      </a:r>
                      <a:endParaRPr sz="1900"/>
                    </a:p>
                  </a:txBody>
                  <a:tcPr marT="91425" marB="91425" marR="91425" marL="91425" anchor="ctr">
                    <a:solidFill>
                      <a:srgbClr val="CDD9ED"/>
                    </a:solidFill>
                  </a:tcPr>
                </a:tc>
                <a:tc>
                  <a:txBody>
                    <a:bodyPr/>
                    <a:lstStyle/>
                    <a:p>
                      <a:pPr indent="0" lvl="0" marL="0" rtl="0" algn="ctr">
                        <a:spcBef>
                          <a:spcPts val="0"/>
                        </a:spcBef>
                        <a:spcAft>
                          <a:spcPts val="0"/>
                        </a:spcAft>
                        <a:buNone/>
                      </a:pPr>
                      <a:r>
                        <a:rPr lang="ko-KR" sz="1900"/>
                        <a:t>RMSE</a:t>
                      </a:r>
                      <a:endParaRPr sz="1900"/>
                    </a:p>
                  </a:txBody>
                  <a:tcPr marT="91425" marB="91425" marR="91425" marL="91425" anchor="ctr">
                    <a:solidFill>
                      <a:srgbClr val="CDD9ED"/>
                    </a:solidFill>
                  </a:tcPr>
                </a:tc>
              </a:tr>
              <a:tr h="259075">
                <a:tc>
                  <a:txBody>
                    <a:bodyPr/>
                    <a:lstStyle/>
                    <a:p>
                      <a:pPr indent="0" lvl="0" marL="0" rtl="0" algn="ctr">
                        <a:spcBef>
                          <a:spcPts val="0"/>
                        </a:spcBef>
                        <a:spcAft>
                          <a:spcPts val="0"/>
                        </a:spcAft>
                        <a:buNone/>
                      </a:pPr>
                      <a:r>
                        <a:rPr lang="ko-KR" sz="1900"/>
                        <a:t>1</a:t>
                      </a:r>
                      <a:endParaRPr sz="1900"/>
                    </a:p>
                  </a:txBody>
                  <a:tcPr marT="91425" marB="91425" marR="91425" marL="91425" anchor="ctr"/>
                </a:tc>
                <a:tc>
                  <a:txBody>
                    <a:bodyPr/>
                    <a:lstStyle/>
                    <a:p>
                      <a:pPr indent="0" lvl="0" marL="0" rtl="0" algn="ctr">
                        <a:spcBef>
                          <a:spcPts val="0"/>
                        </a:spcBef>
                        <a:spcAft>
                          <a:spcPts val="0"/>
                        </a:spcAft>
                        <a:buNone/>
                      </a:pPr>
                      <a:r>
                        <a:rPr lang="ko-KR" sz="1900"/>
                        <a:t>raw data</a:t>
                      </a:r>
                      <a:endParaRPr sz="1900"/>
                    </a:p>
                  </a:txBody>
                  <a:tcPr marT="91425" marB="91425" marR="91425" marL="91425" anchor="ctr"/>
                </a:tc>
                <a:tc>
                  <a:txBody>
                    <a:bodyPr/>
                    <a:lstStyle/>
                    <a:p>
                      <a:pPr indent="0" lvl="0" marL="0" rtl="0" algn="ctr">
                        <a:spcBef>
                          <a:spcPts val="0"/>
                        </a:spcBef>
                        <a:spcAft>
                          <a:spcPts val="0"/>
                        </a:spcAft>
                        <a:buNone/>
                      </a:pPr>
                      <a:r>
                        <a:rPr lang="ko-KR" sz="1900"/>
                        <a:t>1.7959</a:t>
                      </a:r>
                      <a:endParaRPr sz="1900"/>
                    </a:p>
                  </a:txBody>
                  <a:tcPr marT="91425" marB="91425" marR="91425" marL="91425" anchor="ctr"/>
                </a:tc>
                <a:tc>
                  <a:txBody>
                    <a:bodyPr/>
                    <a:lstStyle/>
                    <a:p>
                      <a:pPr indent="0" lvl="0" marL="0" rtl="0" algn="ctr">
                        <a:spcBef>
                          <a:spcPts val="0"/>
                        </a:spcBef>
                        <a:spcAft>
                          <a:spcPts val="0"/>
                        </a:spcAft>
                        <a:buNone/>
                      </a:pPr>
                      <a:r>
                        <a:rPr lang="ko-KR" sz="1900"/>
                        <a:t>1.9668</a:t>
                      </a:r>
                      <a:endParaRPr sz="1900"/>
                    </a:p>
                  </a:txBody>
                  <a:tcPr marT="91425" marB="91425" marR="91425" marL="91425" anchor="ctr"/>
                </a:tc>
              </a:tr>
              <a:tr h="259075">
                <a:tc>
                  <a:txBody>
                    <a:bodyPr/>
                    <a:lstStyle/>
                    <a:p>
                      <a:pPr indent="0" lvl="0" marL="0" rtl="0" algn="ctr">
                        <a:spcBef>
                          <a:spcPts val="0"/>
                        </a:spcBef>
                        <a:spcAft>
                          <a:spcPts val="0"/>
                        </a:spcAft>
                        <a:buNone/>
                      </a:pPr>
                      <a:r>
                        <a:rPr lang="ko-KR" sz="1900">
                          <a:solidFill>
                            <a:schemeClr val="dk1"/>
                          </a:solidFill>
                        </a:rPr>
                        <a:t>2</a:t>
                      </a:r>
                      <a:endParaRPr sz="1900">
                        <a:solidFill>
                          <a:schemeClr val="dk1"/>
                        </a:solidFill>
                      </a:endParaRPr>
                    </a:p>
                  </a:txBody>
                  <a:tcPr marT="91425" marB="91425" marR="91425" marL="91425" anchor="ctr"/>
                </a:tc>
                <a:tc>
                  <a:txBody>
                    <a:bodyPr/>
                    <a:lstStyle/>
                    <a:p>
                      <a:pPr indent="0" lvl="0" marL="0" rtl="0" algn="ctr">
                        <a:spcBef>
                          <a:spcPts val="0"/>
                        </a:spcBef>
                        <a:spcAft>
                          <a:spcPts val="0"/>
                        </a:spcAft>
                        <a:buNone/>
                      </a:pPr>
                      <a:r>
                        <a:rPr lang="ko-KR" sz="1900">
                          <a:solidFill>
                            <a:schemeClr val="dk1"/>
                          </a:solidFill>
                        </a:rPr>
                        <a:t>Standard Scaler</a:t>
                      </a:r>
                      <a:endParaRPr sz="1900"/>
                    </a:p>
                  </a:txBody>
                  <a:tcPr marT="91425" marB="91425" marR="91425" marL="91425" anchor="ctr"/>
                </a:tc>
                <a:tc>
                  <a:txBody>
                    <a:bodyPr/>
                    <a:lstStyle/>
                    <a:p>
                      <a:pPr indent="0" lvl="0" marL="0" rtl="0" algn="ctr">
                        <a:spcBef>
                          <a:spcPts val="0"/>
                        </a:spcBef>
                        <a:spcAft>
                          <a:spcPts val="0"/>
                        </a:spcAft>
                        <a:buNone/>
                      </a:pPr>
                      <a:r>
                        <a:rPr lang="ko-KR" sz="1900"/>
                        <a:t>0.7365</a:t>
                      </a:r>
                      <a:endParaRPr sz="1900"/>
                    </a:p>
                  </a:txBody>
                  <a:tcPr marT="91425" marB="91425" marR="91425" marL="91425" anchor="ctr"/>
                </a:tc>
                <a:tc>
                  <a:txBody>
                    <a:bodyPr/>
                    <a:lstStyle/>
                    <a:p>
                      <a:pPr indent="0" lvl="0" marL="0" rtl="0" algn="ctr">
                        <a:spcBef>
                          <a:spcPts val="0"/>
                        </a:spcBef>
                        <a:spcAft>
                          <a:spcPts val="0"/>
                        </a:spcAft>
                        <a:buNone/>
                      </a:pPr>
                      <a:r>
                        <a:rPr lang="ko-KR" sz="1900"/>
                        <a:t>0.8105</a:t>
                      </a:r>
                      <a:endParaRPr sz="1900"/>
                    </a:p>
                  </a:txBody>
                  <a:tcPr marT="91425" marB="91425" marR="91425" marL="91425" anchor="ctr"/>
                </a:tc>
              </a:tr>
              <a:tr h="259075">
                <a:tc>
                  <a:txBody>
                    <a:bodyPr/>
                    <a:lstStyle/>
                    <a:p>
                      <a:pPr indent="0" lvl="0" marL="0" rtl="0" algn="ctr">
                        <a:spcBef>
                          <a:spcPts val="0"/>
                        </a:spcBef>
                        <a:spcAft>
                          <a:spcPts val="0"/>
                        </a:spcAft>
                        <a:buNone/>
                      </a:pPr>
                      <a:r>
                        <a:rPr lang="ko-KR" sz="1900">
                          <a:solidFill>
                            <a:schemeClr val="dk1"/>
                          </a:solidFill>
                        </a:rPr>
                        <a:t>3</a:t>
                      </a:r>
                      <a:endParaRPr sz="1900">
                        <a:solidFill>
                          <a:schemeClr val="dk1"/>
                        </a:solidFill>
                      </a:endParaRPr>
                    </a:p>
                  </a:txBody>
                  <a:tcPr marT="91425" marB="91425" marR="91425" marL="91425" anchor="ctr"/>
                </a:tc>
                <a:tc>
                  <a:txBody>
                    <a:bodyPr/>
                    <a:lstStyle/>
                    <a:p>
                      <a:pPr indent="0" lvl="0" marL="0" rtl="0" algn="ctr">
                        <a:spcBef>
                          <a:spcPts val="0"/>
                        </a:spcBef>
                        <a:spcAft>
                          <a:spcPts val="0"/>
                        </a:spcAft>
                        <a:buNone/>
                      </a:pPr>
                      <a:r>
                        <a:rPr lang="ko-KR" sz="1900">
                          <a:solidFill>
                            <a:schemeClr val="dk1"/>
                          </a:solidFill>
                        </a:rPr>
                        <a:t>Robust Scaler</a:t>
                      </a:r>
                      <a:endParaRPr sz="1900"/>
                    </a:p>
                  </a:txBody>
                  <a:tcPr marT="91425" marB="91425" marR="91425" marL="91425" anchor="ctr"/>
                </a:tc>
                <a:tc>
                  <a:txBody>
                    <a:bodyPr/>
                    <a:lstStyle/>
                    <a:p>
                      <a:pPr indent="0" lvl="0" marL="0" rtl="0" algn="ctr">
                        <a:spcBef>
                          <a:spcPts val="0"/>
                        </a:spcBef>
                        <a:spcAft>
                          <a:spcPts val="0"/>
                        </a:spcAft>
                        <a:buNone/>
                      </a:pPr>
                      <a:r>
                        <a:rPr lang="ko-KR" sz="1900"/>
                        <a:t>0.7020</a:t>
                      </a:r>
                      <a:endParaRPr sz="1900"/>
                    </a:p>
                  </a:txBody>
                  <a:tcPr marT="91425" marB="91425" marR="91425" marL="91425" anchor="ctr"/>
                </a:tc>
                <a:tc>
                  <a:txBody>
                    <a:bodyPr/>
                    <a:lstStyle/>
                    <a:p>
                      <a:pPr indent="0" lvl="0" marL="0" rtl="0" algn="ctr">
                        <a:spcBef>
                          <a:spcPts val="0"/>
                        </a:spcBef>
                        <a:spcAft>
                          <a:spcPts val="0"/>
                        </a:spcAft>
                        <a:buNone/>
                      </a:pPr>
                      <a:r>
                        <a:rPr lang="ko-KR" sz="1900"/>
                        <a:t>0.7862</a:t>
                      </a:r>
                      <a:endParaRPr sz="1900"/>
                    </a:p>
                  </a:txBody>
                  <a:tcPr marT="91425" marB="91425" marR="91425" marL="91425" anchor="ctr"/>
                </a:tc>
              </a:tr>
              <a:tr h="295425">
                <a:tc>
                  <a:txBody>
                    <a:bodyPr/>
                    <a:lstStyle/>
                    <a:p>
                      <a:pPr indent="0" lvl="0" marL="0" rtl="0" algn="ctr">
                        <a:spcBef>
                          <a:spcPts val="0"/>
                        </a:spcBef>
                        <a:spcAft>
                          <a:spcPts val="0"/>
                        </a:spcAft>
                        <a:buNone/>
                      </a:pPr>
                      <a:r>
                        <a:rPr b="1" lang="ko-KR" sz="1900">
                          <a:solidFill>
                            <a:schemeClr val="dk1"/>
                          </a:solidFill>
                        </a:rPr>
                        <a:t>4</a:t>
                      </a:r>
                      <a:endParaRPr b="1" sz="1900">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ko-KR" sz="1900">
                          <a:solidFill>
                            <a:schemeClr val="dk1"/>
                          </a:solidFill>
                        </a:rPr>
                        <a:t>MinMax Scaler</a:t>
                      </a:r>
                      <a:endParaRPr b="1" sz="1900">
                        <a:solidFill>
                          <a:schemeClr val="dk1"/>
                        </a:solidFill>
                      </a:endParaRPr>
                    </a:p>
                  </a:txBody>
                  <a:tcPr marT="91425" marB="91425" marR="91425" marL="91425" anchor="ctr"/>
                </a:tc>
                <a:tc>
                  <a:txBody>
                    <a:bodyPr/>
                    <a:lstStyle/>
                    <a:p>
                      <a:pPr indent="0" lvl="0" marL="0" rtl="0" algn="ctr">
                        <a:lnSpc>
                          <a:spcPct val="150000"/>
                        </a:lnSpc>
                        <a:spcBef>
                          <a:spcPts val="1000"/>
                        </a:spcBef>
                        <a:spcAft>
                          <a:spcPts val="0"/>
                        </a:spcAft>
                        <a:buNone/>
                      </a:pPr>
                      <a:r>
                        <a:rPr b="1" lang="ko-KR" sz="1900"/>
                        <a:t>0.6371</a:t>
                      </a:r>
                      <a:endParaRPr b="1" sz="1900"/>
                    </a:p>
                  </a:txBody>
                  <a:tcPr marT="91425" marB="91425" marR="91425" marL="91425" anchor="ctr"/>
                </a:tc>
                <a:tc>
                  <a:txBody>
                    <a:bodyPr/>
                    <a:lstStyle/>
                    <a:p>
                      <a:pPr indent="0" lvl="0" marL="0" rtl="0" algn="ctr">
                        <a:spcBef>
                          <a:spcPts val="0"/>
                        </a:spcBef>
                        <a:spcAft>
                          <a:spcPts val="0"/>
                        </a:spcAft>
                        <a:buNone/>
                      </a:pPr>
                      <a:r>
                        <a:rPr b="1" lang="ko-KR" sz="1900"/>
                        <a:t>0.6997</a:t>
                      </a:r>
                      <a:endParaRPr b="1" sz="1900"/>
                    </a:p>
                  </a:txBody>
                  <a:tcPr marT="91425" marB="91425" marR="91425" marL="91425" anchor="ctr"/>
                </a:tc>
              </a:tr>
              <a:tr h="259075">
                <a:tc>
                  <a:txBody>
                    <a:bodyPr/>
                    <a:lstStyle/>
                    <a:p>
                      <a:pPr indent="0" lvl="0" marL="0" rtl="0" algn="ctr">
                        <a:spcBef>
                          <a:spcPts val="0"/>
                        </a:spcBef>
                        <a:spcAft>
                          <a:spcPts val="0"/>
                        </a:spcAft>
                        <a:buNone/>
                      </a:pPr>
                      <a:r>
                        <a:rPr lang="ko-KR" sz="1900">
                          <a:solidFill>
                            <a:schemeClr val="dk1"/>
                          </a:solidFill>
                        </a:rPr>
                        <a:t>5</a:t>
                      </a:r>
                      <a:endParaRPr sz="1900">
                        <a:solidFill>
                          <a:schemeClr val="dk1"/>
                        </a:solidFill>
                      </a:endParaRPr>
                    </a:p>
                  </a:txBody>
                  <a:tcPr marT="91425" marB="91425" marR="91425" marL="91425" anchor="ctr"/>
                </a:tc>
                <a:tc>
                  <a:txBody>
                    <a:bodyPr/>
                    <a:lstStyle/>
                    <a:p>
                      <a:pPr indent="0" lvl="0" marL="0" rtl="0" algn="ctr">
                        <a:spcBef>
                          <a:spcPts val="0"/>
                        </a:spcBef>
                        <a:spcAft>
                          <a:spcPts val="0"/>
                        </a:spcAft>
                        <a:buNone/>
                      </a:pPr>
                      <a:r>
                        <a:rPr lang="ko-KR" sz="1900">
                          <a:solidFill>
                            <a:schemeClr val="dk1"/>
                          </a:solidFill>
                        </a:rPr>
                        <a:t>로그 변환 + MinMax Scaling</a:t>
                      </a:r>
                      <a:endParaRPr sz="1900">
                        <a:solidFill>
                          <a:schemeClr val="dk1"/>
                        </a:solidFill>
                      </a:endParaRPr>
                    </a:p>
                  </a:txBody>
                  <a:tcPr marT="91425" marB="91425" marR="91425" marL="91425" anchor="ctr"/>
                </a:tc>
                <a:tc>
                  <a:txBody>
                    <a:bodyPr/>
                    <a:lstStyle/>
                    <a:p>
                      <a:pPr indent="0" lvl="0" marL="0" rtl="0" algn="ctr">
                        <a:spcBef>
                          <a:spcPts val="0"/>
                        </a:spcBef>
                        <a:spcAft>
                          <a:spcPts val="0"/>
                        </a:spcAft>
                        <a:buNone/>
                      </a:pPr>
                      <a:r>
                        <a:rPr lang="ko-KR" sz="1900"/>
                        <a:t>1.0935</a:t>
                      </a:r>
                      <a:endParaRPr sz="1900"/>
                    </a:p>
                  </a:txBody>
                  <a:tcPr marT="91425" marB="91425" marR="91425" marL="91425" anchor="ctr"/>
                </a:tc>
                <a:tc>
                  <a:txBody>
                    <a:bodyPr/>
                    <a:lstStyle/>
                    <a:p>
                      <a:pPr indent="0" lvl="0" marL="0" rtl="0" algn="ctr">
                        <a:spcBef>
                          <a:spcPts val="0"/>
                        </a:spcBef>
                        <a:spcAft>
                          <a:spcPts val="0"/>
                        </a:spcAft>
                        <a:buNone/>
                      </a:pPr>
                      <a:r>
                        <a:rPr lang="ko-KR" sz="1900"/>
                        <a:t>1.1991</a:t>
                      </a:r>
                      <a:endParaRPr sz="1900"/>
                    </a:p>
                  </a:txBody>
                  <a:tcPr marT="91425" marB="91425" marR="91425" marL="91425" anchor="ctr"/>
                </a:tc>
              </a:tr>
              <a:tr h="295425">
                <a:tc>
                  <a:txBody>
                    <a:bodyPr/>
                    <a:lstStyle/>
                    <a:p>
                      <a:pPr indent="0" lvl="0" marL="0" rtl="0" algn="ctr">
                        <a:spcBef>
                          <a:spcPts val="0"/>
                        </a:spcBef>
                        <a:spcAft>
                          <a:spcPts val="0"/>
                        </a:spcAft>
                        <a:buNone/>
                      </a:pPr>
                      <a:r>
                        <a:rPr lang="ko-KR" sz="1900">
                          <a:solidFill>
                            <a:schemeClr val="dk1"/>
                          </a:solidFill>
                        </a:rPr>
                        <a:t>6</a:t>
                      </a:r>
                      <a:endParaRPr sz="1900">
                        <a:solidFill>
                          <a:schemeClr val="dk1"/>
                        </a:solidFill>
                      </a:endParaRPr>
                    </a:p>
                  </a:txBody>
                  <a:tcPr marT="91425" marB="91425" marR="91425" marL="91425" anchor="ctr"/>
                </a:tc>
                <a:tc>
                  <a:txBody>
                    <a:bodyPr/>
                    <a:lstStyle/>
                    <a:p>
                      <a:pPr indent="0" lvl="0" marL="0" rtl="0" algn="ctr">
                        <a:spcBef>
                          <a:spcPts val="0"/>
                        </a:spcBef>
                        <a:spcAft>
                          <a:spcPts val="0"/>
                        </a:spcAft>
                        <a:buNone/>
                      </a:pPr>
                      <a:r>
                        <a:rPr lang="ko-KR" sz="1900">
                          <a:solidFill>
                            <a:schemeClr val="dk1"/>
                          </a:solidFill>
                        </a:rPr>
                        <a:t>MinMax Scaling + 지연 변수</a:t>
                      </a:r>
                      <a:endParaRPr sz="1900">
                        <a:solidFill>
                          <a:schemeClr val="dk1"/>
                        </a:solidFill>
                      </a:endParaRPr>
                    </a:p>
                  </a:txBody>
                  <a:tcPr marT="91425" marB="91425" marR="91425" marL="91425" anchor="ctr"/>
                </a:tc>
                <a:tc>
                  <a:txBody>
                    <a:bodyPr/>
                    <a:lstStyle/>
                    <a:p>
                      <a:pPr indent="0" lvl="0" marL="0" rtl="0" algn="ctr">
                        <a:spcBef>
                          <a:spcPts val="0"/>
                        </a:spcBef>
                        <a:spcAft>
                          <a:spcPts val="0"/>
                        </a:spcAft>
                        <a:buNone/>
                      </a:pPr>
                      <a:r>
                        <a:rPr lang="ko-KR" sz="1900"/>
                        <a:t>2.1181</a:t>
                      </a:r>
                      <a:endParaRPr sz="1900"/>
                    </a:p>
                  </a:txBody>
                  <a:tcPr marT="91425" marB="91425" marR="91425" marL="91425" anchor="ctr"/>
                </a:tc>
                <a:tc>
                  <a:txBody>
                    <a:bodyPr/>
                    <a:lstStyle/>
                    <a:p>
                      <a:pPr indent="0" lvl="0" marL="0" rtl="0" algn="ctr">
                        <a:spcBef>
                          <a:spcPts val="0"/>
                        </a:spcBef>
                        <a:spcAft>
                          <a:spcPts val="0"/>
                        </a:spcAft>
                        <a:buNone/>
                      </a:pPr>
                      <a:r>
                        <a:rPr lang="ko-KR" sz="1900"/>
                        <a:t>2.2477</a:t>
                      </a:r>
                      <a:endParaRPr sz="1900"/>
                    </a:p>
                  </a:txBody>
                  <a:tcPr marT="91425" marB="91425" marR="91425" marL="91425" anchor="ctr"/>
                </a:tc>
              </a:tr>
              <a:tr h="295425">
                <a:tc>
                  <a:txBody>
                    <a:bodyPr/>
                    <a:lstStyle/>
                    <a:p>
                      <a:pPr indent="0" lvl="0" marL="0" rtl="0" algn="ctr">
                        <a:spcBef>
                          <a:spcPts val="0"/>
                        </a:spcBef>
                        <a:spcAft>
                          <a:spcPts val="0"/>
                        </a:spcAft>
                        <a:buNone/>
                      </a:pPr>
                      <a:r>
                        <a:rPr lang="ko-KR" sz="1900">
                          <a:solidFill>
                            <a:schemeClr val="dk1"/>
                          </a:solidFill>
                        </a:rPr>
                        <a:t>7</a:t>
                      </a:r>
                      <a:endParaRPr sz="1900">
                        <a:solidFill>
                          <a:schemeClr val="dk1"/>
                        </a:solidFill>
                      </a:endParaRPr>
                    </a:p>
                  </a:txBody>
                  <a:tcPr marT="91425" marB="91425" marR="91425" marL="91425" anchor="ctr"/>
                </a:tc>
                <a:tc>
                  <a:txBody>
                    <a:bodyPr/>
                    <a:lstStyle/>
                    <a:p>
                      <a:pPr indent="0" lvl="0" marL="0" rtl="0" algn="ctr">
                        <a:spcBef>
                          <a:spcPts val="0"/>
                        </a:spcBef>
                        <a:spcAft>
                          <a:spcPts val="0"/>
                        </a:spcAft>
                        <a:buNone/>
                      </a:pPr>
                      <a:r>
                        <a:rPr lang="ko-KR" sz="1900">
                          <a:solidFill>
                            <a:schemeClr val="dk1"/>
                          </a:solidFill>
                        </a:rPr>
                        <a:t>MinMax Scaling + PCA</a:t>
                      </a:r>
                      <a:endParaRPr sz="1900">
                        <a:solidFill>
                          <a:schemeClr val="dk1"/>
                        </a:solidFill>
                      </a:endParaRPr>
                    </a:p>
                  </a:txBody>
                  <a:tcPr marT="91425" marB="91425" marR="91425" marL="91425" anchor="ctr"/>
                </a:tc>
                <a:tc>
                  <a:txBody>
                    <a:bodyPr/>
                    <a:lstStyle/>
                    <a:p>
                      <a:pPr indent="0" lvl="0" marL="0" rtl="0" algn="ctr">
                        <a:spcBef>
                          <a:spcPts val="0"/>
                        </a:spcBef>
                        <a:spcAft>
                          <a:spcPts val="0"/>
                        </a:spcAft>
                        <a:buNone/>
                      </a:pPr>
                      <a:r>
                        <a:rPr lang="ko-KR" sz="1900"/>
                        <a:t>1.5128</a:t>
                      </a:r>
                      <a:endParaRPr sz="1900"/>
                    </a:p>
                  </a:txBody>
                  <a:tcPr marT="91425" marB="91425" marR="91425" marL="91425" anchor="ctr"/>
                </a:tc>
                <a:tc>
                  <a:txBody>
                    <a:bodyPr/>
                    <a:lstStyle/>
                    <a:p>
                      <a:pPr indent="0" lvl="0" marL="0" rtl="0" algn="ctr">
                        <a:spcBef>
                          <a:spcPts val="0"/>
                        </a:spcBef>
                        <a:spcAft>
                          <a:spcPts val="0"/>
                        </a:spcAft>
                        <a:buNone/>
                      </a:pPr>
                      <a:r>
                        <a:rPr lang="ko-KR" sz="1900"/>
                        <a:t>1.5540</a:t>
                      </a:r>
                      <a:endParaRPr sz="1900"/>
                    </a:p>
                  </a:txBody>
                  <a:tcPr marT="91425" marB="91425" marR="91425" marL="91425" anchor="ctr"/>
                </a:tc>
              </a:tr>
            </a:tbl>
          </a:graphicData>
        </a:graphic>
      </p:graphicFrame>
      <p:sp>
        <p:nvSpPr>
          <p:cNvPr id="516" name="Google Shape;516;g34930e08122_1_245"/>
          <p:cNvSpPr/>
          <p:nvPr/>
        </p:nvSpPr>
        <p:spPr>
          <a:xfrm>
            <a:off x="8420925" y="2899550"/>
            <a:ext cx="7947900" cy="472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80000"/>
              </a:solidFill>
              <a:latin typeface="Calibri"/>
              <a:ea typeface="Calibri"/>
              <a:cs typeface="Calibri"/>
              <a:sym typeface="Calibri"/>
            </a:endParaRPr>
          </a:p>
        </p:txBody>
      </p:sp>
      <p:pic>
        <p:nvPicPr>
          <p:cNvPr id="517" name="Google Shape;517;g34930e08122_1_245" title="actual_vs_predicted_plot_6.png"/>
          <p:cNvPicPr preferRelativeResize="0"/>
          <p:nvPr/>
        </p:nvPicPr>
        <p:blipFill>
          <a:blip r:embed="rId4">
            <a:alphaModFix/>
          </a:blip>
          <a:stretch>
            <a:fillRect/>
          </a:stretch>
        </p:blipFill>
        <p:spPr>
          <a:xfrm>
            <a:off x="8281373" y="4881791"/>
            <a:ext cx="8223544" cy="3526071"/>
          </a:xfrm>
          <a:prstGeom prst="rect">
            <a:avLst/>
          </a:prstGeom>
          <a:noFill/>
          <a:ln>
            <a:noFill/>
          </a:ln>
        </p:spPr>
      </p:pic>
      <p:sp>
        <p:nvSpPr>
          <p:cNvPr id="518" name="Google Shape;518;g34930e08122_1_245"/>
          <p:cNvSpPr txBox="1"/>
          <p:nvPr/>
        </p:nvSpPr>
        <p:spPr>
          <a:xfrm>
            <a:off x="6056700" y="8492870"/>
            <a:ext cx="12249583" cy="915814"/>
          </a:xfrm>
          <a:prstGeom prst="rect">
            <a:avLst/>
          </a:prstGeom>
          <a:solidFill>
            <a:schemeClr val="lt1"/>
          </a:solidFill>
          <a:ln>
            <a:noFill/>
          </a:ln>
        </p:spPr>
        <p:txBody>
          <a:bodyPr anchorCtr="0" anchor="t" bIns="91425" lIns="91425" spcFirstLastPara="1" rIns="91425" wrap="square" tIns="91425">
            <a:spAutoFit/>
          </a:bodyPr>
          <a:lstStyle/>
          <a:p>
            <a:pPr indent="0" lvl="0" marL="0" rtl="0" algn="ctr">
              <a:lnSpc>
                <a:spcPct val="150000"/>
              </a:lnSpc>
              <a:spcBef>
                <a:spcPts val="1000"/>
              </a:spcBef>
              <a:spcAft>
                <a:spcPts val="0"/>
              </a:spcAft>
              <a:buNone/>
            </a:pPr>
            <a:r>
              <a:rPr lang="ko-KR" sz="1900">
                <a:solidFill>
                  <a:schemeClr val="dk1"/>
                </a:solidFill>
                <a:latin typeface="Malgun Gothic"/>
                <a:ea typeface="Malgun Gothic"/>
                <a:cs typeface="Malgun Gothic"/>
                <a:sym typeface="Malgun Gothic"/>
              </a:rPr>
              <a:t>주요 파라미터: window_size=3, epochs=3, batch_size=16, LSTM층 유닛수=128, GRU층 유닛수=64, learning_rate=0.01, dropout=0.1, L2 규제 추가</a:t>
            </a:r>
            <a:endParaRPr sz="900"/>
          </a:p>
        </p:txBody>
      </p:sp>
      <p:sp>
        <p:nvSpPr>
          <p:cNvPr id="519" name="Google Shape;519;g34930e08122_1_245"/>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03. 정형데이터 분석	</a:t>
            </a:r>
            <a:endParaRPr b="1" sz="3000">
              <a:solidFill>
                <a:srgbClr val="3958E3"/>
              </a:solidFill>
            </a:endParaRPr>
          </a:p>
        </p:txBody>
      </p:sp>
      <p:pic>
        <p:nvPicPr>
          <p:cNvPr id="520" name="Google Shape;520;g34930e08122_1_245"/>
          <p:cNvPicPr preferRelativeResize="0"/>
          <p:nvPr/>
        </p:nvPicPr>
        <p:blipFill rotWithShape="1">
          <a:blip r:embed="rId5">
            <a:alphaModFix/>
          </a:blip>
          <a:srcRect b="0" l="0" r="0" t="0"/>
          <a:stretch/>
        </p:blipFill>
        <p:spPr>
          <a:xfrm>
            <a:off x="-76200" y="10172700"/>
            <a:ext cx="18427702" cy="114300"/>
          </a:xfrm>
          <a:prstGeom prst="rect">
            <a:avLst/>
          </a:prstGeom>
          <a:noFill/>
          <a:ln>
            <a:noFill/>
          </a:ln>
        </p:spPr>
      </p:pic>
      <p:pic>
        <p:nvPicPr>
          <p:cNvPr id="521" name="Google Shape;521;g34930e08122_1_245"/>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pic>
        <p:nvPicPr>
          <p:cNvPr id="526" name="Google Shape;526;p7"/>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527" name="Google Shape;527;p7"/>
          <p:cNvPicPr preferRelativeResize="0"/>
          <p:nvPr/>
        </p:nvPicPr>
        <p:blipFill rotWithShape="1">
          <a:blip r:embed="rId3">
            <a:alphaModFix amt="8000"/>
          </a:blip>
          <a:srcRect b="0" l="0" r="0" t="0"/>
          <a:stretch/>
        </p:blipFill>
        <p:spPr>
          <a:xfrm rot="5400000">
            <a:off x="4000500" y="-4000500"/>
            <a:ext cx="10299700" cy="18313400"/>
          </a:xfrm>
          <a:prstGeom prst="rect">
            <a:avLst/>
          </a:prstGeom>
          <a:noFill/>
          <a:ln>
            <a:noFill/>
          </a:ln>
        </p:spPr>
      </p:pic>
      <p:pic>
        <p:nvPicPr>
          <p:cNvPr id="528" name="Google Shape;528;p7"/>
          <p:cNvPicPr preferRelativeResize="0"/>
          <p:nvPr/>
        </p:nvPicPr>
        <p:blipFill rotWithShape="1">
          <a:blip r:embed="rId4">
            <a:alphaModFix amt="51000"/>
          </a:blip>
          <a:srcRect b="0" l="0" r="0" t="0"/>
          <a:stretch/>
        </p:blipFill>
        <p:spPr>
          <a:xfrm>
            <a:off x="4356100" y="-584200"/>
            <a:ext cx="11849100" cy="10071100"/>
          </a:xfrm>
          <a:prstGeom prst="rect">
            <a:avLst/>
          </a:prstGeom>
          <a:noFill/>
          <a:ln>
            <a:noFill/>
          </a:ln>
        </p:spPr>
      </p:pic>
      <p:pic>
        <p:nvPicPr>
          <p:cNvPr id="529" name="Google Shape;529;p7"/>
          <p:cNvPicPr preferRelativeResize="0"/>
          <p:nvPr/>
        </p:nvPicPr>
        <p:blipFill rotWithShape="1">
          <a:blip r:embed="rId5">
            <a:alphaModFix/>
          </a:blip>
          <a:srcRect b="0" l="0" r="0" t="0"/>
          <a:stretch/>
        </p:blipFill>
        <p:spPr>
          <a:xfrm>
            <a:off x="-76200" y="10172700"/>
            <a:ext cx="18427700" cy="114300"/>
          </a:xfrm>
          <a:prstGeom prst="rect">
            <a:avLst/>
          </a:prstGeom>
          <a:noFill/>
          <a:ln>
            <a:noFill/>
          </a:ln>
        </p:spPr>
      </p:pic>
      <p:pic>
        <p:nvPicPr>
          <p:cNvPr id="530" name="Google Shape;530;p7"/>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531" name="Google Shape;531;p7"/>
          <p:cNvPicPr preferRelativeResize="0"/>
          <p:nvPr/>
        </p:nvPicPr>
        <p:blipFill rotWithShape="1">
          <a:blip r:embed="rId7">
            <a:alphaModFix amt="20000"/>
          </a:blip>
          <a:srcRect b="0" l="0" r="0" t="0"/>
          <a:stretch/>
        </p:blipFill>
        <p:spPr>
          <a:xfrm rot="5400000">
            <a:off x="508000" y="5143500"/>
            <a:ext cx="8661400" cy="12700"/>
          </a:xfrm>
          <a:prstGeom prst="rect">
            <a:avLst/>
          </a:prstGeom>
          <a:noFill/>
          <a:ln>
            <a:noFill/>
          </a:ln>
        </p:spPr>
      </p:pic>
      <p:pic>
        <p:nvPicPr>
          <p:cNvPr id="532" name="Google Shape;532;p7"/>
          <p:cNvPicPr preferRelativeResize="0"/>
          <p:nvPr/>
        </p:nvPicPr>
        <p:blipFill rotWithShape="1">
          <a:blip r:embed="rId8">
            <a:alphaModFix/>
          </a:blip>
          <a:srcRect b="0" l="0" r="0" t="0"/>
          <a:stretch/>
        </p:blipFill>
        <p:spPr>
          <a:xfrm>
            <a:off x="368300" y="1790700"/>
            <a:ext cx="2082800" cy="1866900"/>
          </a:xfrm>
          <a:prstGeom prst="rect">
            <a:avLst/>
          </a:prstGeom>
          <a:noFill/>
          <a:ln>
            <a:noFill/>
          </a:ln>
        </p:spPr>
      </p:pic>
      <p:sp>
        <p:nvSpPr>
          <p:cNvPr id="533" name="Google Shape;533;p7"/>
          <p:cNvSpPr txBox="1"/>
          <p:nvPr/>
        </p:nvSpPr>
        <p:spPr>
          <a:xfrm>
            <a:off x="368300" y="3733800"/>
            <a:ext cx="4368800" cy="19812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0" i="0" lang="ko-KR" sz="6000" u="none" cap="none" strike="noStrike">
                <a:solidFill>
                  <a:srgbClr val="44CCE5"/>
                </a:solidFill>
                <a:latin typeface="Calibri"/>
                <a:ea typeface="Calibri"/>
                <a:cs typeface="Calibri"/>
                <a:sym typeface="Calibri"/>
              </a:rPr>
              <a:t>비정형</a:t>
            </a:r>
            <a:r>
              <a:rPr b="0" i="0" lang="ko-KR" sz="6000" u="none" cap="none" strike="noStrike">
                <a:solidFill>
                  <a:srgbClr val="44CCE5"/>
                </a:solidFill>
                <a:latin typeface="Arial"/>
                <a:ea typeface="Arial"/>
                <a:cs typeface="Arial"/>
                <a:sym typeface="Arial"/>
              </a:rPr>
              <a:t> </a:t>
            </a:r>
            <a:endParaRPr/>
          </a:p>
          <a:p>
            <a:pPr indent="0" lvl="0" marL="0" marR="0" rtl="0" algn="l">
              <a:lnSpc>
                <a:spcPct val="99600"/>
              </a:lnSpc>
              <a:spcBef>
                <a:spcPts val="0"/>
              </a:spcBef>
              <a:spcAft>
                <a:spcPts val="0"/>
              </a:spcAft>
              <a:buNone/>
            </a:pPr>
            <a:r>
              <a:rPr b="0" i="0" lang="ko-KR" sz="6000" u="none" cap="none" strike="noStrike">
                <a:solidFill>
                  <a:srgbClr val="44CCE5"/>
                </a:solidFill>
                <a:latin typeface="Calibri"/>
                <a:ea typeface="Calibri"/>
                <a:cs typeface="Calibri"/>
                <a:sym typeface="Calibri"/>
              </a:rPr>
              <a:t>데이터</a:t>
            </a:r>
            <a:r>
              <a:rPr b="0" i="0" lang="ko-KR" sz="6000" u="none" cap="none" strike="noStrike">
                <a:solidFill>
                  <a:srgbClr val="44CCE5"/>
                </a:solidFill>
                <a:latin typeface="Arial"/>
                <a:ea typeface="Arial"/>
                <a:cs typeface="Arial"/>
                <a:sym typeface="Arial"/>
              </a:rPr>
              <a:t> </a:t>
            </a:r>
            <a:r>
              <a:rPr b="0" i="0" lang="ko-KR" sz="6000" u="none" cap="none" strike="noStrike">
                <a:solidFill>
                  <a:srgbClr val="44CCE5"/>
                </a:solidFill>
                <a:latin typeface="Calibri"/>
                <a:ea typeface="Calibri"/>
                <a:cs typeface="Calibri"/>
                <a:sym typeface="Calibri"/>
              </a:rPr>
              <a:t>분석</a:t>
            </a:r>
            <a:endParaRPr/>
          </a:p>
        </p:txBody>
      </p:sp>
      <p:sp>
        <p:nvSpPr>
          <p:cNvPr id="534" name="Google Shape;534;p7"/>
          <p:cNvSpPr txBox="1"/>
          <p:nvPr/>
        </p:nvSpPr>
        <p:spPr>
          <a:xfrm>
            <a:off x="368300" y="6083300"/>
            <a:ext cx="4267200" cy="12700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비정형</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데이터의</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중요성</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금융</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문서와</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뉴스</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분석</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시장</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동향</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및</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심리</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파악</a:t>
            </a:r>
            <a:endParaRPr/>
          </a:p>
        </p:txBody>
      </p:sp>
      <p:pic>
        <p:nvPicPr>
          <p:cNvPr id="535" name="Google Shape;535;p7"/>
          <p:cNvPicPr preferRelativeResize="0"/>
          <p:nvPr/>
        </p:nvPicPr>
        <p:blipFill rotWithShape="1">
          <a:blip r:embed="rId9">
            <a:alphaModFix/>
          </a:blip>
          <a:srcRect b="0" l="0" r="0" t="0"/>
          <a:stretch/>
        </p:blipFill>
        <p:spPr>
          <a:xfrm>
            <a:off x="5207000" y="812800"/>
            <a:ext cx="4038600" cy="2628900"/>
          </a:xfrm>
          <a:prstGeom prst="rect">
            <a:avLst/>
          </a:prstGeom>
          <a:noFill/>
          <a:ln>
            <a:noFill/>
          </a:ln>
        </p:spPr>
      </p:pic>
      <p:pic>
        <p:nvPicPr>
          <p:cNvPr id="536" name="Google Shape;536;p7"/>
          <p:cNvPicPr preferRelativeResize="0"/>
          <p:nvPr/>
        </p:nvPicPr>
        <p:blipFill rotWithShape="1">
          <a:blip r:embed="rId10">
            <a:alphaModFix/>
          </a:blip>
          <a:srcRect b="0" l="0" r="0" t="0"/>
          <a:stretch/>
        </p:blipFill>
        <p:spPr>
          <a:xfrm>
            <a:off x="8864600" y="825500"/>
            <a:ext cx="8877300" cy="2628900"/>
          </a:xfrm>
          <a:prstGeom prst="rect">
            <a:avLst/>
          </a:prstGeom>
          <a:noFill/>
          <a:ln>
            <a:noFill/>
          </a:ln>
          <a:effectLst>
            <a:outerShdw blurRad="60131" dir="5400000" dist="101032">
              <a:srgbClr val="CDD9ED">
                <a:alpha val="40784"/>
              </a:srgbClr>
            </a:outerShdw>
          </a:effectLst>
        </p:spPr>
      </p:pic>
      <p:sp>
        <p:nvSpPr>
          <p:cNvPr id="537" name="Google Shape;537;p7"/>
          <p:cNvSpPr txBox="1"/>
          <p:nvPr/>
        </p:nvSpPr>
        <p:spPr>
          <a:xfrm>
            <a:off x="9258300" y="1079500"/>
            <a:ext cx="8178800" cy="533400"/>
          </a:xfrm>
          <a:prstGeom prst="rect">
            <a:avLst/>
          </a:prstGeom>
          <a:noFill/>
          <a:ln>
            <a:noFill/>
          </a:ln>
        </p:spPr>
        <p:txBody>
          <a:bodyPr anchorCtr="0" anchor="b" bIns="0" lIns="0" spcFirstLastPara="1" rIns="0" wrap="square" tIns="0">
            <a:noAutofit/>
          </a:bodyPr>
          <a:lstStyle/>
          <a:p>
            <a:pPr indent="0" lvl="0" marL="0" marR="0" rtl="0" algn="l">
              <a:lnSpc>
                <a:spcPct val="95449"/>
              </a:lnSpc>
              <a:spcBef>
                <a:spcPts val="0"/>
              </a:spcBef>
              <a:spcAft>
                <a:spcPts val="0"/>
              </a:spcAft>
              <a:buNone/>
            </a:pPr>
            <a:r>
              <a:rPr b="0" i="0" lang="ko-KR" sz="3000" u="none" cap="none" strike="noStrike">
                <a:solidFill>
                  <a:srgbClr val="3958E3"/>
                </a:solidFill>
                <a:latin typeface="Calibri"/>
                <a:ea typeface="Calibri"/>
                <a:cs typeface="Calibri"/>
                <a:sym typeface="Calibri"/>
              </a:rPr>
              <a:t>텍스트</a:t>
            </a:r>
            <a:r>
              <a:rPr b="0" i="0" lang="ko-KR" sz="3000" u="none" cap="none" strike="noStrike">
                <a:solidFill>
                  <a:srgbClr val="3958E3"/>
                </a:solidFill>
                <a:latin typeface="Arial"/>
                <a:ea typeface="Arial"/>
                <a:cs typeface="Arial"/>
                <a:sym typeface="Arial"/>
              </a:rPr>
              <a:t> </a:t>
            </a:r>
            <a:r>
              <a:rPr b="0" i="0" lang="ko-KR" sz="3000" u="none" cap="none" strike="noStrike">
                <a:solidFill>
                  <a:srgbClr val="3958E3"/>
                </a:solidFill>
                <a:latin typeface="Calibri"/>
                <a:ea typeface="Calibri"/>
                <a:cs typeface="Calibri"/>
                <a:sym typeface="Calibri"/>
              </a:rPr>
              <a:t>마이닝</a:t>
            </a:r>
            <a:r>
              <a:rPr b="0" i="0" lang="ko-KR" sz="3000" u="none" cap="none" strike="noStrike">
                <a:solidFill>
                  <a:srgbClr val="3958E3"/>
                </a:solidFill>
                <a:latin typeface="Arial"/>
                <a:ea typeface="Arial"/>
                <a:cs typeface="Arial"/>
                <a:sym typeface="Arial"/>
              </a:rPr>
              <a:t> </a:t>
            </a:r>
            <a:r>
              <a:rPr b="0" i="0" lang="ko-KR" sz="3000" u="none" cap="none" strike="noStrike">
                <a:solidFill>
                  <a:srgbClr val="3958E3"/>
                </a:solidFill>
                <a:latin typeface="Calibri"/>
                <a:ea typeface="Calibri"/>
                <a:cs typeface="Calibri"/>
                <a:sym typeface="Calibri"/>
              </a:rPr>
              <a:t>기법</a:t>
            </a:r>
            <a:endParaRPr/>
          </a:p>
        </p:txBody>
      </p:sp>
      <p:sp>
        <p:nvSpPr>
          <p:cNvPr id="538" name="Google Shape;538;p7"/>
          <p:cNvSpPr txBox="1"/>
          <p:nvPr/>
        </p:nvSpPr>
        <p:spPr>
          <a:xfrm>
            <a:off x="9258300" y="1765300"/>
            <a:ext cx="8166100" cy="1358900"/>
          </a:xfrm>
          <a:prstGeom prst="rect">
            <a:avLst/>
          </a:prstGeom>
          <a:noFill/>
          <a:ln>
            <a:noFill/>
          </a:ln>
        </p:spPr>
        <p:txBody>
          <a:bodyPr anchorCtr="0" anchor="t" bIns="0" lIns="0" spcFirstLastPara="1" rIns="0" wrap="square" tIns="0">
            <a:noAutofit/>
          </a:bodyPr>
          <a:lstStyle/>
          <a:p>
            <a:pPr indent="0" lvl="0" marL="0" marR="0" rtl="0" algn="l">
              <a:lnSpc>
                <a:spcPct val="95449"/>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자연어</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처리</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기술</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활용</a:t>
            </a:r>
            <a:endParaRPr/>
          </a:p>
          <a:p>
            <a:pPr indent="0" lvl="0" marL="0" marR="0" rtl="0" algn="l">
              <a:lnSpc>
                <a:spcPct val="95449"/>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키워드</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추출</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및</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빈</a:t>
            </a:r>
            <a:r>
              <a:rPr b="0" i="0" lang="ko-KR" sz="2200" u="none" cap="none" strike="noStrike">
                <a:solidFill>
                  <a:srgbClr val="000000"/>
                </a:solidFill>
                <a:latin typeface="Calibri"/>
                <a:ea typeface="Calibri"/>
                <a:cs typeface="Calibri"/>
                <a:sym typeface="Calibri"/>
              </a:rPr>
              <a:t>도</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분석</a:t>
            </a:r>
            <a:endParaRPr/>
          </a:p>
          <a:p>
            <a:pPr indent="0" lvl="0" marL="0" marR="0" rtl="0" algn="l">
              <a:lnSpc>
                <a:spcPct val="95449"/>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문서</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분류</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및</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군집화</a:t>
            </a:r>
            <a:endParaRPr/>
          </a:p>
          <a:p>
            <a:pPr indent="0" lvl="0" marL="0" marR="0" rtl="0" algn="l">
              <a:lnSpc>
                <a:spcPct val="95449"/>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인사이트</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도출을</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위한</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기반</a:t>
            </a:r>
            <a:endParaRPr/>
          </a:p>
        </p:txBody>
      </p:sp>
      <p:pic>
        <p:nvPicPr>
          <p:cNvPr id="539" name="Google Shape;539;p7"/>
          <p:cNvPicPr preferRelativeResize="0"/>
          <p:nvPr/>
        </p:nvPicPr>
        <p:blipFill rotWithShape="1">
          <a:blip r:embed="rId11">
            <a:alphaModFix/>
          </a:blip>
          <a:srcRect b="0" l="0" r="0" t="0"/>
          <a:stretch/>
        </p:blipFill>
        <p:spPr>
          <a:xfrm>
            <a:off x="5207000" y="3835400"/>
            <a:ext cx="4038600" cy="2628900"/>
          </a:xfrm>
          <a:prstGeom prst="rect">
            <a:avLst/>
          </a:prstGeom>
          <a:noFill/>
          <a:ln>
            <a:noFill/>
          </a:ln>
        </p:spPr>
      </p:pic>
      <p:pic>
        <p:nvPicPr>
          <p:cNvPr id="540" name="Google Shape;540;p7"/>
          <p:cNvPicPr preferRelativeResize="0"/>
          <p:nvPr/>
        </p:nvPicPr>
        <p:blipFill rotWithShape="1">
          <a:blip r:embed="rId10">
            <a:alphaModFix/>
          </a:blip>
          <a:srcRect b="0" l="0" r="0" t="0"/>
          <a:stretch/>
        </p:blipFill>
        <p:spPr>
          <a:xfrm>
            <a:off x="8864600" y="3835400"/>
            <a:ext cx="8877300" cy="2628900"/>
          </a:xfrm>
          <a:prstGeom prst="rect">
            <a:avLst/>
          </a:prstGeom>
          <a:noFill/>
          <a:ln>
            <a:noFill/>
          </a:ln>
          <a:effectLst>
            <a:outerShdw blurRad="60131" dir="5400000" dist="101032">
              <a:srgbClr val="CDD9ED">
                <a:alpha val="40784"/>
              </a:srgbClr>
            </a:outerShdw>
          </a:effectLst>
        </p:spPr>
      </p:pic>
      <p:sp>
        <p:nvSpPr>
          <p:cNvPr id="541" name="Google Shape;541;p7"/>
          <p:cNvSpPr txBox="1"/>
          <p:nvPr/>
        </p:nvSpPr>
        <p:spPr>
          <a:xfrm>
            <a:off x="9258300" y="4089400"/>
            <a:ext cx="8178800" cy="533400"/>
          </a:xfrm>
          <a:prstGeom prst="rect">
            <a:avLst/>
          </a:prstGeom>
          <a:noFill/>
          <a:ln>
            <a:noFill/>
          </a:ln>
        </p:spPr>
        <p:txBody>
          <a:bodyPr anchorCtr="0" anchor="b" bIns="0" lIns="0" spcFirstLastPara="1" rIns="0" wrap="square" tIns="0">
            <a:noAutofit/>
          </a:bodyPr>
          <a:lstStyle/>
          <a:p>
            <a:pPr indent="0" lvl="0" marL="0" marR="0" rtl="0" algn="l">
              <a:lnSpc>
                <a:spcPct val="95449"/>
              </a:lnSpc>
              <a:spcBef>
                <a:spcPts val="0"/>
              </a:spcBef>
              <a:spcAft>
                <a:spcPts val="0"/>
              </a:spcAft>
              <a:buNone/>
            </a:pPr>
            <a:r>
              <a:rPr b="0" i="0" lang="ko-KR" sz="3000" u="none" cap="none" strike="noStrike">
                <a:solidFill>
                  <a:srgbClr val="3958E3"/>
                </a:solidFill>
                <a:latin typeface="Calibri"/>
                <a:ea typeface="Calibri"/>
                <a:cs typeface="Calibri"/>
                <a:sym typeface="Calibri"/>
              </a:rPr>
              <a:t>감성</a:t>
            </a:r>
            <a:r>
              <a:rPr b="0" i="0" lang="ko-KR" sz="3000" u="none" cap="none" strike="noStrike">
                <a:solidFill>
                  <a:srgbClr val="3958E3"/>
                </a:solidFill>
                <a:latin typeface="Arial"/>
                <a:ea typeface="Arial"/>
                <a:cs typeface="Arial"/>
                <a:sym typeface="Arial"/>
              </a:rPr>
              <a:t> </a:t>
            </a:r>
            <a:r>
              <a:rPr b="0" i="0" lang="ko-KR" sz="3000" u="none" cap="none" strike="noStrike">
                <a:solidFill>
                  <a:srgbClr val="3958E3"/>
                </a:solidFill>
                <a:latin typeface="Calibri"/>
                <a:ea typeface="Calibri"/>
                <a:cs typeface="Calibri"/>
                <a:sym typeface="Calibri"/>
              </a:rPr>
              <a:t>분석</a:t>
            </a:r>
            <a:endParaRPr/>
          </a:p>
        </p:txBody>
      </p:sp>
      <p:sp>
        <p:nvSpPr>
          <p:cNvPr id="542" name="Google Shape;542;p7"/>
          <p:cNvSpPr txBox="1"/>
          <p:nvPr/>
        </p:nvSpPr>
        <p:spPr>
          <a:xfrm>
            <a:off x="9258300" y="4787900"/>
            <a:ext cx="8166100" cy="1358900"/>
          </a:xfrm>
          <a:prstGeom prst="rect">
            <a:avLst/>
          </a:prstGeom>
          <a:noFill/>
          <a:ln>
            <a:noFill/>
          </a:ln>
        </p:spPr>
        <p:txBody>
          <a:bodyPr anchorCtr="0" anchor="t" bIns="0" lIns="0" spcFirstLastPara="1" rIns="0" wrap="square" tIns="0">
            <a:noAutofit/>
          </a:bodyPr>
          <a:lstStyle/>
          <a:p>
            <a:pPr indent="0" lvl="0" marL="0" marR="0" rtl="0" algn="l">
              <a:lnSpc>
                <a:spcPct val="95449"/>
              </a:lnSpc>
              <a:spcBef>
                <a:spcPts val="0"/>
              </a:spcBef>
              <a:spcAft>
                <a:spcPts val="0"/>
              </a:spcAft>
              <a:buNone/>
            </a:pPr>
            <a:r>
              <a:rPr lang="ko-KR" sz="2200">
                <a:solidFill>
                  <a:schemeClr val="dk1"/>
                </a:solidFill>
              </a:rPr>
              <a:t>- </a:t>
            </a:r>
            <a:r>
              <a:rPr b="1" lang="ko-KR" sz="2200">
                <a:solidFill>
                  <a:schemeClr val="dk1"/>
                </a:solidFill>
              </a:rPr>
              <a:t>KF-DeBERTa</a:t>
            </a:r>
            <a:r>
              <a:rPr lang="ko-KR" sz="2200">
                <a:solidFill>
                  <a:schemeClr val="dk1"/>
                </a:solidFill>
              </a:rPr>
              <a:t>와 KR-</a:t>
            </a:r>
            <a:r>
              <a:rPr b="1" lang="ko-KR" sz="2200">
                <a:solidFill>
                  <a:schemeClr val="dk1"/>
                </a:solidFill>
              </a:rPr>
              <a:t>FinBERT</a:t>
            </a:r>
            <a:endParaRPr sz="2200"/>
          </a:p>
          <a:p>
            <a:pPr indent="0" lvl="0" marL="0" marR="0" rtl="0" algn="l">
              <a:lnSpc>
                <a:spcPct val="95449"/>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금융</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문서</a:t>
            </a:r>
            <a:r>
              <a:rPr b="0" i="0" lang="ko-KR" sz="2200" u="none" cap="none" strike="noStrike">
                <a:solidFill>
                  <a:srgbClr val="000000"/>
                </a:solidFill>
                <a:latin typeface="Calibri"/>
                <a:ea typeface="Calibri"/>
                <a:cs typeface="Calibri"/>
                <a:sym typeface="Calibri"/>
              </a:rPr>
              <a:t>의</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긍정</a:t>
            </a:r>
            <a:r>
              <a:rPr b="0" i="0" lang="ko-KR" sz="2200" u="none" cap="none" strike="noStrike">
                <a:solidFill>
                  <a:srgbClr val="000000"/>
                </a:solidFill>
                <a:latin typeface="Arial"/>
                <a:ea typeface="Arial"/>
                <a:cs typeface="Arial"/>
                <a:sym typeface="Arial"/>
              </a:rPr>
              <a:t>/</a:t>
            </a:r>
            <a:r>
              <a:rPr b="0" i="0" lang="ko-KR" sz="2200" u="none" cap="none" strike="noStrike">
                <a:solidFill>
                  <a:srgbClr val="000000"/>
                </a:solidFill>
                <a:latin typeface="Calibri"/>
                <a:ea typeface="Calibri"/>
                <a:cs typeface="Calibri"/>
                <a:sym typeface="Calibri"/>
              </a:rPr>
              <a:t>부정</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평가</a:t>
            </a:r>
            <a:endParaRPr sz="2200"/>
          </a:p>
          <a:p>
            <a:pPr indent="0" lvl="0" marL="0" marR="0" rtl="0" algn="l">
              <a:lnSpc>
                <a:spcPct val="95449"/>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시장</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심리</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지수</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개발</a:t>
            </a:r>
            <a:endParaRPr sz="2200"/>
          </a:p>
          <a:p>
            <a:pPr indent="0" lvl="0" marL="0" marR="0" rtl="0" algn="l">
              <a:lnSpc>
                <a:spcPct val="95449"/>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투자자</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심리와</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금리</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관계</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분석</a:t>
            </a:r>
            <a:endParaRPr sz="2200"/>
          </a:p>
          <a:p>
            <a:pPr indent="0" lvl="0" marL="0" marR="0" rtl="0" algn="l">
              <a:lnSpc>
                <a:spcPct val="95449"/>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예측</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모델에</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감성</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지표</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통합</a:t>
            </a:r>
            <a:endParaRPr sz="2200"/>
          </a:p>
        </p:txBody>
      </p:sp>
      <p:pic>
        <p:nvPicPr>
          <p:cNvPr id="543" name="Google Shape;543;p7"/>
          <p:cNvPicPr preferRelativeResize="0"/>
          <p:nvPr/>
        </p:nvPicPr>
        <p:blipFill rotWithShape="1">
          <a:blip r:embed="rId12">
            <a:alphaModFix/>
          </a:blip>
          <a:srcRect b="0" l="0" r="0" t="0"/>
          <a:stretch/>
        </p:blipFill>
        <p:spPr>
          <a:xfrm>
            <a:off x="5207000" y="6845300"/>
            <a:ext cx="4038600" cy="2628900"/>
          </a:xfrm>
          <a:prstGeom prst="rect">
            <a:avLst/>
          </a:prstGeom>
          <a:noFill/>
          <a:ln>
            <a:noFill/>
          </a:ln>
        </p:spPr>
      </p:pic>
      <p:pic>
        <p:nvPicPr>
          <p:cNvPr id="544" name="Google Shape;544;p7"/>
          <p:cNvPicPr preferRelativeResize="0"/>
          <p:nvPr/>
        </p:nvPicPr>
        <p:blipFill rotWithShape="1">
          <a:blip r:embed="rId10">
            <a:alphaModFix/>
          </a:blip>
          <a:srcRect b="0" l="0" r="0" t="0"/>
          <a:stretch/>
        </p:blipFill>
        <p:spPr>
          <a:xfrm>
            <a:off x="8864600" y="6858000"/>
            <a:ext cx="8877300" cy="2628900"/>
          </a:xfrm>
          <a:prstGeom prst="rect">
            <a:avLst/>
          </a:prstGeom>
          <a:noFill/>
          <a:ln>
            <a:noFill/>
          </a:ln>
          <a:effectLst>
            <a:outerShdw blurRad="60131" dir="5400000" dist="101032">
              <a:srgbClr val="CDD9ED">
                <a:alpha val="40784"/>
              </a:srgbClr>
            </a:outerShdw>
          </a:effectLst>
        </p:spPr>
      </p:pic>
      <p:sp>
        <p:nvSpPr>
          <p:cNvPr id="545" name="Google Shape;545;p7"/>
          <p:cNvSpPr txBox="1"/>
          <p:nvPr/>
        </p:nvSpPr>
        <p:spPr>
          <a:xfrm>
            <a:off x="9258300" y="7112000"/>
            <a:ext cx="8178800" cy="533400"/>
          </a:xfrm>
          <a:prstGeom prst="rect">
            <a:avLst/>
          </a:prstGeom>
          <a:noFill/>
          <a:ln>
            <a:noFill/>
          </a:ln>
        </p:spPr>
        <p:txBody>
          <a:bodyPr anchorCtr="0" anchor="b" bIns="0" lIns="0" spcFirstLastPara="1" rIns="0" wrap="square" tIns="0">
            <a:noAutofit/>
          </a:bodyPr>
          <a:lstStyle/>
          <a:p>
            <a:pPr indent="0" lvl="0" marL="0" marR="0" rtl="0" algn="l">
              <a:lnSpc>
                <a:spcPct val="95449"/>
              </a:lnSpc>
              <a:spcBef>
                <a:spcPts val="0"/>
              </a:spcBef>
              <a:spcAft>
                <a:spcPts val="0"/>
              </a:spcAft>
              <a:buNone/>
            </a:pPr>
            <a:r>
              <a:rPr lang="ko-KR" sz="3000">
                <a:solidFill>
                  <a:srgbClr val="3958E3"/>
                </a:solidFill>
                <a:latin typeface="Calibri"/>
                <a:ea typeface="Calibri"/>
                <a:cs typeface="Calibri"/>
                <a:sym typeface="Calibri"/>
              </a:rPr>
              <a:t>보고서 요약</a:t>
            </a:r>
            <a:endParaRPr/>
          </a:p>
        </p:txBody>
      </p:sp>
      <p:sp>
        <p:nvSpPr>
          <p:cNvPr id="546" name="Google Shape;546;p7"/>
          <p:cNvSpPr txBox="1"/>
          <p:nvPr/>
        </p:nvSpPr>
        <p:spPr>
          <a:xfrm>
            <a:off x="9258300" y="7797800"/>
            <a:ext cx="8166100" cy="1358900"/>
          </a:xfrm>
          <a:prstGeom prst="rect">
            <a:avLst/>
          </a:prstGeom>
          <a:noFill/>
          <a:ln>
            <a:noFill/>
          </a:ln>
        </p:spPr>
        <p:txBody>
          <a:bodyPr anchorCtr="0" anchor="t" bIns="0" lIns="0" spcFirstLastPara="1" rIns="0" wrap="square" tIns="0">
            <a:noAutofit/>
          </a:bodyPr>
          <a:lstStyle/>
          <a:p>
            <a:pPr indent="0" lvl="0" marL="0" marR="0" rtl="0" algn="l">
              <a:lnSpc>
                <a:spcPct val="95449"/>
              </a:lnSpc>
              <a:spcBef>
                <a:spcPts val="0"/>
              </a:spcBef>
              <a:spcAft>
                <a:spcPts val="0"/>
              </a:spcAft>
              <a:buNone/>
            </a:pPr>
            <a:r>
              <a:rPr i="0" lang="ko-KR" sz="2200" u="none" cap="none" strike="noStrike">
                <a:solidFill>
                  <a:srgbClr val="000000"/>
                </a:solidFill>
              </a:rPr>
              <a:t>- </a:t>
            </a:r>
            <a:r>
              <a:rPr lang="ko-KR" sz="2200">
                <a:solidFill>
                  <a:schemeClr val="dk1"/>
                </a:solidFill>
                <a:highlight>
                  <a:schemeClr val="lt1"/>
                </a:highlight>
              </a:rPr>
              <a:t>T5 (Text-to-Text Transfer Transformer)</a:t>
            </a:r>
            <a:endParaRPr/>
          </a:p>
          <a:p>
            <a:pPr indent="0" lvl="0" marL="0" marR="0" rtl="0" algn="l">
              <a:lnSpc>
                <a:spcPct val="95449"/>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시간에</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따른</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토픽</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변화</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추적</a:t>
            </a:r>
            <a:endParaRPr/>
          </a:p>
          <a:p>
            <a:pPr indent="0" lvl="0" marL="0" marR="0" rtl="0" algn="l">
              <a:lnSpc>
                <a:spcPct val="95449"/>
              </a:lnSpc>
              <a:spcBef>
                <a:spcPts val="0"/>
              </a:spcBef>
              <a:spcAft>
                <a:spcPts val="0"/>
              </a:spcAft>
              <a:buNone/>
            </a:pPr>
            <a:r>
              <a:rPr b="0" i="0" lang="ko-KR" sz="2200" u="none" cap="none" strike="noStrike">
                <a:solidFill>
                  <a:srgbClr val="000000"/>
                </a:solidFill>
                <a:latin typeface="Arial"/>
                <a:ea typeface="Arial"/>
                <a:cs typeface="Arial"/>
                <a:sym typeface="Arial"/>
              </a:rPr>
              <a:t>- </a:t>
            </a:r>
            <a:r>
              <a:rPr lang="ko-KR" sz="2200">
                <a:latin typeface="Calibri"/>
                <a:ea typeface="Calibri"/>
                <a:cs typeface="Calibri"/>
                <a:sym typeface="Calibri"/>
              </a:rPr>
              <a:t>주요 키워드 시각화(Word cloud)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g34930e08122_5_83"/>
          <p:cNvPicPr preferRelativeResize="0"/>
          <p:nvPr/>
        </p:nvPicPr>
        <p:blipFill rotWithShape="1">
          <a:blip r:embed="rId3">
            <a:alphaModFix amt="8000"/>
          </a:blip>
          <a:srcRect b="0" l="0" r="0" t="0"/>
          <a:stretch/>
        </p:blipFill>
        <p:spPr>
          <a:xfrm rot="5400000">
            <a:off x="3994150" y="-4013201"/>
            <a:ext cx="10299699" cy="18313402"/>
          </a:xfrm>
          <a:prstGeom prst="rect">
            <a:avLst/>
          </a:prstGeom>
          <a:noFill/>
          <a:ln>
            <a:noFill/>
          </a:ln>
        </p:spPr>
      </p:pic>
      <p:sp>
        <p:nvSpPr>
          <p:cNvPr id="552" name="Google Shape;552;g34930e08122_5_83"/>
          <p:cNvSpPr txBox="1"/>
          <p:nvPr/>
        </p:nvSpPr>
        <p:spPr>
          <a:xfrm>
            <a:off x="838625" y="897975"/>
            <a:ext cx="6834600" cy="63846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50000"/>
              </a:lnSpc>
              <a:spcBef>
                <a:spcPts val="1000"/>
              </a:spcBef>
              <a:spcAft>
                <a:spcPts val="0"/>
              </a:spcAft>
              <a:buNone/>
            </a:pPr>
            <a:r>
              <a:rPr b="1" lang="ko-KR" sz="2700">
                <a:solidFill>
                  <a:srgbClr val="3958E3"/>
                </a:solidFill>
                <a:latin typeface="Calibri"/>
                <a:ea typeface="Calibri"/>
                <a:cs typeface="Calibri"/>
                <a:sym typeface="Calibri"/>
              </a:rPr>
              <a:t>1</a:t>
            </a:r>
            <a:r>
              <a:rPr b="1" lang="ko-KR" sz="2700">
                <a:solidFill>
                  <a:srgbClr val="3958E3"/>
                </a:solidFill>
                <a:latin typeface="Calibri"/>
                <a:ea typeface="Calibri"/>
                <a:cs typeface="Calibri"/>
                <a:sym typeface="Calibri"/>
              </a:rPr>
              <a:t>. 구글 뉴스 제목 감성분석</a:t>
            </a:r>
            <a:endParaRPr b="1" sz="2700">
              <a:solidFill>
                <a:srgbClr val="3958E3"/>
              </a:solidFill>
              <a:latin typeface="Calibri"/>
              <a:ea typeface="Calibri"/>
              <a:cs typeface="Calibri"/>
              <a:sym typeface="Calibri"/>
            </a:endParaRPr>
          </a:p>
          <a:p>
            <a:pPr indent="0" lvl="0" marL="0" rtl="0" algn="l">
              <a:lnSpc>
                <a:spcPct val="150000"/>
              </a:lnSpc>
              <a:spcBef>
                <a:spcPts val="1000"/>
              </a:spcBef>
              <a:spcAft>
                <a:spcPts val="0"/>
              </a:spcAft>
              <a:buNone/>
            </a:pPr>
            <a:r>
              <a:rPr lang="ko-KR" sz="2400">
                <a:latin typeface="Calibri"/>
                <a:ea typeface="Calibri"/>
                <a:cs typeface="Calibri"/>
                <a:sym typeface="Calibri"/>
              </a:rPr>
              <a:t>1</a:t>
            </a:r>
            <a:r>
              <a:rPr lang="ko-KR" sz="2400">
                <a:latin typeface="Calibri"/>
                <a:ea typeface="Calibri"/>
                <a:cs typeface="Calibri"/>
                <a:sym typeface="Calibri"/>
              </a:rPr>
              <a:t>-1. Train Data </a:t>
            </a:r>
            <a:r>
              <a:rPr lang="ko-KR" sz="2400">
                <a:latin typeface="Calibri"/>
                <a:ea typeface="Calibri"/>
                <a:cs typeface="Calibri"/>
                <a:sym typeface="Calibri"/>
              </a:rPr>
              <a:t> 확보 및 생성</a:t>
            </a:r>
            <a:endParaRPr sz="2400">
              <a:latin typeface="Calibri"/>
              <a:ea typeface="Calibri"/>
              <a:cs typeface="Calibri"/>
              <a:sym typeface="Calibri"/>
            </a:endParaRPr>
          </a:p>
          <a:p>
            <a:pPr indent="-381000" lvl="0" marL="457200" rtl="0" algn="l">
              <a:lnSpc>
                <a:spcPct val="150000"/>
              </a:lnSpc>
              <a:spcBef>
                <a:spcPts val="1000"/>
              </a:spcBef>
              <a:spcAft>
                <a:spcPts val="0"/>
              </a:spcAft>
              <a:buSzPts val="2400"/>
              <a:buFont typeface="Calibri"/>
              <a:buChar char="-"/>
            </a:pPr>
            <a:r>
              <a:rPr lang="ko-KR" sz="2400">
                <a:latin typeface="Calibri"/>
                <a:ea typeface="Calibri"/>
                <a:cs typeface="Calibri"/>
                <a:sym typeface="Calibri"/>
              </a:rPr>
              <a:t>구글 뉴스 제목을 labeling해 줄 감성 분류모델을 학습시키기 위한 Train Data 확보 (</a:t>
            </a:r>
            <a:r>
              <a:rPr lang="ko-KR" sz="2400">
                <a:solidFill>
                  <a:schemeClr val="dk1"/>
                </a:solidFill>
                <a:latin typeface="Calibri"/>
                <a:ea typeface="Calibri"/>
                <a:cs typeface="Calibri"/>
                <a:sym typeface="Calibri"/>
              </a:rPr>
              <a:t>총 12,312개)</a:t>
            </a:r>
            <a:endParaRPr sz="2400">
              <a:solidFill>
                <a:schemeClr val="dk1"/>
              </a:solidFill>
              <a:latin typeface="Calibri"/>
              <a:ea typeface="Calibri"/>
              <a:cs typeface="Calibri"/>
              <a:sym typeface="Calibri"/>
            </a:endParaRPr>
          </a:p>
          <a:p>
            <a:pPr indent="0" lvl="0" marL="0" rtl="0" algn="l">
              <a:lnSpc>
                <a:spcPct val="150000"/>
              </a:lnSpc>
              <a:spcBef>
                <a:spcPts val="1000"/>
              </a:spcBef>
              <a:spcAft>
                <a:spcPts val="0"/>
              </a:spcAft>
              <a:buNone/>
            </a:pPr>
            <a:r>
              <a:rPr lang="ko-KR" sz="2400">
                <a:solidFill>
                  <a:schemeClr val="dk1"/>
                </a:solidFill>
                <a:latin typeface="Calibri"/>
                <a:ea typeface="Calibri"/>
                <a:cs typeface="Calibri"/>
                <a:sym typeface="Calibri"/>
              </a:rPr>
              <a:t>1-2. 감성 분류 모델 학습 및 하이퍼 파라미터 튜닝</a:t>
            </a:r>
            <a:endParaRPr sz="2400">
              <a:solidFill>
                <a:schemeClr val="dk1"/>
              </a:solidFill>
              <a:latin typeface="Calibri"/>
              <a:ea typeface="Calibri"/>
              <a:cs typeface="Calibri"/>
              <a:sym typeface="Calibri"/>
            </a:endParaRPr>
          </a:p>
          <a:p>
            <a:pPr indent="-381000" lvl="0" marL="457200" rtl="0" algn="l">
              <a:lnSpc>
                <a:spcPct val="150000"/>
              </a:lnSpc>
              <a:spcBef>
                <a:spcPts val="1000"/>
              </a:spcBef>
              <a:spcAft>
                <a:spcPts val="0"/>
              </a:spcAft>
              <a:buClr>
                <a:schemeClr val="dk1"/>
              </a:buClr>
              <a:buSzPts val="2400"/>
              <a:buFont typeface="Calibri"/>
              <a:buChar char="-"/>
            </a:pPr>
            <a:r>
              <a:rPr lang="ko-KR" sz="2400">
                <a:solidFill>
                  <a:schemeClr val="dk1"/>
                </a:solidFill>
                <a:latin typeface="Calibri"/>
                <a:ea typeface="Calibri"/>
                <a:cs typeface="Calibri"/>
                <a:sym typeface="Calibri"/>
              </a:rPr>
              <a:t>최적 학습률 검사해서 CosineAnnealingWarmupRestarts 학습 수행</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lang="ko-KR" sz="2400">
                <a:solidFill>
                  <a:schemeClr val="dk1"/>
                </a:solidFill>
                <a:latin typeface="Calibri"/>
                <a:ea typeface="Calibri"/>
                <a:cs typeface="Calibri"/>
                <a:sym typeface="Calibri"/>
              </a:rPr>
              <a:t>max len, weight_decay, batch_size, epoch 등의 파라미터 조정</a:t>
            </a:r>
            <a:endParaRPr sz="2400">
              <a:solidFill>
                <a:schemeClr val="dk1"/>
              </a:solidFill>
              <a:latin typeface="Calibri"/>
              <a:ea typeface="Calibri"/>
              <a:cs typeface="Calibri"/>
              <a:sym typeface="Calibri"/>
            </a:endParaRPr>
          </a:p>
          <a:p>
            <a:pPr indent="-381000" lvl="0" marL="457200" rtl="0" algn="l">
              <a:lnSpc>
                <a:spcPct val="150000"/>
              </a:lnSpc>
              <a:spcBef>
                <a:spcPts val="0"/>
              </a:spcBef>
              <a:spcAft>
                <a:spcPts val="0"/>
              </a:spcAft>
              <a:buClr>
                <a:schemeClr val="dk1"/>
              </a:buClr>
              <a:buSzPts val="2400"/>
              <a:buFont typeface="Calibri"/>
              <a:buChar char="-"/>
            </a:pPr>
            <a:r>
              <a:rPr b="1" lang="ko-KR" sz="2400">
                <a:solidFill>
                  <a:schemeClr val="dk1"/>
                </a:solidFill>
                <a:latin typeface="Calibri"/>
                <a:ea typeface="Calibri"/>
                <a:cs typeface="Calibri"/>
                <a:sym typeface="Calibri"/>
              </a:rPr>
              <a:t>Validation Loss가 감소했다가 증가하는 과적합 현상 해결됨</a:t>
            </a:r>
            <a:endParaRPr b="1" sz="2400">
              <a:solidFill>
                <a:schemeClr val="dk1"/>
              </a:solidFill>
              <a:latin typeface="Calibri"/>
              <a:ea typeface="Calibri"/>
              <a:cs typeface="Calibri"/>
              <a:sym typeface="Calibri"/>
            </a:endParaRPr>
          </a:p>
        </p:txBody>
      </p:sp>
      <p:sp>
        <p:nvSpPr>
          <p:cNvPr id="553" name="Google Shape;553;g34930e08122_5_83"/>
          <p:cNvSpPr/>
          <p:nvPr/>
        </p:nvSpPr>
        <p:spPr>
          <a:xfrm>
            <a:off x="1082175" y="7895028"/>
            <a:ext cx="3673800" cy="1242300"/>
          </a:xfrm>
          <a:prstGeom prst="homePlate">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Calibri"/>
              <a:ea typeface="Calibri"/>
              <a:cs typeface="Calibri"/>
              <a:sym typeface="Calibri"/>
            </a:endParaRPr>
          </a:p>
        </p:txBody>
      </p:sp>
      <p:sp>
        <p:nvSpPr>
          <p:cNvPr id="554" name="Google Shape;554;g34930e08122_5_83"/>
          <p:cNvSpPr/>
          <p:nvPr/>
        </p:nvSpPr>
        <p:spPr>
          <a:xfrm>
            <a:off x="4114625" y="7906363"/>
            <a:ext cx="2996100" cy="12423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5" name="Google Shape;555;g34930e08122_5_83"/>
          <p:cNvSpPr/>
          <p:nvPr/>
        </p:nvSpPr>
        <p:spPr>
          <a:xfrm>
            <a:off x="6451950" y="7906363"/>
            <a:ext cx="2841000" cy="1242300"/>
          </a:xfrm>
          <a:prstGeom prst="chevron">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6" name="Google Shape;556;g34930e08122_5_83"/>
          <p:cNvSpPr txBox="1"/>
          <p:nvPr/>
        </p:nvSpPr>
        <p:spPr>
          <a:xfrm>
            <a:off x="1205875" y="8162177"/>
            <a:ext cx="33045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dk1"/>
                </a:solidFill>
                <a:latin typeface="Calibri"/>
                <a:ea typeface="Calibri"/>
                <a:cs typeface="Calibri"/>
                <a:sym typeface="Calibri"/>
              </a:rPr>
              <a:t>labeled Train</a:t>
            </a:r>
            <a:r>
              <a:rPr lang="ko-KR" sz="2000">
                <a:solidFill>
                  <a:schemeClr val="dk1"/>
                </a:solidFill>
                <a:latin typeface="Calibri"/>
                <a:ea typeface="Calibri"/>
                <a:cs typeface="Calibri"/>
                <a:sym typeface="Calibri"/>
              </a:rPr>
              <a:t> data 로 </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ko-KR" sz="2000">
                <a:solidFill>
                  <a:schemeClr val="dk1"/>
                </a:solidFill>
                <a:latin typeface="Calibri"/>
                <a:ea typeface="Calibri"/>
                <a:cs typeface="Calibri"/>
                <a:sym typeface="Calibri"/>
              </a:rPr>
              <a:t>초기 </a:t>
            </a:r>
            <a:r>
              <a:rPr lang="ko-KR" sz="2000">
                <a:solidFill>
                  <a:schemeClr val="dk1"/>
                </a:solidFill>
                <a:latin typeface="Calibri"/>
                <a:ea typeface="Calibri"/>
                <a:cs typeface="Calibri"/>
                <a:sym typeface="Calibri"/>
              </a:rPr>
              <a:t>감성분류</a:t>
            </a:r>
            <a:r>
              <a:rPr lang="ko-KR" sz="2000">
                <a:solidFill>
                  <a:schemeClr val="dk1"/>
                </a:solidFill>
                <a:latin typeface="Calibri"/>
                <a:ea typeface="Calibri"/>
                <a:cs typeface="Calibri"/>
                <a:sym typeface="Calibri"/>
              </a:rPr>
              <a:t> 모델(</a:t>
            </a:r>
            <a:r>
              <a:rPr b="1" lang="ko-KR" sz="2000">
                <a:solidFill>
                  <a:srgbClr val="980000"/>
                </a:solidFill>
                <a:latin typeface="Calibri"/>
                <a:ea typeface="Calibri"/>
                <a:cs typeface="Calibri"/>
                <a:sym typeface="Calibri"/>
              </a:rPr>
              <a:t>Finbert</a:t>
            </a:r>
            <a:r>
              <a:rPr lang="ko-KR" sz="2000">
                <a:solidFill>
                  <a:schemeClr val="dk1"/>
                </a:solidFill>
                <a:latin typeface="Calibri"/>
                <a:ea typeface="Calibri"/>
                <a:cs typeface="Calibri"/>
                <a:sym typeface="Calibri"/>
              </a:rPr>
              <a:t>) 생성</a:t>
            </a:r>
            <a:endParaRPr sz="2000">
              <a:solidFill>
                <a:schemeClr val="dk1"/>
              </a:solidFill>
              <a:latin typeface="Calibri"/>
              <a:ea typeface="Calibri"/>
              <a:cs typeface="Calibri"/>
              <a:sym typeface="Calibri"/>
            </a:endParaRPr>
          </a:p>
        </p:txBody>
      </p:sp>
      <p:sp>
        <p:nvSpPr>
          <p:cNvPr id="557" name="Google Shape;557;g34930e08122_5_83"/>
          <p:cNvSpPr txBox="1"/>
          <p:nvPr/>
        </p:nvSpPr>
        <p:spPr>
          <a:xfrm>
            <a:off x="5273100" y="8162177"/>
            <a:ext cx="21999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dk1"/>
                </a:solidFill>
                <a:latin typeface="Calibri"/>
                <a:ea typeface="Calibri"/>
                <a:cs typeface="Calibri"/>
                <a:sym typeface="Calibri"/>
              </a:rPr>
              <a:t>Train</a:t>
            </a:r>
            <a:r>
              <a:rPr lang="ko-KR" sz="2000">
                <a:solidFill>
                  <a:schemeClr val="dk1"/>
                </a:solidFill>
                <a:latin typeface="Calibri"/>
                <a:ea typeface="Calibri"/>
                <a:cs typeface="Calibri"/>
                <a:sym typeface="Calibri"/>
              </a:rPr>
              <a:t> data</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ko-KR" sz="2000">
                <a:solidFill>
                  <a:schemeClr val="dk1"/>
                </a:solidFill>
                <a:latin typeface="Calibri"/>
                <a:ea typeface="Calibri"/>
                <a:cs typeface="Calibri"/>
                <a:sym typeface="Calibri"/>
              </a:rPr>
              <a:t>labeling</a:t>
            </a:r>
            <a:endParaRPr sz="2000">
              <a:solidFill>
                <a:schemeClr val="dk1"/>
              </a:solidFill>
              <a:latin typeface="Calibri"/>
              <a:ea typeface="Calibri"/>
              <a:cs typeface="Calibri"/>
              <a:sym typeface="Calibri"/>
            </a:endParaRPr>
          </a:p>
        </p:txBody>
      </p:sp>
      <p:sp>
        <p:nvSpPr>
          <p:cNvPr id="558" name="Google Shape;558;g34930e08122_5_83"/>
          <p:cNvSpPr txBox="1"/>
          <p:nvPr/>
        </p:nvSpPr>
        <p:spPr>
          <a:xfrm>
            <a:off x="7420875" y="8259566"/>
            <a:ext cx="24879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dk1"/>
                </a:solidFill>
                <a:latin typeface="Calibri"/>
                <a:ea typeface="Calibri"/>
                <a:cs typeface="Calibri"/>
                <a:sym typeface="Calibri"/>
              </a:rPr>
              <a:t>데이터 병합</a:t>
            </a:r>
            <a:endParaRPr sz="2000">
              <a:solidFill>
                <a:schemeClr val="dk1"/>
              </a:solidFill>
              <a:latin typeface="Calibri"/>
              <a:ea typeface="Calibri"/>
              <a:cs typeface="Calibri"/>
              <a:sym typeface="Calibri"/>
            </a:endParaRPr>
          </a:p>
        </p:txBody>
      </p:sp>
      <p:sp>
        <p:nvSpPr>
          <p:cNvPr id="559" name="Google Shape;559;g34930e08122_5_83"/>
          <p:cNvSpPr/>
          <p:nvPr/>
        </p:nvSpPr>
        <p:spPr>
          <a:xfrm>
            <a:off x="8620525" y="7893950"/>
            <a:ext cx="4093800" cy="12423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0" name="Google Shape;560;g34930e08122_5_83"/>
          <p:cNvSpPr txBox="1"/>
          <p:nvPr/>
        </p:nvSpPr>
        <p:spPr>
          <a:xfrm>
            <a:off x="9246925" y="7890252"/>
            <a:ext cx="28410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dk1"/>
                </a:solidFill>
                <a:latin typeface="Calibri"/>
                <a:ea typeface="Calibri"/>
                <a:cs typeface="Calibri"/>
                <a:sym typeface="Calibri"/>
              </a:rPr>
              <a:t>경제 뉴스에 특화된 감성</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ko-KR" sz="2000">
                <a:solidFill>
                  <a:schemeClr val="dk1"/>
                </a:solidFill>
                <a:latin typeface="Calibri"/>
                <a:ea typeface="Calibri"/>
                <a:cs typeface="Calibri"/>
                <a:sym typeface="Calibri"/>
              </a:rPr>
              <a:t>분류 모</a:t>
            </a:r>
            <a:r>
              <a:rPr lang="ko-KR" sz="2000">
                <a:solidFill>
                  <a:schemeClr val="dk1"/>
                </a:solidFill>
                <a:latin typeface="Calibri"/>
                <a:ea typeface="Calibri"/>
                <a:cs typeface="Calibri"/>
                <a:sym typeface="Calibri"/>
              </a:rPr>
              <a:t>델 </a:t>
            </a:r>
            <a:r>
              <a:rPr lang="ko-KR" sz="2000">
                <a:solidFill>
                  <a:schemeClr val="dk1"/>
                </a:solidFill>
                <a:latin typeface="Calibri"/>
                <a:ea typeface="Calibri"/>
                <a:cs typeface="Calibri"/>
                <a:sym typeface="Calibri"/>
              </a:rPr>
              <a:t>생성</a:t>
            </a:r>
            <a:endParaRPr sz="2000">
              <a:solidFill>
                <a:schemeClr val="dk1"/>
              </a:solidFill>
              <a:latin typeface="Calibri"/>
              <a:ea typeface="Calibri"/>
              <a:cs typeface="Calibri"/>
              <a:sym typeface="Calibri"/>
            </a:endParaRPr>
          </a:p>
          <a:p>
            <a:pPr indent="0" lvl="0" marL="0" rtl="0" algn="l">
              <a:spcBef>
                <a:spcPts val="0"/>
              </a:spcBef>
              <a:spcAft>
                <a:spcPts val="0"/>
              </a:spcAft>
              <a:buNone/>
            </a:pPr>
            <a:r>
              <a:rPr lang="ko-KR" sz="2000">
                <a:solidFill>
                  <a:schemeClr val="dk1"/>
                </a:solidFill>
                <a:latin typeface="Calibri"/>
                <a:ea typeface="Calibri"/>
                <a:cs typeface="Calibri"/>
                <a:sym typeface="Calibri"/>
              </a:rPr>
              <a:t>(</a:t>
            </a:r>
            <a:r>
              <a:rPr b="1" lang="ko-KR" sz="2000">
                <a:solidFill>
                  <a:srgbClr val="980000"/>
                </a:solidFill>
                <a:latin typeface="Calibri"/>
                <a:ea typeface="Calibri"/>
                <a:cs typeface="Calibri"/>
                <a:sym typeface="Calibri"/>
              </a:rPr>
              <a:t>KF-Deberta)</a:t>
            </a:r>
            <a:endParaRPr b="1" sz="2000">
              <a:solidFill>
                <a:srgbClr val="980000"/>
              </a:solidFill>
              <a:latin typeface="Calibri"/>
              <a:ea typeface="Calibri"/>
              <a:cs typeface="Calibri"/>
              <a:sym typeface="Calibri"/>
            </a:endParaRPr>
          </a:p>
        </p:txBody>
      </p:sp>
      <p:sp>
        <p:nvSpPr>
          <p:cNvPr id="561" name="Google Shape;561;g34930e08122_5_83"/>
          <p:cNvSpPr/>
          <p:nvPr/>
        </p:nvSpPr>
        <p:spPr>
          <a:xfrm>
            <a:off x="11975675" y="7893950"/>
            <a:ext cx="3673800" cy="1242300"/>
          </a:xfrm>
          <a:prstGeom prst="chevron">
            <a:avLst>
              <a:gd fmla="val 50000"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62" name="Google Shape;562;g34930e08122_5_83"/>
          <p:cNvSpPr txBox="1"/>
          <p:nvPr/>
        </p:nvSpPr>
        <p:spPr>
          <a:xfrm>
            <a:off x="13019075" y="8162177"/>
            <a:ext cx="25659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000">
                <a:solidFill>
                  <a:schemeClr val="dk1"/>
                </a:solidFill>
                <a:latin typeface="Calibri"/>
                <a:ea typeface="Calibri"/>
                <a:cs typeface="Calibri"/>
                <a:sym typeface="Calibri"/>
              </a:rPr>
              <a:t>구글 뉴스 제목 감성 지수 산출</a:t>
            </a:r>
            <a:endParaRPr sz="2000">
              <a:solidFill>
                <a:schemeClr val="dk1"/>
              </a:solidFill>
              <a:latin typeface="Calibri"/>
              <a:ea typeface="Calibri"/>
              <a:cs typeface="Calibri"/>
              <a:sym typeface="Calibri"/>
            </a:endParaRPr>
          </a:p>
        </p:txBody>
      </p:sp>
      <p:sp>
        <p:nvSpPr>
          <p:cNvPr id="563" name="Google Shape;563;g34930e08122_5_83"/>
          <p:cNvSpPr txBox="1"/>
          <p:nvPr/>
        </p:nvSpPr>
        <p:spPr>
          <a:xfrm>
            <a:off x="1082175" y="9216350"/>
            <a:ext cx="3673800" cy="446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ko-KR" sz="1700">
                <a:solidFill>
                  <a:schemeClr val="dk1"/>
                </a:solidFill>
                <a:latin typeface="Malgun Gothic"/>
                <a:ea typeface="Malgun Gothic"/>
                <a:cs typeface="Malgun Gothic"/>
                <a:sym typeface="Malgun Gothic"/>
              </a:rPr>
              <a:t>Loss - 0.4369 Accuracy - 0.8237</a:t>
            </a:r>
            <a:endParaRPr sz="700"/>
          </a:p>
        </p:txBody>
      </p:sp>
      <p:sp>
        <p:nvSpPr>
          <p:cNvPr id="564" name="Google Shape;564;g34930e08122_5_83"/>
          <p:cNvSpPr txBox="1"/>
          <p:nvPr/>
        </p:nvSpPr>
        <p:spPr>
          <a:xfrm>
            <a:off x="8849125" y="9216350"/>
            <a:ext cx="4256100" cy="4464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ko-KR" sz="1700">
                <a:solidFill>
                  <a:schemeClr val="dk1"/>
                </a:solidFill>
                <a:latin typeface="Malgun Gothic"/>
                <a:ea typeface="Malgun Gothic"/>
                <a:cs typeface="Malgun Gothic"/>
                <a:sym typeface="Malgun Gothic"/>
              </a:rPr>
              <a:t>Loss - </a:t>
            </a:r>
            <a:r>
              <a:rPr lang="ko-KR" sz="1700">
                <a:solidFill>
                  <a:schemeClr val="dk1"/>
                </a:solidFill>
                <a:latin typeface="Malgun Gothic"/>
                <a:ea typeface="Malgun Gothic"/>
                <a:cs typeface="Malgun Gothic"/>
                <a:sym typeface="Malgun Gothic"/>
              </a:rPr>
              <a:t>0.3647 </a:t>
            </a:r>
            <a:r>
              <a:rPr lang="ko-KR" sz="1700">
                <a:solidFill>
                  <a:schemeClr val="dk1"/>
                </a:solidFill>
                <a:latin typeface="Malgun Gothic"/>
                <a:ea typeface="Malgun Gothic"/>
                <a:cs typeface="Malgun Gothic"/>
                <a:sym typeface="Malgun Gothic"/>
              </a:rPr>
              <a:t>Accuracy - </a:t>
            </a:r>
            <a:r>
              <a:rPr lang="ko-KR" sz="1700">
                <a:solidFill>
                  <a:schemeClr val="dk1"/>
                </a:solidFill>
                <a:latin typeface="Malgun Gothic"/>
                <a:ea typeface="Malgun Gothic"/>
                <a:cs typeface="Malgun Gothic"/>
                <a:sym typeface="Malgun Gothic"/>
              </a:rPr>
              <a:t>0.8607</a:t>
            </a:r>
            <a:endParaRPr sz="700"/>
          </a:p>
        </p:txBody>
      </p:sp>
      <p:grpSp>
        <p:nvGrpSpPr>
          <p:cNvPr id="565" name="Google Shape;565;g34930e08122_5_83"/>
          <p:cNvGrpSpPr/>
          <p:nvPr/>
        </p:nvGrpSpPr>
        <p:grpSpPr>
          <a:xfrm>
            <a:off x="8881893" y="4627588"/>
            <a:ext cx="8692209" cy="2644565"/>
            <a:chOff x="3231800" y="5854401"/>
            <a:chExt cx="12173963" cy="4711499"/>
          </a:xfrm>
        </p:grpSpPr>
        <p:pic>
          <p:nvPicPr>
            <p:cNvPr id="566" name="Google Shape;566;g34930e08122_5_83"/>
            <p:cNvPicPr preferRelativeResize="0"/>
            <p:nvPr/>
          </p:nvPicPr>
          <p:blipFill>
            <a:blip r:embed="rId4">
              <a:alphaModFix/>
            </a:blip>
            <a:stretch>
              <a:fillRect/>
            </a:stretch>
          </p:blipFill>
          <p:spPr>
            <a:xfrm>
              <a:off x="3231800" y="5873400"/>
              <a:ext cx="5884999" cy="3881100"/>
            </a:xfrm>
            <a:prstGeom prst="rect">
              <a:avLst/>
            </a:prstGeom>
            <a:noFill/>
            <a:ln cap="flat" cmpd="sng" w="9525">
              <a:solidFill>
                <a:schemeClr val="dk1"/>
              </a:solidFill>
              <a:prstDash val="solid"/>
              <a:round/>
              <a:headEnd len="sm" w="sm" type="none"/>
              <a:tailEnd len="sm" w="sm" type="none"/>
            </a:ln>
          </p:spPr>
        </p:pic>
        <p:pic>
          <p:nvPicPr>
            <p:cNvPr id="567" name="Google Shape;567;g34930e08122_5_83"/>
            <p:cNvPicPr preferRelativeResize="0"/>
            <p:nvPr/>
          </p:nvPicPr>
          <p:blipFill rotWithShape="1">
            <a:blip r:embed="rId5">
              <a:alphaModFix/>
            </a:blip>
            <a:srcRect b="0" l="0" r="48979" t="49522"/>
            <a:stretch/>
          </p:blipFill>
          <p:spPr>
            <a:xfrm>
              <a:off x="9116802" y="5854401"/>
              <a:ext cx="6288961" cy="3916193"/>
            </a:xfrm>
            <a:prstGeom prst="rect">
              <a:avLst/>
            </a:prstGeom>
            <a:noFill/>
            <a:ln cap="flat" cmpd="sng" w="9525">
              <a:solidFill>
                <a:schemeClr val="dk1"/>
              </a:solidFill>
              <a:prstDash val="solid"/>
              <a:round/>
              <a:headEnd len="sm" w="sm" type="none"/>
              <a:tailEnd len="sm" w="sm" type="none"/>
            </a:ln>
          </p:spPr>
        </p:pic>
        <p:sp>
          <p:nvSpPr>
            <p:cNvPr id="568" name="Google Shape;568;g34930e08122_5_83"/>
            <p:cNvSpPr txBox="1"/>
            <p:nvPr/>
          </p:nvSpPr>
          <p:spPr>
            <a:xfrm>
              <a:off x="9116802" y="9770594"/>
              <a:ext cx="6288900" cy="7953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1000"/>
                </a:spcBef>
                <a:spcAft>
                  <a:spcPts val="0"/>
                </a:spcAft>
                <a:buClr>
                  <a:schemeClr val="dk1"/>
                </a:buClr>
                <a:buSzPts val="1100"/>
                <a:buFont typeface="Arial"/>
                <a:buNone/>
              </a:pPr>
              <a:r>
                <a:rPr b="1" lang="ko-KR" sz="1700">
                  <a:solidFill>
                    <a:schemeClr val="dk1"/>
                  </a:solidFill>
                  <a:latin typeface="Malgun Gothic"/>
                  <a:ea typeface="Malgun Gothic"/>
                  <a:cs typeface="Malgun Gothic"/>
                  <a:sym typeface="Malgun Gothic"/>
                </a:rPr>
                <a:t>▲</a:t>
              </a:r>
              <a:r>
                <a:rPr b="1" lang="ko-KR" sz="1700">
                  <a:solidFill>
                    <a:schemeClr val="dk1"/>
                  </a:solidFill>
                  <a:latin typeface="Malgun Gothic"/>
                  <a:ea typeface="Malgun Gothic"/>
                  <a:cs typeface="Malgun Gothic"/>
                  <a:sym typeface="Malgun Gothic"/>
                </a:rPr>
                <a:t>CosineAnnealingWarmupRestarts 수행</a:t>
              </a:r>
              <a:endParaRPr b="1" sz="700"/>
            </a:p>
          </p:txBody>
        </p:sp>
        <p:sp>
          <p:nvSpPr>
            <p:cNvPr id="569" name="Google Shape;569;g34930e08122_5_83"/>
            <p:cNvSpPr txBox="1"/>
            <p:nvPr/>
          </p:nvSpPr>
          <p:spPr>
            <a:xfrm>
              <a:off x="3231850" y="9770600"/>
              <a:ext cx="5885100" cy="7953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50000"/>
                </a:lnSpc>
                <a:spcBef>
                  <a:spcPts val="1000"/>
                </a:spcBef>
                <a:spcAft>
                  <a:spcPts val="0"/>
                </a:spcAft>
                <a:buNone/>
              </a:pPr>
              <a:r>
                <a:rPr b="1" lang="ko-KR" sz="1700">
                  <a:solidFill>
                    <a:schemeClr val="dk1"/>
                  </a:solidFill>
                  <a:latin typeface="Malgun Gothic"/>
                  <a:ea typeface="Malgun Gothic"/>
                  <a:cs typeface="Malgun Gothic"/>
                  <a:sym typeface="Malgun Gothic"/>
                </a:rPr>
                <a:t>▲</a:t>
              </a:r>
              <a:r>
                <a:rPr b="1" lang="ko-KR" sz="1700">
                  <a:solidFill>
                    <a:schemeClr val="dk1"/>
                  </a:solidFill>
                  <a:latin typeface="Malgun Gothic"/>
                  <a:ea typeface="Malgun Gothic"/>
                  <a:cs typeface="Malgun Gothic"/>
                  <a:sym typeface="Malgun Gothic"/>
                </a:rPr>
                <a:t>최적 학습률 검사</a:t>
              </a:r>
              <a:endParaRPr b="1" sz="700"/>
            </a:p>
          </p:txBody>
        </p:sp>
      </p:grpSp>
      <p:pic>
        <p:nvPicPr>
          <p:cNvPr id="570" name="Google Shape;570;g34930e08122_5_83"/>
          <p:cNvPicPr preferRelativeResize="0"/>
          <p:nvPr/>
        </p:nvPicPr>
        <p:blipFill rotWithShape="1">
          <a:blip r:embed="rId5">
            <a:alphaModFix/>
          </a:blip>
          <a:srcRect b="50238" l="0" r="0" t="0"/>
          <a:stretch/>
        </p:blipFill>
        <p:spPr>
          <a:xfrm>
            <a:off x="9079150" y="4573500"/>
            <a:ext cx="8297700" cy="2752740"/>
          </a:xfrm>
          <a:prstGeom prst="rect">
            <a:avLst/>
          </a:prstGeom>
          <a:noFill/>
          <a:ln>
            <a:noFill/>
          </a:ln>
        </p:spPr>
      </p:pic>
      <p:pic>
        <p:nvPicPr>
          <p:cNvPr id="571" name="Google Shape;571;g34930e08122_5_83" title="training_metrics.png"/>
          <p:cNvPicPr preferRelativeResize="0"/>
          <p:nvPr/>
        </p:nvPicPr>
        <p:blipFill>
          <a:blip r:embed="rId6">
            <a:alphaModFix/>
          </a:blip>
          <a:stretch>
            <a:fillRect/>
          </a:stretch>
        </p:blipFill>
        <p:spPr>
          <a:xfrm>
            <a:off x="9053975" y="1007400"/>
            <a:ext cx="8348049" cy="3478350"/>
          </a:xfrm>
          <a:prstGeom prst="rect">
            <a:avLst/>
          </a:prstGeom>
          <a:noFill/>
          <a:ln>
            <a:noFill/>
          </a:ln>
        </p:spPr>
      </p:pic>
      <p:sp>
        <p:nvSpPr>
          <p:cNvPr id="572" name="Google Shape;572;g34930e08122_5_83"/>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04. 비정형데이터 분석	</a:t>
            </a:r>
            <a:endParaRPr b="1" sz="3000">
              <a:solidFill>
                <a:srgbClr val="3958E3"/>
              </a:solidFill>
            </a:endParaRPr>
          </a:p>
        </p:txBody>
      </p:sp>
      <p:pic>
        <p:nvPicPr>
          <p:cNvPr id="573" name="Google Shape;573;g34930e08122_5_83"/>
          <p:cNvPicPr preferRelativeResize="0"/>
          <p:nvPr/>
        </p:nvPicPr>
        <p:blipFill rotWithShape="1">
          <a:blip r:embed="rId7">
            <a:alphaModFix/>
          </a:blip>
          <a:srcRect b="0" l="0" r="0" t="0"/>
          <a:stretch/>
        </p:blipFill>
        <p:spPr>
          <a:xfrm>
            <a:off x="-76200" y="10172700"/>
            <a:ext cx="18427702" cy="114300"/>
          </a:xfrm>
          <a:prstGeom prst="rect">
            <a:avLst/>
          </a:prstGeom>
          <a:noFill/>
          <a:ln>
            <a:noFill/>
          </a:ln>
        </p:spPr>
      </p:pic>
      <p:pic>
        <p:nvPicPr>
          <p:cNvPr id="574" name="Google Shape;574;g34930e08122_5_83"/>
          <p:cNvPicPr preferRelativeResize="0"/>
          <p:nvPr/>
        </p:nvPicPr>
        <p:blipFill rotWithShape="1">
          <a:blip r:embed="rId8">
            <a:alphaModFix/>
          </a:blip>
          <a:srcRect b="0" l="0" r="0" t="0"/>
          <a:stretch/>
        </p:blipFill>
        <p:spPr>
          <a:xfrm>
            <a:off x="0" y="10172700"/>
            <a:ext cx="9144000" cy="114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pic>
        <p:nvPicPr>
          <p:cNvPr id="118" name="Google Shape;118;p3"/>
          <p:cNvPicPr preferRelativeResize="0"/>
          <p:nvPr/>
        </p:nvPicPr>
        <p:blipFill rotWithShape="1">
          <a:blip r:embed="rId3">
            <a:alphaModFix amt="8000"/>
          </a:blip>
          <a:srcRect b="0" l="0" r="0" t="0"/>
          <a:stretch/>
        </p:blipFill>
        <p:spPr>
          <a:xfrm rot="5400000">
            <a:off x="4000500" y="-4000500"/>
            <a:ext cx="10299700" cy="18313400"/>
          </a:xfrm>
          <a:prstGeom prst="rect">
            <a:avLst/>
          </a:prstGeom>
          <a:noFill/>
          <a:ln>
            <a:noFill/>
          </a:ln>
        </p:spPr>
      </p:pic>
      <p:pic>
        <p:nvPicPr>
          <p:cNvPr id="119" name="Google Shape;119;p3"/>
          <p:cNvPicPr preferRelativeResize="0"/>
          <p:nvPr/>
        </p:nvPicPr>
        <p:blipFill rotWithShape="1">
          <a:blip r:embed="rId4">
            <a:alphaModFix amt="51000"/>
          </a:blip>
          <a:srcRect b="0" l="0" r="0" t="0"/>
          <a:stretch/>
        </p:blipFill>
        <p:spPr>
          <a:xfrm>
            <a:off x="4356100" y="-584200"/>
            <a:ext cx="11849100" cy="10071100"/>
          </a:xfrm>
          <a:prstGeom prst="rect">
            <a:avLst/>
          </a:prstGeom>
          <a:noFill/>
          <a:ln>
            <a:noFill/>
          </a:ln>
        </p:spPr>
      </p:pic>
      <p:pic>
        <p:nvPicPr>
          <p:cNvPr id="120" name="Google Shape;120;p3"/>
          <p:cNvPicPr preferRelativeResize="0"/>
          <p:nvPr/>
        </p:nvPicPr>
        <p:blipFill rotWithShape="1">
          <a:blip r:embed="rId5">
            <a:alphaModFix/>
          </a:blip>
          <a:srcRect b="0" l="0" r="0" t="0"/>
          <a:stretch/>
        </p:blipFill>
        <p:spPr>
          <a:xfrm>
            <a:off x="-76200" y="10172700"/>
            <a:ext cx="18427700" cy="114300"/>
          </a:xfrm>
          <a:prstGeom prst="rect">
            <a:avLst/>
          </a:prstGeom>
          <a:noFill/>
          <a:ln>
            <a:noFill/>
          </a:ln>
        </p:spPr>
      </p:pic>
      <p:pic>
        <p:nvPicPr>
          <p:cNvPr id="121" name="Google Shape;121;p3"/>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122" name="Google Shape;122;p3"/>
          <p:cNvPicPr preferRelativeResize="0"/>
          <p:nvPr/>
        </p:nvPicPr>
        <p:blipFill rotWithShape="1">
          <a:blip r:embed="rId7">
            <a:alphaModFix/>
          </a:blip>
          <a:srcRect b="0" l="0" r="0" t="0"/>
          <a:stretch/>
        </p:blipFill>
        <p:spPr>
          <a:xfrm>
            <a:off x="673100" y="1054100"/>
            <a:ext cx="1993900" cy="2019300"/>
          </a:xfrm>
          <a:prstGeom prst="rect">
            <a:avLst/>
          </a:prstGeom>
          <a:noFill/>
          <a:ln>
            <a:noFill/>
          </a:ln>
          <a:effectLst>
            <a:outerShdw blurRad="39714" dir="5400000" dist="122887">
              <a:srgbClr val="344096">
                <a:alpha val="15686"/>
              </a:srgbClr>
            </a:outerShdw>
          </a:effectLst>
        </p:spPr>
      </p:pic>
      <p:pic>
        <p:nvPicPr>
          <p:cNvPr id="123" name="Google Shape;123;p3"/>
          <p:cNvPicPr preferRelativeResize="0"/>
          <p:nvPr/>
        </p:nvPicPr>
        <p:blipFill rotWithShape="1">
          <a:blip r:embed="rId8">
            <a:alphaModFix/>
          </a:blip>
          <a:srcRect b="0" l="0" r="0" t="0"/>
          <a:stretch/>
        </p:blipFill>
        <p:spPr>
          <a:xfrm>
            <a:off x="5321300" y="1079500"/>
            <a:ext cx="5410200" cy="8140700"/>
          </a:xfrm>
          <a:prstGeom prst="rect">
            <a:avLst/>
          </a:prstGeom>
          <a:noFill/>
          <a:ln>
            <a:noFill/>
          </a:ln>
        </p:spPr>
      </p:pic>
      <p:sp>
        <p:nvSpPr>
          <p:cNvPr id="124" name="Google Shape;124;p3"/>
          <p:cNvSpPr txBox="1"/>
          <p:nvPr/>
        </p:nvSpPr>
        <p:spPr>
          <a:xfrm>
            <a:off x="787400" y="4267200"/>
            <a:ext cx="4724400" cy="19812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i="0" lang="ko-KR" sz="6000" u="none" cap="none" strike="noStrike">
                <a:solidFill>
                  <a:srgbClr val="44CCE5"/>
                </a:solidFill>
                <a:latin typeface="Calibri"/>
                <a:ea typeface="Calibri"/>
                <a:cs typeface="Calibri"/>
                <a:sym typeface="Calibri"/>
              </a:rPr>
              <a:t>프로젝트</a:t>
            </a:r>
            <a:r>
              <a:rPr b="1" lang="ko-KR" sz="6000">
                <a:solidFill>
                  <a:srgbClr val="44CCE5"/>
                </a:solidFill>
              </a:rPr>
              <a:t> </a:t>
            </a:r>
            <a:endParaRPr b="1" sz="6000">
              <a:solidFill>
                <a:srgbClr val="44CCE5"/>
              </a:solidFill>
            </a:endParaRPr>
          </a:p>
          <a:p>
            <a:pPr indent="0" lvl="0" marL="0" marR="0" rtl="0" algn="l">
              <a:lnSpc>
                <a:spcPct val="99600"/>
              </a:lnSpc>
              <a:spcBef>
                <a:spcPts val="0"/>
              </a:spcBef>
              <a:spcAft>
                <a:spcPts val="0"/>
              </a:spcAft>
              <a:buNone/>
            </a:pPr>
            <a:r>
              <a:rPr b="1" lang="ko-KR" sz="6000">
                <a:solidFill>
                  <a:srgbClr val="44CCE5"/>
                </a:solidFill>
                <a:latin typeface="Calibri"/>
                <a:ea typeface="Calibri"/>
                <a:cs typeface="Calibri"/>
                <a:sym typeface="Calibri"/>
              </a:rPr>
              <a:t>주제</a:t>
            </a:r>
            <a:endParaRPr b="1" sz="6000"/>
          </a:p>
        </p:txBody>
      </p:sp>
      <p:sp>
        <p:nvSpPr>
          <p:cNvPr id="125" name="Google Shape;125;p3"/>
          <p:cNvSpPr txBox="1"/>
          <p:nvPr/>
        </p:nvSpPr>
        <p:spPr>
          <a:xfrm>
            <a:off x="787400" y="6616700"/>
            <a:ext cx="4267200" cy="13335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정형</a:t>
            </a:r>
            <a:r>
              <a:rPr b="1" i="0" lang="ko-KR" sz="2000" u="none" cap="none" strike="noStrike">
                <a:solidFill>
                  <a:srgbClr val="980000"/>
                </a:solidFill>
              </a:rPr>
              <a:t> &amp; </a:t>
            </a:r>
            <a:r>
              <a:rPr b="1" i="0" lang="ko-KR" sz="2000" u="none" cap="none" strike="noStrike">
                <a:solidFill>
                  <a:srgbClr val="980000"/>
                </a:solidFill>
                <a:latin typeface="Calibri"/>
                <a:ea typeface="Calibri"/>
                <a:cs typeface="Calibri"/>
                <a:sym typeface="Calibri"/>
              </a:rPr>
              <a:t>비정형</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데이터</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활용</a:t>
            </a:r>
            <a:endParaRPr b="1">
              <a:solidFill>
                <a:srgbClr val="980000"/>
              </a:solidFill>
            </a:endParaRPr>
          </a:p>
          <a:p>
            <a:pPr indent="0" lvl="0" marL="0" marR="0" rtl="0" algn="l">
              <a:lnSpc>
                <a:spcPct val="150000"/>
              </a:lnSpc>
              <a:spcBef>
                <a:spcPts val="0"/>
              </a:spcBef>
              <a:spcAft>
                <a:spcPts val="0"/>
              </a:spcAft>
              <a:buNone/>
            </a:pP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경제지표와</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금융문서</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분석</a:t>
            </a:r>
            <a:endParaRPr b="1">
              <a:solidFill>
                <a:srgbClr val="980000"/>
              </a:solidFill>
            </a:endParaRPr>
          </a:p>
          <a:p>
            <a:pPr indent="0" lvl="0" marL="0" marR="0" rtl="0" algn="l">
              <a:lnSpc>
                <a:spcPct val="150000"/>
              </a:lnSpc>
              <a:spcBef>
                <a:spcPts val="0"/>
              </a:spcBef>
              <a:spcAft>
                <a:spcPts val="0"/>
              </a:spcAft>
              <a:buNone/>
            </a:pP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한국</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기준금리</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예측</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목표</a:t>
            </a:r>
            <a:endParaRPr b="1">
              <a:solidFill>
                <a:srgbClr val="980000"/>
              </a:solidFill>
            </a:endParaRPr>
          </a:p>
        </p:txBody>
      </p:sp>
      <p:sp>
        <p:nvSpPr>
          <p:cNvPr id="126" name="Google Shape;126;p3"/>
          <p:cNvSpPr txBox="1"/>
          <p:nvPr/>
        </p:nvSpPr>
        <p:spPr>
          <a:xfrm>
            <a:off x="11125200" y="2070100"/>
            <a:ext cx="6743700" cy="22590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목적</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정확한</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기준금리</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예측</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모델</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개발</a:t>
            </a:r>
            <a:endParaRPr>
              <a:solidFill>
                <a:srgbClr val="666666"/>
              </a:solidFill>
            </a:endParaRPr>
          </a:p>
          <a:p>
            <a:pPr indent="0" lvl="0" marL="0" marR="0" rtl="0" algn="l">
              <a:lnSpc>
                <a:spcPct val="1500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방법</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경제지표와</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금융문서</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통합</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분석</a:t>
            </a:r>
            <a:endParaRPr>
              <a:solidFill>
                <a:srgbClr val="666666"/>
              </a:solidFill>
            </a:endParaRPr>
          </a:p>
          <a:p>
            <a:pPr indent="0" lvl="0" marL="0" marR="0" rtl="0" algn="l">
              <a:lnSpc>
                <a:spcPct val="1500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특징</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정형</a:t>
            </a:r>
            <a:r>
              <a:rPr b="0" i="0" lang="ko-KR" sz="2200" u="none" cap="none" strike="noStrike">
                <a:solidFill>
                  <a:srgbClr val="666666"/>
                </a:solidFill>
                <a:latin typeface="Arial"/>
                <a:ea typeface="Arial"/>
                <a:cs typeface="Arial"/>
                <a:sym typeface="Arial"/>
              </a:rPr>
              <a:t> &amp; </a:t>
            </a:r>
            <a:r>
              <a:rPr b="0" i="0" lang="ko-KR" sz="2200" u="none" cap="none" strike="noStrike">
                <a:solidFill>
                  <a:srgbClr val="666666"/>
                </a:solidFill>
                <a:latin typeface="Calibri"/>
                <a:ea typeface="Calibri"/>
                <a:cs typeface="Calibri"/>
                <a:sym typeface="Calibri"/>
              </a:rPr>
              <a:t>비정형</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데이터</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결합</a:t>
            </a:r>
            <a:endParaRPr>
              <a:solidFill>
                <a:srgbClr val="666666"/>
              </a:solidFill>
            </a:endParaRPr>
          </a:p>
          <a:p>
            <a:pPr indent="0" lvl="0" marL="0" marR="0" rtl="0" algn="l">
              <a:lnSpc>
                <a:spcPct val="1500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기대효과</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금융</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의사결정</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지원</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강</a:t>
            </a:r>
            <a:r>
              <a:rPr b="0" i="0" lang="ko-KR" sz="2200" u="none" cap="none" strike="noStrike">
                <a:solidFill>
                  <a:srgbClr val="666666"/>
                </a:solidFill>
                <a:latin typeface="Calibri"/>
                <a:ea typeface="Calibri"/>
                <a:cs typeface="Calibri"/>
                <a:sym typeface="Calibri"/>
              </a:rPr>
              <a:t>화</a:t>
            </a:r>
            <a:endParaRPr>
              <a:solidFill>
                <a:srgbClr val="666666"/>
              </a:solidFill>
            </a:endParaRPr>
          </a:p>
          <a:p>
            <a:pPr indent="0" lvl="0" marL="0" marR="0" rtl="0" algn="l">
              <a:lnSpc>
                <a:spcPct val="150000"/>
              </a:lnSpc>
              <a:spcBef>
                <a:spcPts val="0"/>
              </a:spcBef>
              <a:spcAft>
                <a:spcPts val="0"/>
              </a:spcAft>
              <a:buNone/>
            </a:pPr>
            <a:r>
              <a:t/>
            </a:r>
            <a:endParaRPr>
              <a:solidFill>
                <a:srgbClr val="666666"/>
              </a:solidFill>
            </a:endParaRPr>
          </a:p>
        </p:txBody>
      </p:sp>
      <p:sp>
        <p:nvSpPr>
          <p:cNvPr id="127" name="Google Shape;127;p3"/>
          <p:cNvSpPr txBox="1"/>
          <p:nvPr/>
        </p:nvSpPr>
        <p:spPr>
          <a:xfrm>
            <a:off x="11125200" y="1384300"/>
            <a:ext cx="6756400" cy="4826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i="0" lang="ko-KR" sz="2700" u="none" cap="none" strike="noStrike">
                <a:solidFill>
                  <a:srgbClr val="3958E3"/>
                </a:solidFill>
                <a:latin typeface="Calibri"/>
                <a:ea typeface="Calibri"/>
                <a:cs typeface="Calibri"/>
                <a:sym typeface="Calibri"/>
              </a:rPr>
              <a:t>금리</a:t>
            </a:r>
            <a:r>
              <a:rPr b="1" i="0" lang="ko-KR" sz="2700" u="none" cap="none" strike="noStrike">
                <a:solidFill>
                  <a:srgbClr val="3958E3"/>
                </a:solidFill>
              </a:rPr>
              <a:t> </a:t>
            </a:r>
            <a:r>
              <a:rPr b="1" i="0" lang="ko-KR" sz="2700" u="none" cap="none" strike="noStrike">
                <a:solidFill>
                  <a:srgbClr val="3958E3"/>
                </a:solidFill>
                <a:latin typeface="Calibri"/>
                <a:ea typeface="Calibri"/>
                <a:cs typeface="Calibri"/>
                <a:sym typeface="Calibri"/>
              </a:rPr>
              <a:t>예측</a:t>
            </a:r>
            <a:r>
              <a:rPr b="1" i="0" lang="ko-KR" sz="2700" u="none" cap="none" strike="noStrike">
                <a:solidFill>
                  <a:srgbClr val="3958E3"/>
                </a:solidFill>
              </a:rPr>
              <a:t> </a:t>
            </a:r>
            <a:r>
              <a:rPr b="1" i="0" lang="ko-KR" sz="2700" u="none" cap="none" strike="noStrike">
                <a:solidFill>
                  <a:srgbClr val="3958E3"/>
                </a:solidFill>
                <a:latin typeface="Calibri"/>
                <a:ea typeface="Calibri"/>
                <a:cs typeface="Calibri"/>
                <a:sym typeface="Calibri"/>
              </a:rPr>
              <a:t>모델</a:t>
            </a:r>
            <a:r>
              <a:rPr b="1" i="0" lang="ko-KR" sz="2700" u="none" cap="none" strike="noStrike">
                <a:solidFill>
                  <a:srgbClr val="3958E3"/>
                </a:solidFill>
              </a:rPr>
              <a:t> </a:t>
            </a:r>
            <a:r>
              <a:rPr b="1" i="0" lang="ko-KR" sz="2700" u="none" cap="none" strike="noStrike">
                <a:solidFill>
                  <a:srgbClr val="3958E3"/>
                </a:solidFill>
                <a:latin typeface="Calibri"/>
                <a:ea typeface="Calibri"/>
                <a:cs typeface="Calibri"/>
                <a:sym typeface="Calibri"/>
              </a:rPr>
              <a:t>프로젝트</a:t>
            </a:r>
            <a:endParaRPr b="1"/>
          </a:p>
        </p:txBody>
      </p:sp>
      <p:sp>
        <p:nvSpPr>
          <p:cNvPr id="128" name="Google Shape;128;p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ko-KR"/>
              <a:t>‹#›</a:t>
            </a:fld>
            <a:endParaRPr/>
          </a:p>
        </p:txBody>
      </p:sp>
      <p:sp>
        <p:nvSpPr>
          <p:cNvPr id="129" name="Google Shape;129;p3"/>
          <p:cNvSpPr txBox="1"/>
          <p:nvPr/>
        </p:nvSpPr>
        <p:spPr>
          <a:xfrm>
            <a:off x="174800" y="0"/>
            <a:ext cx="5146500" cy="646500"/>
          </a:xfrm>
          <a:prstGeom prst="rect">
            <a:avLst/>
          </a:prstGeom>
          <a:noFill/>
          <a:ln>
            <a:noFill/>
          </a:ln>
        </p:spPr>
        <p:txBody>
          <a:bodyPr anchorCtr="0" anchor="t" bIns="91425" lIns="91425" spcFirstLastPara="1" rIns="91425" wrap="square" tIns="91425">
            <a:spAutoFit/>
          </a:bodyPr>
          <a:lstStyle/>
          <a:p>
            <a:pPr indent="-419100" lvl="0" marL="914400" rtl="0" algn="l">
              <a:lnSpc>
                <a:spcPct val="115000"/>
              </a:lnSpc>
              <a:spcBef>
                <a:spcPts val="0"/>
              </a:spcBef>
              <a:spcAft>
                <a:spcPts val="0"/>
              </a:spcAft>
              <a:buClr>
                <a:srgbClr val="3958E3"/>
              </a:buClr>
              <a:buSzPts val="3000"/>
              <a:buAutoNum type="arabicPeriod"/>
            </a:pPr>
            <a:r>
              <a:rPr b="1" lang="ko-KR" sz="3000">
                <a:solidFill>
                  <a:srgbClr val="3958E3"/>
                </a:solidFill>
              </a:rPr>
              <a:t>프로젝트 개요	</a:t>
            </a:r>
            <a:endParaRPr b="1" sz="3000">
              <a:solidFill>
                <a:srgbClr val="3958E3"/>
              </a:solidFill>
            </a:endParaRPr>
          </a:p>
        </p:txBody>
      </p:sp>
      <p:sp>
        <p:nvSpPr>
          <p:cNvPr id="130" name="Google Shape;130;p3"/>
          <p:cNvSpPr txBox="1"/>
          <p:nvPr/>
        </p:nvSpPr>
        <p:spPr>
          <a:xfrm>
            <a:off x="11125200" y="4523150"/>
            <a:ext cx="7158600" cy="525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ko-KR" sz="2700">
                <a:solidFill>
                  <a:srgbClr val="3958E3"/>
                </a:solidFill>
              </a:rPr>
              <a:t>해결하고자 하는 핵심 과제</a:t>
            </a:r>
            <a:endParaRPr b="1" sz="2700">
              <a:solidFill>
                <a:srgbClr val="3958E3"/>
              </a:solidFill>
            </a:endParaRPr>
          </a:p>
          <a:p>
            <a:pPr indent="0" lvl="0" marL="0" rtl="0" algn="l">
              <a:lnSpc>
                <a:spcPct val="115000"/>
              </a:lnSpc>
              <a:spcBef>
                <a:spcPts val="1400"/>
              </a:spcBef>
              <a:spcAft>
                <a:spcPts val="0"/>
              </a:spcAft>
              <a:buNone/>
            </a:pPr>
            <a:r>
              <a:rPr b="1" lang="ko-KR" sz="2200">
                <a:solidFill>
                  <a:schemeClr val="dk1"/>
                </a:solidFill>
              </a:rPr>
              <a:t>한국은행의 금리 결정에 영향을 미치는 주요 경제 지표와 텍스트 데이터</a:t>
            </a:r>
            <a:r>
              <a:rPr lang="ko-KR" sz="2200">
                <a:solidFill>
                  <a:schemeClr val="dk1"/>
                </a:solidFill>
              </a:rPr>
              <a:t>(금융뉴스, 통화정책 의사록 등)를 결합 분석하여 </a:t>
            </a:r>
            <a:r>
              <a:rPr b="1" lang="ko-KR" sz="2200">
                <a:solidFill>
                  <a:srgbClr val="980000"/>
                </a:solidFill>
              </a:rPr>
              <a:t>정형+비정형데이터 기반 통합 금리 예측 모델</a:t>
            </a:r>
            <a:r>
              <a:rPr lang="ko-KR" sz="2200">
                <a:solidFill>
                  <a:schemeClr val="dk1"/>
                </a:solidFill>
              </a:rPr>
              <a:t>을 구축</a:t>
            </a:r>
            <a:br>
              <a:rPr lang="ko-KR" sz="2200">
                <a:solidFill>
                  <a:schemeClr val="dk1"/>
                </a:solidFill>
              </a:rPr>
            </a:br>
            <a:endParaRPr sz="2200">
              <a:solidFill>
                <a:schemeClr val="dk1"/>
              </a:solidFill>
            </a:endParaRPr>
          </a:p>
          <a:p>
            <a:pPr indent="0" lvl="0" marL="0" rtl="0" algn="l">
              <a:lnSpc>
                <a:spcPct val="115000"/>
              </a:lnSpc>
              <a:spcBef>
                <a:spcPts val="1400"/>
              </a:spcBef>
              <a:spcAft>
                <a:spcPts val="0"/>
              </a:spcAft>
              <a:buNone/>
            </a:pPr>
            <a:r>
              <a:rPr lang="ko-KR" sz="2200">
                <a:solidFill>
                  <a:schemeClr val="dk1"/>
                </a:solidFill>
              </a:rPr>
              <a:t>기존 모델이 간과했던 </a:t>
            </a:r>
            <a:r>
              <a:rPr b="1" lang="ko-KR" sz="2200">
                <a:solidFill>
                  <a:schemeClr val="dk1"/>
                </a:solidFill>
              </a:rPr>
              <a:t>비정형 데이터(텍스트)의 잠재적 예측 정보</a:t>
            </a:r>
            <a:r>
              <a:rPr lang="ko-KR" sz="2200">
                <a:solidFill>
                  <a:schemeClr val="dk1"/>
                </a:solidFill>
              </a:rPr>
              <a:t>를 </a:t>
            </a:r>
            <a:r>
              <a:rPr b="1" lang="ko-KR" sz="2200">
                <a:solidFill>
                  <a:srgbClr val="980000"/>
                </a:solidFill>
              </a:rPr>
              <a:t>자연어 처리 기법</a:t>
            </a:r>
            <a:r>
              <a:rPr lang="ko-KR" sz="2200">
                <a:solidFill>
                  <a:schemeClr val="dk1"/>
                </a:solidFill>
              </a:rPr>
              <a:t>을 통해 정량화하여 반영</a:t>
            </a:r>
            <a:endParaRPr sz="2200">
              <a:solidFill>
                <a:schemeClr val="dk1"/>
              </a:solidFill>
            </a:endParaRPr>
          </a:p>
          <a:p>
            <a:pPr indent="0" lvl="0" marL="0" rtl="0" algn="l">
              <a:lnSpc>
                <a:spcPct val="115000"/>
              </a:lnSpc>
              <a:spcBef>
                <a:spcPts val="1400"/>
              </a:spcBef>
              <a:spcAft>
                <a:spcPts val="0"/>
              </a:spcAft>
              <a:buNone/>
            </a:pPr>
            <a:r>
              <a:rPr lang="ko-KR" sz="2200">
                <a:solidFill>
                  <a:schemeClr val="dk1"/>
                </a:solidFill>
              </a:rPr>
              <a:t>일반 대중이 </a:t>
            </a:r>
            <a:r>
              <a:rPr b="1" lang="ko-KR" sz="2200">
                <a:solidFill>
                  <a:schemeClr val="dk1"/>
                </a:solidFill>
              </a:rPr>
              <a:t>금리 변화의 원인을 이해하고 미래 변동을 합리적으로 예측</a:t>
            </a:r>
            <a:r>
              <a:rPr lang="ko-KR" sz="2200">
                <a:solidFill>
                  <a:schemeClr val="dk1"/>
                </a:solidFill>
              </a:rPr>
              <a:t>할 수 있도록 하는 인사이트 제공</a:t>
            </a:r>
            <a:endParaRPr sz="2200">
              <a:solidFill>
                <a:schemeClr val="dk1"/>
              </a:solidFill>
            </a:endParaRPr>
          </a:p>
          <a:p>
            <a:pPr indent="0" lvl="0" marL="0" rtl="0" algn="l">
              <a:spcBef>
                <a:spcPts val="1400"/>
              </a:spcBef>
              <a:spcAft>
                <a:spcPts val="400"/>
              </a:spcAft>
              <a:buNone/>
            </a:pPr>
            <a:r>
              <a:t/>
            </a:r>
            <a:endParaRPr b="1" sz="2400">
              <a:solidFill>
                <a:schemeClr val="dk1"/>
              </a:solidFill>
            </a:endParaRPr>
          </a:p>
        </p:txBody>
      </p:sp>
      <p:pic>
        <p:nvPicPr>
          <p:cNvPr id="131" name="Google Shape;131;p3"/>
          <p:cNvPicPr preferRelativeResize="0"/>
          <p:nvPr/>
        </p:nvPicPr>
        <p:blipFill rotWithShape="1">
          <a:blip r:embed="rId9">
            <a:alphaModFix amt="20000"/>
          </a:blip>
          <a:srcRect b="0" l="0" r="0" t="0"/>
          <a:stretch/>
        </p:blipFill>
        <p:spPr>
          <a:xfrm rot="5400000">
            <a:off x="203200" y="5130800"/>
            <a:ext cx="8191500" cy="12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g34aaef74db6_2_18"/>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sp>
        <p:nvSpPr>
          <p:cNvPr id="580" name="Google Shape;580;g34aaef74db6_2_18"/>
          <p:cNvSpPr txBox="1"/>
          <p:nvPr/>
        </p:nvSpPr>
        <p:spPr>
          <a:xfrm>
            <a:off x="854475" y="1110750"/>
            <a:ext cx="7943400" cy="4312200"/>
          </a:xfrm>
          <a:prstGeom prst="rect">
            <a:avLst/>
          </a:prstGeom>
          <a:noFill/>
          <a:ln>
            <a:noFill/>
          </a:ln>
        </p:spPr>
        <p:txBody>
          <a:bodyPr anchorCtr="0" anchor="t" bIns="45700" lIns="91425" spcFirstLastPara="1" rIns="91425" wrap="square" tIns="45700">
            <a:normAutofit/>
          </a:bodyPr>
          <a:lstStyle/>
          <a:p>
            <a:pPr indent="0" lvl="0" marL="0" marR="0" rtl="0" algn="l">
              <a:lnSpc>
                <a:spcPct val="150000"/>
              </a:lnSpc>
              <a:spcBef>
                <a:spcPts val="1000"/>
              </a:spcBef>
              <a:spcAft>
                <a:spcPts val="0"/>
              </a:spcAft>
              <a:buClr>
                <a:srgbClr val="000000"/>
              </a:buClr>
              <a:buSzPts val="2400"/>
              <a:buFont typeface="Arial"/>
              <a:buNone/>
            </a:pPr>
            <a:r>
              <a:rPr b="1" lang="ko-KR" sz="2700">
                <a:solidFill>
                  <a:srgbClr val="3958E3"/>
                </a:solidFill>
                <a:latin typeface="Calibri"/>
                <a:ea typeface="Calibri"/>
                <a:cs typeface="Calibri"/>
                <a:sym typeface="Calibri"/>
              </a:rPr>
              <a:t>1</a:t>
            </a:r>
            <a:r>
              <a:rPr b="1" i="0" lang="ko-KR" sz="2700" u="none" cap="none" strike="noStrike">
                <a:solidFill>
                  <a:srgbClr val="3958E3"/>
                </a:solidFill>
                <a:latin typeface="Calibri"/>
                <a:ea typeface="Calibri"/>
                <a:cs typeface="Calibri"/>
                <a:sym typeface="Calibri"/>
              </a:rPr>
              <a:t>. 구글 뉴스 제목 감성분석</a:t>
            </a:r>
            <a:endParaRPr b="1" i="0" sz="2700" u="none" cap="none" strike="noStrike">
              <a:solidFill>
                <a:srgbClr val="3958E3"/>
              </a:solidFill>
              <a:latin typeface="Calibri"/>
              <a:ea typeface="Calibri"/>
              <a:cs typeface="Calibri"/>
              <a:sym typeface="Calibri"/>
            </a:endParaRPr>
          </a:p>
          <a:p>
            <a:pPr indent="0" lvl="0" marL="0" marR="0" rtl="0" algn="l">
              <a:lnSpc>
                <a:spcPct val="150000"/>
              </a:lnSpc>
              <a:spcBef>
                <a:spcPts val="1000"/>
              </a:spcBef>
              <a:spcAft>
                <a:spcPts val="0"/>
              </a:spcAft>
              <a:buClr>
                <a:srgbClr val="000000"/>
              </a:buClr>
              <a:buSzPts val="2400"/>
              <a:buFont typeface="Arial"/>
              <a:buNone/>
            </a:pPr>
            <a:r>
              <a:rPr lang="ko-KR" sz="2400">
                <a:latin typeface="Calibri"/>
                <a:ea typeface="Calibri"/>
                <a:cs typeface="Calibri"/>
                <a:sym typeface="Calibri"/>
              </a:rPr>
              <a:t>1</a:t>
            </a:r>
            <a:r>
              <a:rPr i="0" lang="ko-KR" sz="2400" u="none" cap="none" strike="noStrike">
                <a:solidFill>
                  <a:srgbClr val="000000"/>
                </a:solidFill>
                <a:latin typeface="Calibri"/>
                <a:ea typeface="Calibri"/>
                <a:cs typeface="Calibri"/>
                <a:sym typeface="Calibri"/>
              </a:rPr>
              <a:t>-</a:t>
            </a:r>
            <a:r>
              <a:rPr lang="ko-KR" sz="2400">
                <a:latin typeface="Calibri"/>
                <a:ea typeface="Calibri"/>
                <a:cs typeface="Calibri"/>
                <a:sym typeface="Calibri"/>
              </a:rPr>
              <a:t>3</a:t>
            </a:r>
            <a:r>
              <a:rPr i="0" lang="ko-KR" sz="2400" u="none" cap="none" strike="noStrike">
                <a:solidFill>
                  <a:srgbClr val="000000"/>
                </a:solidFill>
                <a:latin typeface="Calibri"/>
                <a:ea typeface="Calibri"/>
                <a:cs typeface="Calibri"/>
                <a:sym typeface="Calibri"/>
              </a:rPr>
              <a:t>. 구글 뉴스 제목 감성분석 결과</a:t>
            </a:r>
            <a:endParaRPr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1000"/>
              </a:spcBef>
              <a:spcAft>
                <a:spcPts val="0"/>
              </a:spcAft>
              <a:buClr>
                <a:srgbClr val="000000"/>
              </a:buClr>
              <a:buSzPts val="2400"/>
              <a:buFont typeface="Calibri"/>
              <a:buChar char="-"/>
            </a:pPr>
            <a:r>
              <a:rPr i="0" lang="ko-KR" sz="2400" u="none" cap="none" strike="noStrike">
                <a:solidFill>
                  <a:srgbClr val="000000"/>
                </a:solidFill>
                <a:latin typeface="Calibri"/>
                <a:ea typeface="Calibri"/>
                <a:cs typeface="Calibri"/>
                <a:sym typeface="Calibri"/>
              </a:rPr>
              <a:t>sklearn의 cross_val_score() 함수로 5겹 교차검증 실시</a:t>
            </a:r>
            <a:endParaRPr i="0" sz="2400" u="none" cap="none" strike="noStrike">
              <a:solidFill>
                <a:srgbClr val="000000"/>
              </a:solidFill>
              <a:latin typeface="Calibri"/>
              <a:ea typeface="Calibri"/>
              <a:cs typeface="Calibri"/>
              <a:sym typeface="Calibri"/>
            </a:endParaRPr>
          </a:p>
          <a:p>
            <a:pPr indent="-381000" lvl="0" marL="457200" marR="0" rtl="0" algn="l">
              <a:lnSpc>
                <a:spcPct val="150000"/>
              </a:lnSpc>
              <a:spcBef>
                <a:spcPts val="0"/>
              </a:spcBef>
              <a:spcAft>
                <a:spcPts val="0"/>
              </a:spcAft>
              <a:buClr>
                <a:srgbClr val="000000"/>
              </a:buClr>
              <a:buSzPts val="2400"/>
              <a:buFont typeface="Calibri"/>
              <a:buChar char="-"/>
            </a:pPr>
            <a:r>
              <a:rPr i="0" lang="ko-KR" sz="2400" u="none" cap="none" strike="noStrike">
                <a:solidFill>
                  <a:srgbClr val="000000"/>
                </a:solidFill>
                <a:latin typeface="Calibri"/>
                <a:ea typeface="Calibri"/>
                <a:cs typeface="Calibri"/>
                <a:sym typeface="Calibri"/>
              </a:rPr>
              <a:t>감성 분석</a:t>
            </a:r>
            <a:r>
              <a:rPr i="0" lang="ko-KR" sz="2400" u="none" cap="none" strike="noStrike">
                <a:solidFill>
                  <a:srgbClr val="000000"/>
                </a:solidFill>
                <a:latin typeface="Calibri"/>
                <a:ea typeface="Calibri"/>
                <a:cs typeface="Calibri"/>
                <a:sym typeface="Calibri"/>
              </a:rPr>
              <a:t> 정확도는 약 75%로 나타남.</a:t>
            </a:r>
            <a:endParaRPr i="0" sz="2400" u="none" cap="none" strike="noStrike">
              <a:solidFill>
                <a:srgbClr val="000000"/>
              </a:solidFill>
              <a:latin typeface="Calibri"/>
              <a:ea typeface="Calibri"/>
              <a:cs typeface="Calibri"/>
              <a:sym typeface="Calibri"/>
            </a:endParaRPr>
          </a:p>
          <a:p>
            <a:pPr indent="0" lvl="0" marL="0" marR="0" rtl="0" algn="l">
              <a:lnSpc>
                <a:spcPct val="150000"/>
              </a:lnSpc>
              <a:spcBef>
                <a:spcPts val="1000"/>
              </a:spcBef>
              <a:spcAft>
                <a:spcPts val="0"/>
              </a:spcAft>
              <a:buClr>
                <a:srgbClr val="000000"/>
              </a:buClr>
              <a:buSzPts val="2400"/>
              <a:buFont typeface="Arial"/>
              <a:buNone/>
            </a:pPr>
            <a:r>
              <a:t/>
            </a:r>
            <a:endParaRPr i="0" sz="2400" u="none" cap="none" strike="noStrike">
              <a:solidFill>
                <a:srgbClr val="000000"/>
              </a:solidFill>
              <a:latin typeface="Calibri"/>
              <a:ea typeface="Calibri"/>
              <a:cs typeface="Calibri"/>
              <a:sym typeface="Calibri"/>
            </a:endParaRPr>
          </a:p>
        </p:txBody>
      </p:sp>
      <p:pic>
        <p:nvPicPr>
          <p:cNvPr id="581" name="Google Shape;581;g34aaef74db6_2_18"/>
          <p:cNvPicPr preferRelativeResize="0"/>
          <p:nvPr/>
        </p:nvPicPr>
        <p:blipFill rotWithShape="1">
          <a:blip r:embed="rId4">
            <a:alphaModFix/>
          </a:blip>
          <a:srcRect b="19249" l="21231" r="46904" t="37745"/>
          <a:stretch/>
        </p:blipFill>
        <p:spPr>
          <a:xfrm>
            <a:off x="1580300" y="4467125"/>
            <a:ext cx="6796546" cy="5159700"/>
          </a:xfrm>
          <a:prstGeom prst="rect">
            <a:avLst/>
          </a:prstGeom>
          <a:noFill/>
          <a:ln cap="flat" cmpd="sng" w="9525">
            <a:solidFill>
              <a:schemeClr val="dk2"/>
            </a:solidFill>
            <a:prstDash val="solid"/>
            <a:round/>
            <a:headEnd len="sm" w="sm" type="none"/>
            <a:tailEnd len="sm" w="sm" type="none"/>
          </a:ln>
        </p:spPr>
      </p:pic>
      <p:pic>
        <p:nvPicPr>
          <p:cNvPr id="582" name="Google Shape;582;g34aaef74db6_2_18"/>
          <p:cNvPicPr preferRelativeResize="0"/>
          <p:nvPr/>
        </p:nvPicPr>
        <p:blipFill rotWithShape="1">
          <a:blip r:embed="rId5">
            <a:alphaModFix/>
          </a:blip>
          <a:srcRect b="19581" l="18981" r="68271" t="74753"/>
          <a:stretch/>
        </p:blipFill>
        <p:spPr>
          <a:xfrm>
            <a:off x="9610350" y="8605776"/>
            <a:ext cx="4819373" cy="1204851"/>
          </a:xfrm>
          <a:prstGeom prst="rect">
            <a:avLst/>
          </a:prstGeom>
          <a:noFill/>
          <a:ln>
            <a:noFill/>
          </a:ln>
        </p:spPr>
      </p:pic>
      <p:pic>
        <p:nvPicPr>
          <p:cNvPr id="583" name="Google Shape;583;g34aaef74db6_2_18"/>
          <p:cNvPicPr preferRelativeResize="0"/>
          <p:nvPr/>
        </p:nvPicPr>
        <p:blipFill rotWithShape="1">
          <a:blip r:embed="rId6">
            <a:alphaModFix/>
          </a:blip>
          <a:srcRect b="14103" l="18214" r="39679" t="55415"/>
          <a:stretch/>
        </p:blipFill>
        <p:spPr>
          <a:xfrm>
            <a:off x="9136875" y="4879375"/>
            <a:ext cx="9151123" cy="3726408"/>
          </a:xfrm>
          <a:prstGeom prst="rect">
            <a:avLst/>
          </a:prstGeom>
          <a:noFill/>
          <a:ln>
            <a:noFill/>
          </a:ln>
        </p:spPr>
      </p:pic>
      <p:pic>
        <p:nvPicPr>
          <p:cNvPr id="584" name="Google Shape;584;g34aaef74db6_2_18"/>
          <p:cNvPicPr preferRelativeResize="0"/>
          <p:nvPr/>
        </p:nvPicPr>
        <p:blipFill rotWithShape="1">
          <a:blip r:embed="rId7">
            <a:alphaModFix/>
          </a:blip>
          <a:srcRect b="40191" l="19283" r="51789" t="28081"/>
          <a:stretch/>
        </p:blipFill>
        <p:spPr>
          <a:xfrm>
            <a:off x="9357650" y="253650"/>
            <a:ext cx="7221250" cy="4454849"/>
          </a:xfrm>
          <a:prstGeom prst="rect">
            <a:avLst/>
          </a:prstGeom>
          <a:noFill/>
          <a:ln>
            <a:noFill/>
          </a:ln>
        </p:spPr>
      </p:pic>
      <p:sp>
        <p:nvSpPr>
          <p:cNvPr id="585" name="Google Shape;585;g34aaef74db6_2_18"/>
          <p:cNvSpPr/>
          <p:nvPr/>
        </p:nvSpPr>
        <p:spPr>
          <a:xfrm>
            <a:off x="15864200" y="490300"/>
            <a:ext cx="1477500" cy="6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86" name="Google Shape;586;g34aaef74db6_2_18"/>
          <p:cNvSpPr txBox="1"/>
          <p:nvPr/>
        </p:nvSpPr>
        <p:spPr>
          <a:xfrm>
            <a:off x="16111400" y="472450"/>
            <a:ext cx="1230300" cy="48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ko-KR" sz="3200" u="none" cap="none" strike="noStrike">
                <a:solidFill>
                  <a:schemeClr val="dk1"/>
                </a:solidFill>
                <a:latin typeface="Calibri"/>
                <a:ea typeface="Calibri"/>
                <a:cs typeface="Calibri"/>
                <a:sym typeface="Calibri"/>
              </a:rPr>
              <a:t>부정</a:t>
            </a:r>
            <a:endParaRPr b="0" i="0" sz="3200" u="none" cap="none" strike="noStrike">
              <a:solidFill>
                <a:schemeClr val="dk1"/>
              </a:solidFill>
              <a:latin typeface="Calibri"/>
              <a:ea typeface="Calibri"/>
              <a:cs typeface="Calibri"/>
              <a:sym typeface="Calibri"/>
            </a:endParaRPr>
          </a:p>
        </p:txBody>
      </p:sp>
      <p:sp>
        <p:nvSpPr>
          <p:cNvPr id="587" name="Google Shape;587;g34aaef74db6_2_18"/>
          <p:cNvSpPr/>
          <p:nvPr/>
        </p:nvSpPr>
        <p:spPr>
          <a:xfrm>
            <a:off x="16111400" y="7893350"/>
            <a:ext cx="1477500" cy="60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88" name="Google Shape;588;g34aaef74db6_2_18"/>
          <p:cNvSpPr txBox="1"/>
          <p:nvPr/>
        </p:nvSpPr>
        <p:spPr>
          <a:xfrm>
            <a:off x="16358600" y="7875500"/>
            <a:ext cx="1230300" cy="48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0" i="0" lang="ko-KR" sz="3200" u="none" cap="none" strike="noStrike">
                <a:solidFill>
                  <a:schemeClr val="dk1"/>
                </a:solidFill>
                <a:latin typeface="Calibri"/>
                <a:ea typeface="Calibri"/>
                <a:cs typeface="Calibri"/>
                <a:sym typeface="Calibri"/>
              </a:rPr>
              <a:t>긍정</a:t>
            </a:r>
            <a:endParaRPr b="0" i="0" sz="3200" u="none" cap="none" strike="noStrike">
              <a:solidFill>
                <a:schemeClr val="dk1"/>
              </a:solidFill>
              <a:latin typeface="Calibri"/>
              <a:ea typeface="Calibri"/>
              <a:cs typeface="Calibri"/>
              <a:sym typeface="Calibri"/>
            </a:endParaRPr>
          </a:p>
        </p:txBody>
      </p:sp>
      <p:sp>
        <p:nvSpPr>
          <p:cNvPr id="589" name="Google Shape;589;g34aaef74db6_2_18"/>
          <p:cNvSpPr/>
          <p:nvPr/>
        </p:nvSpPr>
        <p:spPr>
          <a:xfrm>
            <a:off x="15132000" y="665250"/>
            <a:ext cx="583200" cy="293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0" name="Google Shape;590;g34aaef74db6_2_18"/>
          <p:cNvSpPr/>
          <p:nvPr/>
        </p:nvSpPr>
        <p:spPr>
          <a:xfrm>
            <a:off x="15281000" y="8048150"/>
            <a:ext cx="583200" cy="293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591" name="Google Shape;591;g34aaef74db6_2_18"/>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04. 비정형데이터 분석	</a:t>
            </a:r>
            <a:endParaRPr b="1" sz="3000">
              <a:solidFill>
                <a:srgbClr val="3958E3"/>
              </a:solidFill>
            </a:endParaRPr>
          </a:p>
        </p:txBody>
      </p:sp>
      <p:pic>
        <p:nvPicPr>
          <p:cNvPr id="592" name="Google Shape;592;g34aaef74db6_2_18"/>
          <p:cNvPicPr preferRelativeResize="0"/>
          <p:nvPr/>
        </p:nvPicPr>
        <p:blipFill rotWithShape="1">
          <a:blip r:embed="rId8">
            <a:alphaModFix/>
          </a:blip>
          <a:srcRect b="0" l="0" r="0" t="0"/>
          <a:stretch/>
        </p:blipFill>
        <p:spPr>
          <a:xfrm>
            <a:off x="-76200" y="10172700"/>
            <a:ext cx="18427702" cy="114300"/>
          </a:xfrm>
          <a:prstGeom prst="rect">
            <a:avLst/>
          </a:prstGeom>
          <a:noFill/>
          <a:ln>
            <a:noFill/>
          </a:ln>
        </p:spPr>
      </p:pic>
      <p:pic>
        <p:nvPicPr>
          <p:cNvPr id="593" name="Google Shape;593;g34aaef74db6_2_18"/>
          <p:cNvPicPr preferRelativeResize="0"/>
          <p:nvPr/>
        </p:nvPicPr>
        <p:blipFill rotWithShape="1">
          <a:blip r:embed="rId9">
            <a:alphaModFix/>
          </a:blip>
          <a:srcRect b="0" l="0" r="0" t="0"/>
          <a:stretch/>
        </p:blipFill>
        <p:spPr>
          <a:xfrm>
            <a:off x="0" y="10172700"/>
            <a:ext cx="9144000" cy="114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g34930e08122_5_127"/>
          <p:cNvPicPr preferRelativeResize="0"/>
          <p:nvPr/>
        </p:nvPicPr>
        <p:blipFill rotWithShape="1">
          <a:blip r:embed="rId3">
            <a:alphaModFix amt="8000"/>
          </a:blip>
          <a:srcRect b="0" l="0" r="0" t="0"/>
          <a:stretch/>
        </p:blipFill>
        <p:spPr>
          <a:xfrm rot="5400000">
            <a:off x="3994150" y="-4013201"/>
            <a:ext cx="10299699" cy="18313402"/>
          </a:xfrm>
          <a:prstGeom prst="rect">
            <a:avLst/>
          </a:prstGeom>
          <a:noFill/>
          <a:ln>
            <a:noFill/>
          </a:ln>
        </p:spPr>
      </p:pic>
      <p:pic>
        <p:nvPicPr>
          <p:cNvPr id="599" name="Google Shape;599;g34930e08122_5_127"/>
          <p:cNvPicPr preferRelativeResize="0"/>
          <p:nvPr/>
        </p:nvPicPr>
        <p:blipFill>
          <a:blip r:embed="rId4">
            <a:alphaModFix/>
          </a:blip>
          <a:stretch>
            <a:fillRect/>
          </a:stretch>
        </p:blipFill>
        <p:spPr>
          <a:xfrm>
            <a:off x="762000" y="4987350"/>
            <a:ext cx="8485816" cy="47662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600" name="Google Shape;600;g34930e08122_5_127"/>
          <p:cNvPicPr preferRelativeResize="0"/>
          <p:nvPr/>
        </p:nvPicPr>
        <p:blipFill>
          <a:blip r:embed="rId5">
            <a:alphaModFix/>
          </a:blip>
          <a:stretch>
            <a:fillRect/>
          </a:stretch>
        </p:blipFill>
        <p:spPr>
          <a:xfrm>
            <a:off x="9197435" y="4992175"/>
            <a:ext cx="8485815" cy="4761424"/>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601" name="Google Shape;601;g34930e08122_5_127"/>
          <p:cNvSpPr txBox="1"/>
          <p:nvPr/>
        </p:nvSpPr>
        <p:spPr>
          <a:xfrm>
            <a:off x="831200" y="927525"/>
            <a:ext cx="11689500" cy="43122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b="1" lang="ko-KR" sz="2700">
                <a:solidFill>
                  <a:srgbClr val="3958E3"/>
                </a:solidFill>
                <a:latin typeface="Calibri"/>
                <a:ea typeface="Calibri"/>
                <a:cs typeface="Calibri"/>
                <a:sym typeface="Calibri"/>
              </a:rPr>
              <a:t>1</a:t>
            </a:r>
            <a:r>
              <a:rPr b="1" lang="ko-KR" sz="2700">
                <a:solidFill>
                  <a:srgbClr val="3958E3"/>
                </a:solidFill>
                <a:latin typeface="Calibri"/>
                <a:ea typeface="Calibri"/>
                <a:cs typeface="Calibri"/>
                <a:sym typeface="Calibri"/>
              </a:rPr>
              <a:t>. 구글 뉴스 제목 감성분석</a:t>
            </a:r>
            <a:endParaRPr b="1" sz="2700">
              <a:solidFill>
                <a:srgbClr val="3958E3"/>
              </a:solidFill>
              <a:latin typeface="Calibri"/>
              <a:ea typeface="Calibri"/>
              <a:cs typeface="Calibri"/>
              <a:sym typeface="Calibri"/>
            </a:endParaRPr>
          </a:p>
          <a:p>
            <a:pPr indent="0" lvl="0" marL="0" rtl="0" algn="l">
              <a:lnSpc>
                <a:spcPct val="150000"/>
              </a:lnSpc>
              <a:spcBef>
                <a:spcPts val="1000"/>
              </a:spcBef>
              <a:spcAft>
                <a:spcPts val="0"/>
              </a:spcAft>
              <a:buNone/>
            </a:pPr>
            <a:r>
              <a:rPr lang="ko-KR" sz="2400">
                <a:solidFill>
                  <a:schemeClr val="dk1"/>
                </a:solidFill>
                <a:latin typeface="Calibri"/>
                <a:ea typeface="Calibri"/>
                <a:cs typeface="Calibri"/>
                <a:sym typeface="Calibri"/>
              </a:rPr>
              <a:t>1</a:t>
            </a:r>
            <a:r>
              <a:rPr lang="ko-KR" sz="2400">
                <a:solidFill>
                  <a:schemeClr val="dk1"/>
                </a:solidFill>
                <a:latin typeface="Calibri"/>
                <a:ea typeface="Calibri"/>
                <a:cs typeface="Calibri"/>
                <a:sym typeface="Calibri"/>
              </a:rPr>
              <a:t>-4. 구글 뉴스 제목 감성분석 EDA</a:t>
            </a:r>
            <a:endParaRPr sz="2400">
              <a:latin typeface="Calibri"/>
              <a:ea typeface="Calibri"/>
              <a:cs typeface="Calibri"/>
              <a:sym typeface="Calibri"/>
            </a:endParaRPr>
          </a:p>
          <a:p>
            <a:pPr indent="-381000" lvl="0" marL="457200" rtl="0" algn="l">
              <a:lnSpc>
                <a:spcPct val="150000"/>
              </a:lnSpc>
              <a:spcBef>
                <a:spcPts val="1000"/>
              </a:spcBef>
              <a:spcAft>
                <a:spcPts val="0"/>
              </a:spcAft>
              <a:buSzPts val="2400"/>
              <a:buFont typeface="Calibri"/>
              <a:buChar char="-"/>
            </a:pPr>
            <a:r>
              <a:rPr lang="ko-KR" sz="2400">
                <a:latin typeface="Calibri"/>
                <a:ea typeface="Calibri"/>
                <a:cs typeface="Calibri"/>
                <a:sym typeface="Calibri"/>
              </a:rPr>
              <a:t>부정(43.7%), 중립(43.0%), 긍정(13.3%)</a:t>
            </a:r>
            <a:endParaRPr sz="2400">
              <a:latin typeface="Calibri"/>
              <a:ea typeface="Calibri"/>
              <a:cs typeface="Calibri"/>
              <a:sym typeface="Calibri"/>
            </a:endParaRPr>
          </a:p>
          <a:p>
            <a:pPr indent="-381000" lvl="0" marL="457200" rtl="0" algn="l">
              <a:lnSpc>
                <a:spcPct val="150000"/>
              </a:lnSpc>
              <a:spcBef>
                <a:spcPts val="0"/>
              </a:spcBef>
              <a:spcAft>
                <a:spcPts val="0"/>
              </a:spcAft>
              <a:buSzPts val="2400"/>
              <a:buFont typeface="Calibri"/>
              <a:buChar char="-"/>
            </a:pPr>
            <a:r>
              <a:rPr lang="ko-KR" sz="2400">
                <a:latin typeface="Calibri"/>
                <a:ea typeface="Calibri"/>
                <a:cs typeface="Calibri"/>
                <a:sym typeface="Calibri"/>
              </a:rPr>
              <a:t>부정 뉴스에서는 </a:t>
            </a:r>
            <a:r>
              <a:rPr b="1" lang="ko-KR" sz="2400">
                <a:latin typeface="Calibri"/>
                <a:ea typeface="Calibri"/>
                <a:cs typeface="Calibri"/>
                <a:sym typeface="Calibri"/>
              </a:rPr>
              <a:t>‘하락’, ‘최고’,</a:t>
            </a:r>
            <a:endParaRPr b="1" sz="2400">
              <a:latin typeface="Calibri"/>
              <a:ea typeface="Calibri"/>
              <a:cs typeface="Calibri"/>
              <a:sym typeface="Calibri"/>
            </a:endParaRPr>
          </a:p>
          <a:p>
            <a:pPr indent="-381000" lvl="0" marL="457200" rtl="0" algn="l">
              <a:lnSpc>
                <a:spcPct val="150000"/>
              </a:lnSpc>
              <a:spcBef>
                <a:spcPts val="0"/>
              </a:spcBef>
              <a:spcAft>
                <a:spcPts val="0"/>
              </a:spcAft>
              <a:buSzPts val="2400"/>
              <a:buFont typeface="Calibri"/>
              <a:buChar char="-"/>
            </a:pPr>
            <a:r>
              <a:rPr lang="ko-KR" sz="2400">
                <a:latin typeface="Calibri"/>
                <a:ea typeface="Calibri"/>
                <a:cs typeface="Calibri"/>
                <a:sym typeface="Calibri"/>
              </a:rPr>
              <a:t>긍정 뉴스에서는 </a:t>
            </a:r>
            <a:r>
              <a:rPr b="1" lang="ko-KR" sz="2400">
                <a:latin typeface="Calibri"/>
                <a:ea typeface="Calibri"/>
                <a:cs typeface="Calibri"/>
                <a:sym typeface="Calibri"/>
              </a:rPr>
              <a:t>‘최고’, ‘증가’, ‘전망’ </a:t>
            </a:r>
            <a:r>
              <a:rPr lang="ko-KR" sz="2400">
                <a:latin typeface="Calibri"/>
                <a:ea typeface="Calibri"/>
                <a:cs typeface="Calibri"/>
                <a:sym typeface="Calibri"/>
              </a:rPr>
              <a:t>등이 키워드로 확인됨.</a:t>
            </a:r>
            <a:endParaRPr sz="2400">
              <a:latin typeface="Calibri"/>
              <a:ea typeface="Calibri"/>
              <a:cs typeface="Calibri"/>
              <a:sym typeface="Calibri"/>
            </a:endParaRPr>
          </a:p>
        </p:txBody>
      </p:sp>
      <p:pic>
        <p:nvPicPr>
          <p:cNvPr id="602" name="Google Shape;602;g34930e08122_5_127"/>
          <p:cNvPicPr preferRelativeResize="0"/>
          <p:nvPr/>
        </p:nvPicPr>
        <p:blipFill>
          <a:blip r:embed="rId6">
            <a:alphaModFix/>
          </a:blip>
          <a:stretch>
            <a:fillRect/>
          </a:stretch>
        </p:blipFill>
        <p:spPr>
          <a:xfrm>
            <a:off x="10515000" y="740550"/>
            <a:ext cx="6920274" cy="346272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
        <p:nvSpPr>
          <p:cNvPr id="603" name="Google Shape;603;g34930e08122_5_127"/>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04. 비정형데이터 분석	</a:t>
            </a:r>
            <a:endParaRPr b="1" sz="3000">
              <a:solidFill>
                <a:srgbClr val="3958E3"/>
              </a:solidFill>
            </a:endParaRPr>
          </a:p>
        </p:txBody>
      </p:sp>
      <p:pic>
        <p:nvPicPr>
          <p:cNvPr id="604" name="Google Shape;604;g34930e08122_5_127"/>
          <p:cNvPicPr preferRelativeResize="0"/>
          <p:nvPr/>
        </p:nvPicPr>
        <p:blipFill rotWithShape="1">
          <a:blip r:embed="rId7">
            <a:alphaModFix/>
          </a:blip>
          <a:srcRect b="0" l="0" r="0" t="0"/>
          <a:stretch/>
        </p:blipFill>
        <p:spPr>
          <a:xfrm>
            <a:off x="-76200" y="10172700"/>
            <a:ext cx="18427702" cy="114300"/>
          </a:xfrm>
          <a:prstGeom prst="rect">
            <a:avLst/>
          </a:prstGeom>
          <a:noFill/>
          <a:ln>
            <a:noFill/>
          </a:ln>
        </p:spPr>
      </p:pic>
      <p:pic>
        <p:nvPicPr>
          <p:cNvPr id="605" name="Google Shape;605;g34930e08122_5_127"/>
          <p:cNvPicPr preferRelativeResize="0"/>
          <p:nvPr/>
        </p:nvPicPr>
        <p:blipFill rotWithShape="1">
          <a:blip r:embed="rId8">
            <a:alphaModFix/>
          </a:blip>
          <a:srcRect b="0" l="0" r="0" t="0"/>
          <a:stretch/>
        </p:blipFill>
        <p:spPr>
          <a:xfrm>
            <a:off x="0" y="10172700"/>
            <a:ext cx="9144000" cy="114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pic>
        <p:nvPicPr>
          <p:cNvPr id="610" name="Google Shape;610;g34930e08122_0_0"/>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sp>
        <p:nvSpPr>
          <p:cNvPr id="611" name="Google Shape;611;g34930e08122_0_0"/>
          <p:cNvSpPr txBox="1"/>
          <p:nvPr/>
        </p:nvSpPr>
        <p:spPr>
          <a:xfrm>
            <a:off x="913450" y="959150"/>
            <a:ext cx="17210400" cy="60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ko-KR" sz="2700">
                <a:solidFill>
                  <a:srgbClr val="3958E3"/>
                </a:solidFill>
                <a:latin typeface="Calibri"/>
                <a:ea typeface="Calibri"/>
                <a:cs typeface="Calibri"/>
                <a:sym typeface="Calibri"/>
              </a:rPr>
              <a:t>2. T5 (</a:t>
            </a:r>
            <a:r>
              <a:rPr b="1" lang="ko-KR" sz="2700">
                <a:solidFill>
                  <a:srgbClr val="3958E3"/>
                </a:solidFill>
                <a:latin typeface="Calibri"/>
                <a:ea typeface="Calibri"/>
                <a:cs typeface="Calibri"/>
                <a:sym typeface="Calibri"/>
              </a:rPr>
              <a:t>Text-to-Text Transfer Transformer)  </a:t>
            </a:r>
            <a:r>
              <a:rPr b="1" lang="ko-KR" sz="2700">
                <a:solidFill>
                  <a:srgbClr val="3958E3"/>
                </a:solidFill>
                <a:latin typeface="Calibri"/>
                <a:ea typeface="Calibri"/>
                <a:cs typeface="Calibri"/>
                <a:sym typeface="Calibri"/>
              </a:rPr>
              <a:t>보고서 요약기능 </a:t>
            </a:r>
            <a:endParaRPr b="1" sz="2700">
              <a:solidFill>
                <a:srgbClr val="3958E3"/>
              </a:solidFill>
              <a:latin typeface="Calibri"/>
              <a:ea typeface="Calibri"/>
              <a:cs typeface="Calibri"/>
              <a:sym typeface="Calibri"/>
            </a:endParaRPr>
          </a:p>
        </p:txBody>
      </p:sp>
      <p:sp>
        <p:nvSpPr>
          <p:cNvPr id="612" name="Google Shape;612;g34930e08122_0_0"/>
          <p:cNvSpPr txBox="1"/>
          <p:nvPr/>
        </p:nvSpPr>
        <p:spPr>
          <a:xfrm>
            <a:off x="913450" y="1652063"/>
            <a:ext cx="167871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500"/>
              </a:spcAft>
              <a:buNone/>
            </a:pPr>
            <a:r>
              <a:rPr lang="ko-KR" sz="2400">
                <a:solidFill>
                  <a:schemeClr val="dk1"/>
                </a:solidFill>
                <a:latin typeface="Calibri"/>
                <a:ea typeface="Calibri"/>
                <a:cs typeface="Calibri"/>
                <a:sym typeface="Calibri"/>
              </a:rPr>
              <a:t>2019년 Google</a:t>
            </a:r>
            <a:r>
              <a:rPr lang="ko-KR" sz="2400">
                <a:solidFill>
                  <a:schemeClr val="dk1"/>
                </a:solidFill>
                <a:latin typeface="Calibri"/>
                <a:ea typeface="Calibri"/>
                <a:cs typeface="Calibri"/>
                <a:sym typeface="Calibri"/>
              </a:rPr>
              <a:t>이 </a:t>
            </a:r>
            <a:r>
              <a:rPr lang="ko-KR" sz="2400">
                <a:solidFill>
                  <a:schemeClr val="dk1"/>
                </a:solidFill>
                <a:latin typeface="Calibri"/>
                <a:ea typeface="Calibri"/>
                <a:cs typeface="Calibri"/>
                <a:sym typeface="Calibri"/>
              </a:rPr>
              <a:t>발표한 트랜스포머 기반 인코더-디코더 구조. </a:t>
            </a:r>
            <a:r>
              <a:rPr lang="ko-KR" sz="2400">
                <a:solidFill>
                  <a:schemeClr val="dk1"/>
                </a:solidFill>
                <a:latin typeface="Calibri"/>
                <a:ea typeface="Calibri"/>
                <a:cs typeface="Calibri"/>
                <a:sym typeface="Calibri"/>
              </a:rPr>
              <a:t>T5를 한국어 데이터로 학습시킨 paust/pko‑t5‑base모델을 사용하여 </a:t>
            </a:r>
            <a:r>
              <a:rPr lang="ko-KR" sz="2400">
                <a:solidFill>
                  <a:schemeClr val="dk1"/>
                </a:solidFill>
                <a:latin typeface="Calibri"/>
                <a:ea typeface="Calibri"/>
                <a:cs typeface="Calibri"/>
                <a:sym typeface="Calibri"/>
              </a:rPr>
              <a:t>모든 </a:t>
            </a:r>
            <a:r>
              <a:rPr lang="ko-KR" sz="2400">
                <a:solidFill>
                  <a:schemeClr val="dk1"/>
                </a:solidFill>
                <a:latin typeface="Calibri"/>
                <a:ea typeface="Calibri"/>
                <a:cs typeface="Calibri"/>
                <a:sym typeface="Calibri"/>
              </a:rPr>
              <a:t>자연어처리(</a:t>
            </a:r>
            <a:r>
              <a:rPr lang="ko-KR" sz="2400">
                <a:solidFill>
                  <a:schemeClr val="dk1"/>
                </a:solidFill>
                <a:latin typeface="Calibri"/>
                <a:ea typeface="Calibri"/>
                <a:cs typeface="Calibri"/>
                <a:sym typeface="Calibri"/>
              </a:rPr>
              <a:t>NLP) 작업을 text-to-text 형식으로 통일</a:t>
            </a:r>
            <a:r>
              <a:rPr lang="ko-KR" sz="2400">
                <a:solidFill>
                  <a:schemeClr val="dk1"/>
                </a:solidFill>
                <a:latin typeface="Calibri"/>
                <a:ea typeface="Calibri"/>
                <a:cs typeface="Calibri"/>
                <a:sym typeface="Calibri"/>
              </a:rPr>
              <a:t>시켜 텍스트 요약 작업으로 변환함</a:t>
            </a:r>
            <a:endParaRPr sz="2400">
              <a:solidFill>
                <a:schemeClr val="dk1"/>
              </a:solidFill>
              <a:latin typeface="Calibri"/>
              <a:ea typeface="Calibri"/>
              <a:cs typeface="Calibri"/>
              <a:sym typeface="Calibri"/>
            </a:endParaRPr>
          </a:p>
        </p:txBody>
      </p:sp>
      <p:sp>
        <p:nvSpPr>
          <p:cNvPr id="613" name="Google Shape;613;g34930e08122_0_0"/>
          <p:cNvSpPr txBox="1"/>
          <p:nvPr/>
        </p:nvSpPr>
        <p:spPr>
          <a:xfrm>
            <a:off x="913450" y="3537175"/>
            <a:ext cx="880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KR" sz="2400">
                <a:solidFill>
                  <a:schemeClr val="dk1"/>
                </a:solidFill>
                <a:latin typeface="Calibri"/>
                <a:ea typeface="Calibri"/>
                <a:cs typeface="Calibri"/>
                <a:sym typeface="Calibri"/>
              </a:rPr>
              <a:t>한국은행 통화정책방향 결정문 요약결과 주요 텍스트</a:t>
            </a:r>
            <a:endParaRPr sz="2400">
              <a:solidFill>
                <a:schemeClr val="dk1"/>
              </a:solidFill>
              <a:latin typeface="Calibri"/>
              <a:ea typeface="Calibri"/>
              <a:cs typeface="Calibri"/>
              <a:sym typeface="Calibri"/>
            </a:endParaRPr>
          </a:p>
        </p:txBody>
      </p:sp>
      <p:pic>
        <p:nvPicPr>
          <p:cNvPr id="614" name="Google Shape;614;g34930e08122_0_0"/>
          <p:cNvPicPr preferRelativeResize="0"/>
          <p:nvPr/>
        </p:nvPicPr>
        <p:blipFill>
          <a:blip r:embed="rId4">
            <a:alphaModFix/>
          </a:blip>
          <a:stretch>
            <a:fillRect/>
          </a:stretch>
        </p:blipFill>
        <p:spPr>
          <a:xfrm>
            <a:off x="6540388" y="7947371"/>
            <a:ext cx="11673124" cy="1825600"/>
          </a:xfrm>
          <a:prstGeom prst="rect">
            <a:avLst/>
          </a:prstGeom>
          <a:noFill/>
          <a:ln>
            <a:noFill/>
          </a:ln>
        </p:spPr>
      </p:pic>
      <p:pic>
        <p:nvPicPr>
          <p:cNvPr id="615" name="Google Shape;615;g34930e08122_0_0"/>
          <p:cNvPicPr preferRelativeResize="0"/>
          <p:nvPr/>
        </p:nvPicPr>
        <p:blipFill>
          <a:blip r:embed="rId5">
            <a:alphaModFix/>
          </a:blip>
          <a:stretch>
            <a:fillRect/>
          </a:stretch>
        </p:blipFill>
        <p:spPr>
          <a:xfrm>
            <a:off x="11472900" y="4091275"/>
            <a:ext cx="3657199" cy="4589801"/>
          </a:xfrm>
          <a:prstGeom prst="rect">
            <a:avLst/>
          </a:prstGeom>
          <a:noFill/>
          <a:ln cap="flat" cmpd="sng" w="9525">
            <a:solidFill>
              <a:srgbClr val="888888"/>
            </a:solidFill>
            <a:prstDash val="solid"/>
            <a:round/>
            <a:headEnd len="sm" w="sm" type="none"/>
            <a:tailEnd len="sm" w="sm" type="none"/>
          </a:ln>
        </p:spPr>
      </p:pic>
      <p:pic>
        <p:nvPicPr>
          <p:cNvPr id="616" name="Google Shape;616;g34930e08122_0_0"/>
          <p:cNvPicPr preferRelativeResize="0"/>
          <p:nvPr/>
        </p:nvPicPr>
        <p:blipFill>
          <a:blip r:embed="rId6">
            <a:alphaModFix/>
          </a:blip>
          <a:stretch>
            <a:fillRect/>
          </a:stretch>
        </p:blipFill>
        <p:spPr>
          <a:xfrm>
            <a:off x="732200" y="4453300"/>
            <a:ext cx="7697274" cy="3865751"/>
          </a:xfrm>
          <a:prstGeom prst="rect">
            <a:avLst/>
          </a:prstGeom>
          <a:noFill/>
          <a:ln>
            <a:noFill/>
          </a:ln>
        </p:spPr>
      </p:pic>
      <p:sp>
        <p:nvSpPr>
          <p:cNvPr id="617" name="Google Shape;617;g34930e08122_0_0"/>
          <p:cNvSpPr txBox="1"/>
          <p:nvPr/>
        </p:nvSpPr>
        <p:spPr>
          <a:xfrm>
            <a:off x="11758400" y="3368313"/>
            <a:ext cx="6138300" cy="7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KR" sz="2400">
                <a:solidFill>
                  <a:schemeClr val="dk1"/>
                </a:solidFill>
                <a:latin typeface="Calibri"/>
                <a:ea typeface="Calibri"/>
                <a:cs typeface="Calibri"/>
                <a:sym typeface="Calibri"/>
              </a:rPr>
              <a:t>원문과 요약문 (예시)</a:t>
            </a:r>
            <a:endParaRPr sz="2400">
              <a:solidFill>
                <a:schemeClr val="dk1"/>
              </a:solidFill>
              <a:latin typeface="Calibri"/>
              <a:ea typeface="Calibri"/>
              <a:cs typeface="Calibri"/>
              <a:sym typeface="Calibri"/>
            </a:endParaRPr>
          </a:p>
        </p:txBody>
      </p:sp>
      <p:sp>
        <p:nvSpPr>
          <p:cNvPr id="618" name="Google Shape;618;g34930e08122_0_0"/>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04. 비정형데이터 분석	</a:t>
            </a:r>
            <a:endParaRPr b="1" sz="3000">
              <a:solidFill>
                <a:srgbClr val="3958E3"/>
              </a:solidFill>
            </a:endParaRPr>
          </a:p>
        </p:txBody>
      </p:sp>
      <p:pic>
        <p:nvPicPr>
          <p:cNvPr id="619" name="Google Shape;619;g34930e08122_0_0"/>
          <p:cNvPicPr preferRelativeResize="0"/>
          <p:nvPr/>
        </p:nvPicPr>
        <p:blipFill rotWithShape="1">
          <a:blip r:embed="rId7">
            <a:alphaModFix/>
          </a:blip>
          <a:srcRect b="0" l="0" r="0" t="0"/>
          <a:stretch/>
        </p:blipFill>
        <p:spPr>
          <a:xfrm>
            <a:off x="-76200" y="10172700"/>
            <a:ext cx="18427702" cy="114300"/>
          </a:xfrm>
          <a:prstGeom prst="rect">
            <a:avLst/>
          </a:prstGeom>
          <a:noFill/>
          <a:ln>
            <a:noFill/>
          </a:ln>
        </p:spPr>
      </p:pic>
      <p:pic>
        <p:nvPicPr>
          <p:cNvPr id="620" name="Google Shape;620;g34930e08122_0_0"/>
          <p:cNvPicPr preferRelativeResize="0"/>
          <p:nvPr/>
        </p:nvPicPr>
        <p:blipFill rotWithShape="1">
          <a:blip r:embed="rId8">
            <a:alphaModFix/>
          </a:blip>
          <a:srcRect b="0" l="0" r="0" t="0"/>
          <a:stretch/>
        </p:blipFill>
        <p:spPr>
          <a:xfrm>
            <a:off x="0" y="10172700"/>
            <a:ext cx="9144000" cy="114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4" name="Shape 624"/>
        <p:cNvGrpSpPr/>
        <p:nvPr/>
      </p:nvGrpSpPr>
      <p:grpSpPr>
        <a:xfrm>
          <a:off x="0" y="0"/>
          <a:ext cx="0" cy="0"/>
          <a:chOff x="0" y="0"/>
          <a:chExt cx="0" cy="0"/>
        </a:xfrm>
      </p:grpSpPr>
      <p:pic>
        <p:nvPicPr>
          <p:cNvPr id="625" name="Google Shape;625;g34a905a7a6e_1_190"/>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626" name="Google Shape;626;g34a905a7a6e_1_190"/>
          <p:cNvPicPr preferRelativeResize="0"/>
          <p:nvPr/>
        </p:nvPicPr>
        <p:blipFill rotWithShape="1">
          <a:blip r:embed="rId4">
            <a:alphaModFix amt="51000"/>
          </a:blip>
          <a:srcRect b="0" l="0" r="0" t="0"/>
          <a:stretch/>
        </p:blipFill>
        <p:spPr>
          <a:xfrm>
            <a:off x="4356100" y="-584200"/>
            <a:ext cx="11849100" cy="10071101"/>
          </a:xfrm>
          <a:prstGeom prst="rect">
            <a:avLst/>
          </a:prstGeom>
          <a:noFill/>
          <a:ln>
            <a:noFill/>
          </a:ln>
        </p:spPr>
      </p:pic>
      <p:pic>
        <p:nvPicPr>
          <p:cNvPr id="627" name="Google Shape;627;g34a905a7a6e_1_190"/>
          <p:cNvPicPr preferRelativeResize="0"/>
          <p:nvPr/>
        </p:nvPicPr>
        <p:blipFill rotWithShape="1">
          <a:blip r:embed="rId5">
            <a:alphaModFix amt="20000"/>
          </a:blip>
          <a:srcRect b="0" l="0" r="0" t="0"/>
          <a:stretch/>
        </p:blipFill>
        <p:spPr>
          <a:xfrm rot="5400000">
            <a:off x="5054600" y="5130800"/>
            <a:ext cx="8191500" cy="12700"/>
          </a:xfrm>
          <a:prstGeom prst="rect">
            <a:avLst/>
          </a:prstGeom>
          <a:noFill/>
          <a:ln>
            <a:noFill/>
          </a:ln>
        </p:spPr>
      </p:pic>
      <p:pic>
        <p:nvPicPr>
          <p:cNvPr id="628" name="Google Shape;628;g34a905a7a6e_1_190"/>
          <p:cNvPicPr preferRelativeResize="0"/>
          <p:nvPr/>
        </p:nvPicPr>
        <p:blipFill rotWithShape="1">
          <a:blip r:embed="rId6">
            <a:alphaModFix amt="20000"/>
          </a:blip>
          <a:srcRect b="0" l="0" r="0" t="0"/>
          <a:stretch/>
        </p:blipFill>
        <p:spPr>
          <a:xfrm>
            <a:off x="1333500" y="5143500"/>
            <a:ext cx="15621000" cy="12700"/>
          </a:xfrm>
          <a:prstGeom prst="rect">
            <a:avLst/>
          </a:prstGeom>
          <a:noFill/>
          <a:ln>
            <a:noFill/>
          </a:ln>
        </p:spPr>
      </p:pic>
      <p:pic>
        <p:nvPicPr>
          <p:cNvPr id="629" name="Google Shape;629;g34a905a7a6e_1_190"/>
          <p:cNvPicPr preferRelativeResize="0"/>
          <p:nvPr/>
        </p:nvPicPr>
        <p:blipFill rotWithShape="1">
          <a:blip r:embed="rId7">
            <a:alphaModFix/>
          </a:blip>
          <a:srcRect b="0" l="0" r="0" t="0"/>
          <a:stretch/>
        </p:blipFill>
        <p:spPr>
          <a:xfrm>
            <a:off x="-76200" y="10172700"/>
            <a:ext cx="18427702" cy="114300"/>
          </a:xfrm>
          <a:prstGeom prst="rect">
            <a:avLst/>
          </a:prstGeom>
          <a:noFill/>
          <a:ln>
            <a:noFill/>
          </a:ln>
        </p:spPr>
      </p:pic>
      <p:pic>
        <p:nvPicPr>
          <p:cNvPr id="630" name="Google Shape;630;g34a905a7a6e_1_190"/>
          <p:cNvPicPr preferRelativeResize="0"/>
          <p:nvPr/>
        </p:nvPicPr>
        <p:blipFill rotWithShape="1">
          <a:blip r:embed="rId8">
            <a:alphaModFix/>
          </a:blip>
          <a:srcRect b="0" l="0" r="0" t="0"/>
          <a:stretch/>
        </p:blipFill>
        <p:spPr>
          <a:xfrm>
            <a:off x="0" y="10172700"/>
            <a:ext cx="9144000" cy="114300"/>
          </a:xfrm>
          <a:prstGeom prst="rect">
            <a:avLst/>
          </a:prstGeom>
          <a:noFill/>
          <a:ln>
            <a:noFill/>
          </a:ln>
        </p:spPr>
      </p:pic>
      <p:pic>
        <p:nvPicPr>
          <p:cNvPr id="631" name="Google Shape;631;g34a905a7a6e_1_190"/>
          <p:cNvPicPr preferRelativeResize="0"/>
          <p:nvPr/>
        </p:nvPicPr>
        <p:blipFill rotWithShape="1">
          <a:blip r:embed="rId9">
            <a:alphaModFix/>
          </a:blip>
          <a:srcRect b="0" l="0" r="0" t="0"/>
          <a:stretch/>
        </p:blipFill>
        <p:spPr>
          <a:xfrm>
            <a:off x="6527800" y="2527300"/>
            <a:ext cx="5245100" cy="5232400"/>
          </a:xfrm>
          <a:prstGeom prst="rect">
            <a:avLst/>
          </a:prstGeom>
          <a:noFill/>
          <a:ln>
            <a:noFill/>
          </a:ln>
          <a:effectLst>
            <a:outerShdw blurRad="239160" dir="5400000" dist="201490">
              <a:srgbClr val="CDD9ED">
                <a:alpha val="40780"/>
              </a:srgbClr>
            </a:outerShdw>
          </a:effectLst>
        </p:spPr>
      </p:pic>
      <p:pic>
        <p:nvPicPr>
          <p:cNvPr id="632" name="Google Shape;632;g34a905a7a6e_1_190"/>
          <p:cNvPicPr preferRelativeResize="0"/>
          <p:nvPr/>
        </p:nvPicPr>
        <p:blipFill rotWithShape="1">
          <a:blip r:embed="rId10">
            <a:alphaModFix/>
          </a:blip>
          <a:srcRect b="0" l="0" r="0" t="0"/>
          <a:stretch/>
        </p:blipFill>
        <p:spPr>
          <a:xfrm>
            <a:off x="6769100" y="2768600"/>
            <a:ext cx="4762500" cy="4762500"/>
          </a:xfrm>
          <a:prstGeom prst="rect">
            <a:avLst/>
          </a:prstGeom>
          <a:noFill/>
          <a:ln>
            <a:noFill/>
          </a:ln>
        </p:spPr>
      </p:pic>
      <p:pic>
        <p:nvPicPr>
          <p:cNvPr id="633" name="Google Shape;633;g34a905a7a6e_1_190"/>
          <p:cNvPicPr preferRelativeResize="0"/>
          <p:nvPr/>
        </p:nvPicPr>
        <p:blipFill rotWithShape="1">
          <a:blip r:embed="rId11">
            <a:alphaModFix/>
          </a:blip>
          <a:srcRect b="0" l="0" r="0" t="0"/>
          <a:stretch/>
        </p:blipFill>
        <p:spPr>
          <a:xfrm>
            <a:off x="8026400" y="2032000"/>
            <a:ext cx="2260600" cy="2019300"/>
          </a:xfrm>
          <a:prstGeom prst="rect">
            <a:avLst/>
          </a:prstGeom>
          <a:noFill/>
          <a:ln>
            <a:noFill/>
          </a:ln>
        </p:spPr>
      </p:pic>
      <p:pic>
        <p:nvPicPr>
          <p:cNvPr id="634" name="Google Shape;634;g34a905a7a6e_1_190"/>
          <p:cNvPicPr preferRelativeResize="0"/>
          <p:nvPr/>
        </p:nvPicPr>
        <p:blipFill rotWithShape="1">
          <a:blip r:embed="rId12">
            <a:alphaModFix/>
          </a:blip>
          <a:srcRect b="0" l="0" r="0" t="0"/>
          <a:stretch/>
        </p:blipFill>
        <p:spPr>
          <a:xfrm>
            <a:off x="1333500" y="800100"/>
            <a:ext cx="1346200" cy="1346200"/>
          </a:xfrm>
          <a:prstGeom prst="rect">
            <a:avLst/>
          </a:prstGeom>
          <a:noFill/>
          <a:ln>
            <a:noFill/>
          </a:ln>
        </p:spPr>
      </p:pic>
      <p:pic>
        <p:nvPicPr>
          <p:cNvPr id="635" name="Google Shape;635;g34a905a7a6e_1_190"/>
          <p:cNvPicPr preferRelativeResize="0"/>
          <p:nvPr/>
        </p:nvPicPr>
        <p:blipFill rotWithShape="1">
          <a:blip r:embed="rId13">
            <a:alphaModFix/>
          </a:blip>
          <a:srcRect b="0" l="0" r="0" t="0"/>
          <a:stretch/>
        </p:blipFill>
        <p:spPr>
          <a:xfrm>
            <a:off x="15595600" y="800100"/>
            <a:ext cx="1346200" cy="1346200"/>
          </a:xfrm>
          <a:prstGeom prst="rect">
            <a:avLst/>
          </a:prstGeom>
          <a:noFill/>
          <a:ln>
            <a:noFill/>
          </a:ln>
        </p:spPr>
      </p:pic>
      <p:pic>
        <p:nvPicPr>
          <p:cNvPr id="636" name="Google Shape;636;g34a905a7a6e_1_190"/>
          <p:cNvPicPr preferRelativeResize="0"/>
          <p:nvPr/>
        </p:nvPicPr>
        <p:blipFill rotWithShape="1">
          <a:blip r:embed="rId14">
            <a:alphaModFix/>
          </a:blip>
          <a:srcRect b="0" l="0" r="0" t="0"/>
          <a:stretch/>
        </p:blipFill>
        <p:spPr>
          <a:xfrm>
            <a:off x="1333500" y="5295900"/>
            <a:ext cx="1295400" cy="1295400"/>
          </a:xfrm>
          <a:prstGeom prst="rect">
            <a:avLst/>
          </a:prstGeom>
          <a:noFill/>
          <a:ln>
            <a:noFill/>
          </a:ln>
        </p:spPr>
      </p:pic>
      <p:pic>
        <p:nvPicPr>
          <p:cNvPr id="637" name="Google Shape;637;g34a905a7a6e_1_190"/>
          <p:cNvPicPr preferRelativeResize="0"/>
          <p:nvPr/>
        </p:nvPicPr>
        <p:blipFill rotWithShape="1">
          <a:blip r:embed="rId15">
            <a:alphaModFix/>
          </a:blip>
          <a:srcRect b="0" l="0" r="0" t="0"/>
          <a:stretch/>
        </p:blipFill>
        <p:spPr>
          <a:xfrm>
            <a:off x="15659100" y="5295900"/>
            <a:ext cx="1295400" cy="1295400"/>
          </a:xfrm>
          <a:prstGeom prst="rect">
            <a:avLst/>
          </a:prstGeom>
          <a:noFill/>
          <a:ln>
            <a:noFill/>
          </a:ln>
        </p:spPr>
      </p:pic>
      <p:sp>
        <p:nvSpPr>
          <p:cNvPr id="638" name="Google Shape;638;g34a905a7a6e_1_190"/>
          <p:cNvSpPr txBox="1"/>
          <p:nvPr/>
        </p:nvSpPr>
        <p:spPr>
          <a:xfrm>
            <a:off x="7175500" y="4216400"/>
            <a:ext cx="3987900" cy="22353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0" i="0" lang="ko-KR" sz="6800" u="none" cap="none" strike="noStrike">
                <a:solidFill>
                  <a:srgbClr val="FFFFFF"/>
                </a:solidFill>
                <a:latin typeface="Calibri"/>
                <a:ea typeface="Calibri"/>
                <a:cs typeface="Calibri"/>
                <a:sym typeface="Calibri"/>
              </a:rPr>
              <a:t>통합</a:t>
            </a:r>
            <a:r>
              <a:rPr b="0" i="0" lang="ko-KR" sz="6800" u="none" cap="none" strike="noStrike">
                <a:solidFill>
                  <a:srgbClr val="FFFFFF"/>
                </a:solidFill>
                <a:latin typeface="Arial"/>
                <a:ea typeface="Arial"/>
                <a:cs typeface="Arial"/>
                <a:sym typeface="Arial"/>
              </a:rPr>
              <a:t> </a:t>
            </a:r>
            <a:r>
              <a:rPr b="0" i="0" lang="ko-KR" sz="6800" u="none" cap="none" strike="noStrike">
                <a:solidFill>
                  <a:srgbClr val="FFFFFF"/>
                </a:solidFill>
                <a:latin typeface="Calibri"/>
                <a:ea typeface="Calibri"/>
                <a:cs typeface="Calibri"/>
                <a:sym typeface="Calibri"/>
              </a:rPr>
              <a:t>예측</a:t>
            </a:r>
            <a:r>
              <a:rPr b="0" i="0" lang="ko-KR" sz="6800" u="none" cap="none" strike="noStrike">
                <a:solidFill>
                  <a:srgbClr val="FFFFFF"/>
                </a:solidFill>
                <a:latin typeface="Arial"/>
                <a:ea typeface="Arial"/>
                <a:cs typeface="Arial"/>
                <a:sym typeface="Arial"/>
              </a:rPr>
              <a:t> </a:t>
            </a:r>
            <a:r>
              <a:rPr b="0" i="0" lang="ko-KR" sz="6800" u="none" cap="none" strike="noStrike">
                <a:solidFill>
                  <a:srgbClr val="FFFFFF"/>
                </a:solidFill>
                <a:latin typeface="Calibri"/>
                <a:ea typeface="Calibri"/>
                <a:cs typeface="Calibri"/>
                <a:sym typeface="Calibri"/>
              </a:rPr>
              <a:t>모델</a:t>
            </a:r>
            <a:r>
              <a:rPr b="0" i="0" lang="ko-KR" sz="6800" u="none" cap="none" strike="noStrike">
                <a:solidFill>
                  <a:srgbClr val="FFFFFF"/>
                </a:solidFill>
                <a:latin typeface="Arial"/>
                <a:ea typeface="Arial"/>
                <a:cs typeface="Arial"/>
                <a:sym typeface="Arial"/>
              </a:rPr>
              <a:t> </a:t>
            </a:r>
            <a:r>
              <a:rPr b="0" i="0" lang="ko-KR" sz="6800" u="none" cap="none" strike="noStrike">
                <a:solidFill>
                  <a:srgbClr val="FFFFFF"/>
                </a:solidFill>
                <a:latin typeface="Calibri"/>
                <a:ea typeface="Calibri"/>
                <a:cs typeface="Calibri"/>
                <a:sym typeface="Calibri"/>
              </a:rPr>
              <a:t>구축</a:t>
            </a:r>
            <a:endParaRPr/>
          </a:p>
        </p:txBody>
      </p:sp>
      <p:sp>
        <p:nvSpPr>
          <p:cNvPr id="639" name="Google Shape;639;g34a905a7a6e_1_190"/>
          <p:cNvSpPr txBox="1"/>
          <p:nvPr/>
        </p:nvSpPr>
        <p:spPr>
          <a:xfrm>
            <a:off x="1333500" y="3213100"/>
            <a:ext cx="5105400" cy="13971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정형</a:t>
            </a:r>
            <a:r>
              <a:rPr b="0" i="0" lang="ko-KR" sz="2200" u="none" cap="none" strike="noStrike">
                <a:solidFill>
                  <a:srgbClr val="000000"/>
                </a:solidFill>
                <a:latin typeface="Arial"/>
                <a:ea typeface="Arial"/>
                <a:cs typeface="Arial"/>
                <a:sym typeface="Arial"/>
              </a:rPr>
              <a:t>/</a:t>
            </a:r>
            <a:r>
              <a:rPr b="0" i="0" lang="ko-KR" sz="2200" u="none" cap="none" strike="noStrike">
                <a:solidFill>
                  <a:srgbClr val="000000"/>
                </a:solidFill>
                <a:latin typeface="Calibri"/>
                <a:ea typeface="Calibri"/>
                <a:cs typeface="Calibri"/>
                <a:sym typeface="Calibri"/>
              </a:rPr>
              <a:t>비정형</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데이터</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결합</a:t>
            </a:r>
            <a:endParaRPr/>
          </a:p>
          <a:p>
            <a:pPr indent="0" lvl="0" marL="0" marR="0" rtl="0" algn="l">
              <a:lnSpc>
                <a:spcPct val="99600"/>
              </a:lnSpc>
              <a:spcBef>
                <a:spcPts val="0"/>
              </a:spcBef>
              <a:spcAft>
                <a:spcPts val="0"/>
              </a:spcAft>
              <a:buNone/>
            </a:pPr>
            <a:r>
              <a:rPr b="0" i="0" lang="ko-KR" sz="2200" u="none" cap="none" strike="noStrike">
                <a:solidFill>
                  <a:srgbClr val="000000"/>
                </a:solidFill>
                <a:latin typeface="Arial"/>
                <a:ea typeface="Arial"/>
                <a:cs typeface="Arial"/>
                <a:sym typeface="Arial"/>
              </a:rPr>
              <a:t>- </a:t>
            </a:r>
            <a:r>
              <a:rPr lang="ko-KR" sz="2200">
                <a:latin typeface="Calibri"/>
                <a:ea typeface="Calibri"/>
                <a:cs typeface="Calibri"/>
                <a:sym typeface="Calibri"/>
              </a:rPr>
              <a:t>Feature engineering</a:t>
            </a:r>
            <a:r>
              <a:rPr b="0" i="0" lang="ko-KR" sz="2200" u="none" cap="none" strike="noStrike">
                <a:solidFill>
                  <a:srgbClr val="000000"/>
                </a:solidFill>
                <a:latin typeface="Arial"/>
                <a:ea typeface="Arial"/>
                <a:cs typeface="Arial"/>
                <a:sym typeface="Arial"/>
              </a:rPr>
              <a:t> </a:t>
            </a:r>
            <a:r>
              <a:rPr lang="ko-KR" sz="2200">
                <a:latin typeface="Calibri"/>
                <a:ea typeface="Calibri"/>
                <a:cs typeface="Calibri"/>
                <a:sym typeface="Calibri"/>
              </a:rPr>
              <a:t>and optimization</a:t>
            </a:r>
            <a:endParaRPr/>
          </a:p>
          <a:p>
            <a:pPr indent="0" lvl="0" marL="0" marR="0" rtl="0" algn="l">
              <a:lnSpc>
                <a:spcPct val="99600"/>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시계열</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특성</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고려</a:t>
            </a:r>
            <a:endParaRPr/>
          </a:p>
          <a:p>
            <a:pPr indent="0" lvl="0" marL="0" marR="0" rtl="0" algn="l">
              <a:lnSpc>
                <a:spcPct val="99600"/>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데이터</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정규화</a:t>
            </a:r>
            <a:endParaRPr/>
          </a:p>
        </p:txBody>
      </p:sp>
      <p:sp>
        <p:nvSpPr>
          <p:cNvPr id="640" name="Google Shape;640;g34a905a7a6e_1_190"/>
          <p:cNvSpPr txBox="1"/>
          <p:nvPr/>
        </p:nvSpPr>
        <p:spPr>
          <a:xfrm>
            <a:off x="1333500" y="2489200"/>
            <a:ext cx="5118000" cy="4827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0" i="0" lang="ko-KR" sz="2700" u="none" cap="none" strike="noStrike">
                <a:solidFill>
                  <a:srgbClr val="000000"/>
                </a:solidFill>
                <a:latin typeface="Calibri"/>
                <a:ea typeface="Calibri"/>
                <a:cs typeface="Calibri"/>
                <a:sym typeface="Calibri"/>
              </a:rPr>
              <a:t>데이터</a:t>
            </a:r>
            <a:r>
              <a:rPr b="0" i="0" lang="ko-KR" sz="2700" u="none" cap="none" strike="noStrike">
                <a:solidFill>
                  <a:srgbClr val="000000"/>
                </a:solidFill>
                <a:latin typeface="Arial"/>
                <a:ea typeface="Arial"/>
                <a:cs typeface="Arial"/>
                <a:sym typeface="Arial"/>
              </a:rPr>
              <a:t> </a:t>
            </a:r>
            <a:r>
              <a:rPr b="0" i="0" lang="ko-KR" sz="2700" u="none" cap="none" strike="noStrike">
                <a:solidFill>
                  <a:srgbClr val="000000"/>
                </a:solidFill>
                <a:latin typeface="Calibri"/>
                <a:ea typeface="Calibri"/>
                <a:cs typeface="Calibri"/>
                <a:sym typeface="Calibri"/>
              </a:rPr>
              <a:t>통합</a:t>
            </a:r>
            <a:r>
              <a:rPr b="0" i="0" lang="ko-KR" sz="2700" u="none" cap="none" strike="noStrike">
                <a:solidFill>
                  <a:srgbClr val="000000"/>
                </a:solidFill>
                <a:latin typeface="Arial"/>
                <a:ea typeface="Arial"/>
                <a:cs typeface="Arial"/>
                <a:sym typeface="Arial"/>
              </a:rPr>
              <a:t> </a:t>
            </a:r>
            <a:r>
              <a:rPr b="0" i="0" lang="ko-KR" sz="2700" u="none" cap="none" strike="noStrike">
                <a:solidFill>
                  <a:srgbClr val="000000"/>
                </a:solidFill>
                <a:latin typeface="Calibri"/>
                <a:ea typeface="Calibri"/>
                <a:cs typeface="Calibri"/>
                <a:sym typeface="Calibri"/>
              </a:rPr>
              <a:t>방법론</a:t>
            </a:r>
            <a:endParaRPr/>
          </a:p>
        </p:txBody>
      </p:sp>
      <p:sp>
        <p:nvSpPr>
          <p:cNvPr id="641" name="Google Shape;641;g34a905a7a6e_1_190"/>
          <p:cNvSpPr txBox="1"/>
          <p:nvPr/>
        </p:nvSpPr>
        <p:spPr>
          <a:xfrm>
            <a:off x="1333500" y="7835900"/>
            <a:ext cx="5105400" cy="13971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교차</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검증</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기법</a:t>
            </a:r>
            <a:endParaRPr/>
          </a:p>
          <a:p>
            <a:pPr indent="0" lvl="0" marL="0" marR="0" rtl="0" algn="l">
              <a:lnSpc>
                <a:spcPct val="99600"/>
              </a:lnSpc>
              <a:spcBef>
                <a:spcPts val="0"/>
              </a:spcBef>
              <a:spcAft>
                <a:spcPts val="0"/>
              </a:spcAft>
              <a:buNone/>
            </a:pPr>
            <a:r>
              <a:rPr b="0" i="0" lang="ko-KR" sz="2200" u="none" cap="none" strike="noStrike">
                <a:solidFill>
                  <a:srgbClr val="000000"/>
                </a:solidFill>
                <a:latin typeface="Arial"/>
                <a:ea typeface="Arial"/>
                <a:cs typeface="Arial"/>
                <a:sym typeface="Arial"/>
              </a:rPr>
              <a:t>- RMSE, MAE </a:t>
            </a:r>
            <a:r>
              <a:rPr b="0" i="0" lang="ko-KR" sz="2200" u="none" cap="none" strike="noStrike">
                <a:solidFill>
                  <a:srgbClr val="000000"/>
                </a:solidFill>
                <a:latin typeface="Calibri"/>
                <a:ea typeface="Calibri"/>
                <a:cs typeface="Calibri"/>
                <a:sym typeface="Calibri"/>
              </a:rPr>
              <a:t>지표</a:t>
            </a:r>
            <a:endParaRPr/>
          </a:p>
          <a:p>
            <a:pPr indent="0" lvl="0" marL="0" marR="0" rtl="0" algn="l">
              <a:lnSpc>
                <a:spcPct val="99600"/>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예측</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정확도</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분석</a:t>
            </a:r>
            <a:endParaRPr/>
          </a:p>
        </p:txBody>
      </p:sp>
      <p:sp>
        <p:nvSpPr>
          <p:cNvPr id="642" name="Google Shape;642;g34a905a7a6e_1_190"/>
          <p:cNvSpPr txBox="1"/>
          <p:nvPr/>
        </p:nvSpPr>
        <p:spPr>
          <a:xfrm>
            <a:off x="1333500" y="7112000"/>
            <a:ext cx="5118000" cy="4827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0" i="0" lang="ko-KR" sz="2700" u="none" cap="none" strike="noStrike">
                <a:solidFill>
                  <a:srgbClr val="000000"/>
                </a:solidFill>
                <a:latin typeface="Calibri"/>
                <a:ea typeface="Calibri"/>
                <a:cs typeface="Calibri"/>
                <a:sym typeface="Calibri"/>
              </a:rPr>
              <a:t>모델</a:t>
            </a:r>
            <a:r>
              <a:rPr b="0" i="0" lang="ko-KR" sz="2700" u="none" cap="none" strike="noStrike">
                <a:solidFill>
                  <a:srgbClr val="000000"/>
                </a:solidFill>
                <a:latin typeface="Arial"/>
                <a:ea typeface="Arial"/>
                <a:cs typeface="Arial"/>
                <a:sym typeface="Arial"/>
              </a:rPr>
              <a:t> </a:t>
            </a:r>
            <a:r>
              <a:rPr b="0" i="0" lang="ko-KR" sz="2700" u="none" cap="none" strike="noStrike">
                <a:solidFill>
                  <a:srgbClr val="000000"/>
                </a:solidFill>
                <a:latin typeface="Calibri"/>
                <a:ea typeface="Calibri"/>
                <a:cs typeface="Calibri"/>
                <a:sym typeface="Calibri"/>
              </a:rPr>
              <a:t>성능</a:t>
            </a:r>
            <a:r>
              <a:rPr b="0" i="0" lang="ko-KR" sz="2700" u="none" cap="none" strike="noStrike">
                <a:solidFill>
                  <a:srgbClr val="000000"/>
                </a:solidFill>
                <a:latin typeface="Arial"/>
                <a:ea typeface="Arial"/>
                <a:cs typeface="Arial"/>
                <a:sym typeface="Arial"/>
              </a:rPr>
              <a:t> </a:t>
            </a:r>
            <a:r>
              <a:rPr b="0" i="0" lang="ko-KR" sz="2700" u="none" cap="none" strike="noStrike">
                <a:solidFill>
                  <a:srgbClr val="000000"/>
                </a:solidFill>
                <a:latin typeface="Calibri"/>
                <a:ea typeface="Calibri"/>
                <a:cs typeface="Calibri"/>
                <a:sym typeface="Calibri"/>
              </a:rPr>
              <a:t>평가</a:t>
            </a:r>
            <a:endParaRPr/>
          </a:p>
        </p:txBody>
      </p:sp>
      <p:sp>
        <p:nvSpPr>
          <p:cNvPr id="643" name="Google Shape;643;g34a905a7a6e_1_190"/>
          <p:cNvSpPr txBox="1"/>
          <p:nvPr/>
        </p:nvSpPr>
        <p:spPr>
          <a:xfrm>
            <a:off x="11836400" y="3213100"/>
            <a:ext cx="5105400" cy="1397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ko-KR" sz="2200">
                <a:solidFill>
                  <a:schemeClr val="dk1"/>
                </a:solidFill>
              </a:rPr>
              <a:t>- Light GBM</a:t>
            </a:r>
            <a:endParaRPr sz="2200">
              <a:solidFill>
                <a:schemeClr val="dk1"/>
              </a:solidFill>
            </a:endParaRPr>
          </a:p>
          <a:p>
            <a:pPr indent="0" lvl="0" marL="0" rtl="0" algn="r">
              <a:spcBef>
                <a:spcPts val="0"/>
              </a:spcBef>
              <a:spcAft>
                <a:spcPts val="0"/>
              </a:spcAft>
              <a:buClr>
                <a:schemeClr val="dk1"/>
              </a:buClr>
              <a:buSzPts val="1100"/>
              <a:buFont typeface="Arial"/>
              <a:buNone/>
            </a:pPr>
            <a:r>
              <a:rPr lang="ko-KR" sz="2200">
                <a:solidFill>
                  <a:schemeClr val="dk1"/>
                </a:solidFill>
              </a:rPr>
              <a:t>- Ridge regression</a:t>
            </a:r>
            <a:endParaRPr sz="2200">
              <a:solidFill>
                <a:schemeClr val="dk1"/>
              </a:solidFill>
            </a:endParaRPr>
          </a:p>
          <a:p>
            <a:pPr indent="0" lvl="0" marL="0" rtl="0" algn="r">
              <a:spcBef>
                <a:spcPts val="0"/>
              </a:spcBef>
              <a:spcAft>
                <a:spcPts val="0"/>
              </a:spcAft>
              <a:buClr>
                <a:schemeClr val="dk1"/>
              </a:buClr>
              <a:buSzPts val="1100"/>
              <a:buFont typeface="Arial"/>
              <a:buNone/>
            </a:pPr>
            <a:r>
              <a:rPr lang="ko-KR" sz="2200">
                <a:solidFill>
                  <a:schemeClr val="dk1"/>
                </a:solidFill>
              </a:rPr>
              <a:t>- Lasso regression</a:t>
            </a:r>
            <a:endParaRPr sz="2200">
              <a:solidFill>
                <a:schemeClr val="dk1"/>
              </a:solidFill>
            </a:endParaRPr>
          </a:p>
          <a:p>
            <a:pPr indent="0" lvl="0" marL="0" rtl="0" algn="r">
              <a:spcBef>
                <a:spcPts val="0"/>
              </a:spcBef>
              <a:spcAft>
                <a:spcPts val="0"/>
              </a:spcAft>
              <a:buClr>
                <a:schemeClr val="dk1"/>
              </a:buClr>
              <a:buSzPts val="1100"/>
              <a:buFont typeface="Arial"/>
              <a:buNone/>
            </a:pPr>
            <a:r>
              <a:rPr lang="ko-KR" sz="2200">
                <a:solidFill>
                  <a:schemeClr val="dk1"/>
                </a:solidFill>
              </a:rPr>
              <a:t>- Random Forest</a:t>
            </a:r>
            <a:endParaRPr sz="2200">
              <a:solidFill>
                <a:schemeClr val="dk1"/>
              </a:solidFill>
            </a:endParaRPr>
          </a:p>
          <a:p>
            <a:pPr indent="0" lvl="0" marL="0" rtl="0" algn="r">
              <a:spcBef>
                <a:spcPts val="0"/>
              </a:spcBef>
              <a:spcAft>
                <a:spcPts val="0"/>
              </a:spcAft>
              <a:buClr>
                <a:schemeClr val="dk1"/>
              </a:buClr>
              <a:buSzPts val="1100"/>
              <a:buFont typeface="Arial"/>
              <a:buNone/>
            </a:pPr>
            <a:r>
              <a:rPr lang="ko-KR" sz="2200">
                <a:solidFill>
                  <a:schemeClr val="dk1"/>
                </a:solidFill>
              </a:rPr>
              <a:t>- XG Boost</a:t>
            </a:r>
            <a:endParaRPr sz="2200">
              <a:solidFill>
                <a:schemeClr val="dk1"/>
              </a:solidFill>
            </a:endParaRPr>
          </a:p>
          <a:p>
            <a:pPr indent="0" lvl="0" marL="0" rtl="0" algn="r">
              <a:spcBef>
                <a:spcPts val="0"/>
              </a:spcBef>
              <a:spcAft>
                <a:spcPts val="0"/>
              </a:spcAft>
              <a:buClr>
                <a:schemeClr val="dk1"/>
              </a:buClr>
              <a:buSzPts val="1100"/>
              <a:buFont typeface="Arial"/>
              <a:buNone/>
            </a:pPr>
            <a:r>
              <a:rPr lang="ko-KR" sz="2200">
                <a:solidFill>
                  <a:schemeClr val="dk1"/>
                </a:solidFill>
              </a:rPr>
              <a:t>- Transformer + (LSTM + GRU)</a:t>
            </a:r>
            <a:endParaRPr sz="2200"/>
          </a:p>
        </p:txBody>
      </p:sp>
      <p:sp>
        <p:nvSpPr>
          <p:cNvPr id="644" name="Google Shape;644;g34a905a7a6e_1_190"/>
          <p:cNvSpPr txBox="1"/>
          <p:nvPr/>
        </p:nvSpPr>
        <p:spPr>
          <a:xfrm>
            <a:off x="11823700" y="2489200"/>
            <a:ext cx="5118000" cy="482700"/>
          </a:xfrm>
          <a:prstGeom prst="rect">
            <a:avLst/>
          </a:prstGeom>
          <a:noFill/>
          <a:ln>
            <a:noFill/>
          </a:ln>
        </p:spPr>
        <p:txBody>
          <a:bodyPr anchorCtr="0" anchor="b" bIns="0" lIns="0" spcFirstLastPara="1" rIns="0" wrap="square" tIns="0">
            <a:noAutofit/>
          </a:bodyPr>
          <a:lstStyle/>
          <a:p>
            <a:pPr indent="0" lvl="0" marL="0" marR="0" rtl="0" algn="r">
              <a:lnSpc>
                <a:spcPct val="99600"/>
              </a:lnSpc>
              <a:spcBef>
                <a:spcPts val="0"/>
              </a:spcBef>
              <a:spcAft>
                <a:spcPts val="0"/>
              </a:spcAft>
              <a:buNone/>
            </a:pPr>
            <a:r>
              <a:rPr b="0" i="0" lang="ko-KR" sz="2700" u="none" cap="none" strike="noStrike">
                <a:solidFill>
                  <a:srgbClr val="000000"/>
                </a:solidFill>
                <a:latin typeface="Calibri"/>
                <a:ea typeface="Calibri"/>
                <a:cs typeface="Calibri"/>
                <a:sym typeface="Calibri"/>
              </a:rPr>
              <a:t>머신러닝 / </a:t>
            </a:r>
            <a:r>
              <a:rPr lang="ko-KR" sz="2700">
                <a:latin typeface="Calibri"/>
                <a:ea typeface="Calibri"/>
                <a:cs typeface="Calibri"/>
                <a:sym typeface="Calibri"/>
              </a:rPr>
              <a:t>딥러닝</a:t>
            </a:r>
            <a:r>
              <a:rPr b="0" i="0" lang="ko-KR" sz="2700" u="none" cap="none" strike="noStrike">
                <a:solidFill>
                  <a:srgbClr val="000000"/>
                </a:solidFill>
                <a:latin typeface="Arial"/>
                <a:ea typeface="Arial"/>
                <a:cs typeface="Arial"/>
                <a:sym typeface="Arial"/>
              </a:rPr>
              <a:t> </a:t>
            </a:r>
            <a:r>
              <a:rPr b="0" i="0" lang="ko-KR" sz="2700" u="none" cap="none" strike="noStrike">
                <a:solidFill>
                  <a:srgbClr val="000000"/>
                </a:solidFill>
                <a:latin typeface="Calibri"/>
                <a:ea typeface="Calibri"/>
                <a:cs typeface="Calibri"/>
                <a:sym typeface="Calibri"/>
              </a:rPr>
              <a:t>알고리즘</a:t>
            </a:r>
            <a:r>
              <a:rPr b="0" i="0" lang="ko-KR" sz="2700" u="none" cap="none" strike="noStrike">
                <a:solidFill>
                  <a:srgbClr val="000000"/>
                </a:solidFill>
                <a:latin typeface="Arial"/>
                <a:ea typeface="Arial"/>
                <a:cs typeface="Arial"/>
                <a:sym typeface="Arial"/>
              </a:rPr>
              <a:t> </a:t>
            </a:r>
            <a:r>
              <a:rPr b="0" i="0" lang="ko-KR" sz="2700" u="none" cap="none" strike="noStrike">
                <a:solidFill>
                  <a:srgbClr val="000000"/>
                </a:solidFill>
                <a:latin typeface="Calibri"/>
                <a:ea typeface="Calibri"/>
                <a:cs typeface="Calibri"/>
                <a:sym typeface="Calibri"/>
              </a:rPr>
              <a:t>선택</a:t>
            </a:r>
            <a:endParaRPr/>
          </a:p>
        </p:txBody>
      </p:sp>
      <p:sp>
        <p:nvSpPr>
          <p:cNvPr id="645" name="Google Shape;645;g34a905a7a6e_1_190"/>
          <p:cNvSpPr txBox="1"/>
          <p:nvPr/>
        </p:nvSpPr>
        <p:spPr>
          <a:xfrm>
            <a:off x="11836400" y="7835900"/>
            <a:ext cx="5105400" cy="1397100"/>
          </a:xfrm>
          <a:prstGeom prst="rect">
            <a:avLst/>
          </a:prstGeom>
          <a:noFill/>
          <a:ln>
            <a:noFill/>
          </a:ln>
        </p:spPr>
        <p:txBody>
          <a:bodyPr anchorCtr="0" anchor="t" bIns="0" lIns="0" spcFirstLastPara="1" rIns="0" wrap="square" tIns="0">
            <a:noAutofit/>
          </a:bodyPr>
          <a:lstStyle/>
          <a:p>
            <a:pPr indent="0" lvl="0" marL="0" marR="0" rtl="0" algn="r">
              <a:lnSpc>
                <a:spcPct val="99600"/>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하이퍼 파라미터</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튜닝</a:t>
            </a:r>
            <a:endParaRPr/>
          </a:p>
          <a:p>
            <a:pPr indent="0" lvl="0" marL="0" marR="0" rtl="0" algn="r">
              <a:lnSpc>
                <a:spcPct val="99600"/>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특성</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중요도</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분석</a:t>
            </a:r>
            <a:endParaRPr/>
          </a:p>
          <a:p>
            <a:pPr indent="0" lvl="0" marL="0" marR="0" rtl="0" algn="r">
              <a:lnSpc>
                <a:spcPct val="99600"/>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모델</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앙상블링</a:t>
            </a:r>
            <a:endParaRPr/>
          </a:p>
          <a:p>
            <a:pPr indent="0" lvl="0" marL="0" marR="0" rtl="0" algn="r">
              <a:lnSpc>
                <a:spcPct val="99600"/>
              </a:lnSpc>
              <a:spcBef>
                <a:spcPts val="0"/>
              </a:spcBef>
              <a:spcAft>
                <a:spcPts val="0"/>
              </a:spcAft>
              <a:buNone/>
            </a:pP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지속적인</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모델</a:t>
            </a:r>
            <a:r>
              <a:rPr b="0" i="0" lang="ko-KR" sz="2200" u="none" cap="none" strike="noStrike">
                <a:solidFill>
                  <a:srgbClr val="000000"/>
                </a:solidFill>
                <a:latin typeface="Arial"/>
                <a:ea typeface="Arial"/>
                <a:cs typeface="Arial"/>
                <a:sym typeface="Arial"/>
              </a:rPr>
              <a:t> </a:t>
            </a:r>
            <a:r>
              <a:rPr b="0" i="0" lang="ko-KR" sz="2200" u="none" cap="none" strike="noStrike">
                <a:solidFill>
                  <a:srgbClr val="000000"/>
                </a:solidFill>
                <a:latin typeface="Calibri"/>
                <a:ea typeface="Calibri"/>
                <a:cs typeface="Calibri"/>
                <a:sym typeface="Calibri"/>
              </a:rPr>
              <a:t>갱신</a:t>
            </a:r>
            <a:endParaRPr/>
          </a:p>
        </p:txBody>
      </p:sp>
      <p:sp>
        <p:nvSpPr>
          <p:cNvPr id="646" name="Google Shape;646;g34a905a7a6e_1_190"/>
          <p:cNvSpPr txBox="1"/>
          <p:nvPr/>
        </p:nvSpPr>
        <p:spPr>
          <a:xfrm>
            <a:off x="11823700" y="7112000"/>
            <a:ext cx="5118000" cy="482700"/>
          </a:xfrm>
          <a:prstGeom prst="rect">
            <a:avLst/>
          </a:prstGeom>
          <a:noFill/>
          <a:ln>
            <a:noFill/>
          </a:ln>
        </p:spPr>
        <p:txBody>
          <a:bodyPr anchorCtr="0" anchor="b" bIns="0" lIns="0" spcFirstLastPara="1" rIns="0" wrap="square" tIns="0">
            <a:noAutofit/>
          </a:bodyPr>
          <a:lstStyle/>
          <a:p>
            <a:pPr indent="0" lvl="0" marL="0" marR="0" rtl="0" algn="r">
              <a:lnSpc>
                <a:spcPct val="99600"/>
              </a:lnSpc>
              <a:spcBef>
                <a:spcPts val="0"/>
              </a:spcBef>
              <a:spcAft>
                <a:spcPts val="0"/>
              </a:spcAft>
              <a:buNone/>
            </a:pPr>
            <a:r>
              <a:rPr b="0" i="0" lang="ko-KR" sz="2700" u="none" cap="none" strike="noStrike">
                <a:solidFill>
                  <a:srgbClr val="000000"/>
                </a:solidFill>
                <a:latin typeface="Calibri"/>
                <a:ea typeface="Calibri"/>
                <a:cs typeface="Calibri"/>
                <a:sym typeface="Calibri"/>
              </a:rPr>
              <a:t>모델</a:t>
            </a:r>
            <a:r>
              <a:rPr b="0" i="0" lang="ko-KR" sz="2700" u="none" cap="none" strike="noStrike">
                <a:solidFill>
                  <a:srgbClr val="000000"/>
                </a:solidFill>
                <a:latin typeface="Arial"/>
                <a:ea typeface="Arial"/>
                <a:cs typeface="Arial"/>
                <a:sym typeface="Arial"/>
              </a:rPr>
              <a:t> </a:t>
            </a:r>
            <a:r>
              <a:rPr b="0" i="0" lang="ko-KR" sz="2700" u="none" cap="none" strike="noStrike">
                <a:solidFill>
                  <a:srgbClr val="000000"/>
                </a:solidFill>
                <a:latin typeface="Calibri"/>
                <a:ea typeface="Calibri"/>
                <a:cs typeface="Calibri"/>
                <a:sym typeface="Calibri"/>
              </a:rPr>
              <a:t>최적화</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g34aaef74db6_1_107"/>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sp>
        <p:nvSpPr>
          <p:cNvPr id="652" name="Google Shape;652;g34aaef74db6_1_107"/>
          <p:cNvSpPr txBox="1"/>
          <p:nvPr/>
        </p:nvSpPr>
        <p:spPr>
          <a:xfrm>
            <a:off x="344725" y="5572950"/>
            <a:ext cx="14030700" cy="1826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ko-KR" sz="2700">
                <a:solidFill>
                  <a:srgbClr val="3958E3"/>
                </a:solidFill>
                <a:latin typeface="Calibri"/>
                <a:ea typeface="Calibri"/>
                <a:cs typeface="Calibri"/>
                <a:sym typeface="Calibri"/>
              </a:rPr>
              <a:t>딥러닝 모델 : </a:t>
            </a:r>
            <a:r>
              <a:rPr b="1" lang="ko-KR" sz="2700">
                <a:solidFill>
                  <a:srgbClr val="3958E3"/>
                </a:solidFill>
                <a:latin typeface="Calibri"/>
                <a:ea typeface="Calibri"/>
                <a:cs typeface="Calibri"/>
                <a:sym typeface="Calibri"/>
              </a:rPr>
              <a:t>Transformer + (LSTM + GRU)</a:t>
            </a:r>
            <a:endParaRPr b="1" sz="2700">
              <a:solidFill>
                <a:srgbClr val="3958E3"/>
              </a:solidFill>
              <a:latin typeface="Calibri"/>
              <a:ea typeface="Calibri"/>
              <a:cs typeface="Calibri"/>
              <a:sym typeface="Calibri"/>
            </a:endParaRPr>
          </a:p>
          <a:p>
            <a:pPr indent="-381000" lvl="0" marL="457200" rtl="0" algn="l">
              <a:lnSpc>
                <a:spcPct val="150000"/>
              </a:lnSpc>
              <a:spcBef>
                <a:spcPts val="1000"/>
              </a:spcBef>
              <a:spcAft>
                <a:spcPts val="0"/>
              </a:spcAft>
              <a:buClr>
                <a:schemeClr val="dk1"/>
              </a:buClr>
              <a:buSzPts val="2400"/>
              <a:buFont typeface="Calibri"/>
              <a:buChar char="-"/>
            </a:pPr>
            <a:r>
              <a:rPr lang="ko-KR" sz="2400">
                <a:solidFill>
                  <a:schemeClr val="dk1"/>
                </a:solidFill>
                <a:latin typeface="Calibri"/>
                <a:ea typeface="Calibri"/>
                <a:cs typeface="Calibri"/>
                <a:sym typeface="Calibri"/>
              </a:rPr>
              <a:t>비정형 데이터를 모델에 입력하기 위해 Transformer Encoder를 추가함.</a:t>
            </a:r>
            <a:endParaRPr sz="2400">
              <a:solidFill>
                <a:srgbClr val="980000"/>
              </a:solidFill>
              <a:latin typeface="Calibri"/>
              <a:ea typeface="Calibri"/>
              <a:cs typeface="Calibri"/>
              <a:sym typeface="Calibri"/>
            </a:endParaRPr>
          </a:p>
          <a:p>
            <a:pPr indent="0" lvl="0" marL="0" rtl="0" algn="l">
              <a:lnSpc>
                <a:spcPct val="100000"/>
              </a:lnSpc>
              <a:spcBef>
                <a:spcPts val="1000"/>
              </a:spcBef>
              <a:spcAft>
                <a:spcPts val="0"/>
              </a:spcAft>
              <a:buNone/>
            </a:pPr>
            <a:r>
              <a:t/>
            </a:r>
            <a:endParaRPr sz="2700">
              <a:solidFill>
                <a:schemeClr val="dk1"/>
              </a:solidFill>
              <a:latin typeface="Calibri"/>
              <a:ea typeface="Calibri"/>
              <a:cs typeface="Calibri"/>
              <a:sym typeface="Calibri"/>
            </a:endParaRPr>
          </a:p>
        </p:txBody>
      </p:sp>
      <p:pic>
        <p:nvPicPr>
          <p:cNvPr id="653" name="Google Shape;653;g34aaef74db6_1_107"/>
          <p:cNvPicPr preferRelativeResize="0"/>
          <p:nvPr/>
        </p:nvPicPr>
        <p:blipFill>
          <a:blip r:embed="rId4">
            <a:alphaModFix/>
          </a:blip>
          <a:stretch>
            <a:fillRect/>
          </a:stretch>
        </p:blipFill>
        <p:spPr>
          <a:xfrm>
            <a:off x="118275" y="2626325"/>
            <a:ext cx="18064148" cy="2796037"/>
          </a:xfrm>
          <a:prstGeom prst="rect">
            <a:avLst/>
          </a:prstGeom>
          <a:noFill/>
          <a:ln>
            <a:noFill/>
          </a:ln>
        </p:spPr>
      </p:pic>
      <p:sp>
        <p:nvSpPr>
          <p:cNvPr id="654" name="Google Shape;654;g34aaef74db6_1_107"/>
          <p:cNvSpPr txBox="1"/>
          <p:nvPr/>
        </p:nvSpPr>
        <p:spPr>
          <a:xfrm>
            <a:off x="430525" y="1130025"/>
            <a:ext cx="12799800" cy="10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2700">
                <a:solidFill>
                  <a:srgbClr val="3958E3"/>
                </a:solidFill>
                <a:latin typeface="Calibri"/>
                <a:ea typeface="Calibri"/>
                <a:cs typeface="Calibri"/>
                <a:sym typeface="Calibri"/>
              </a:rPr>
              <a:t>머신러닝 모델 : LightGBM, Random Forest, XGBoost, Ridge/Lasso regression</a:t>
            </a:r>
            <a:endParaRPr b="1" sz="2700">
              <a:solidFill>
                <a:srgbClr val="3958E3"/>
              </a:solidFill>
              <a:latin typeface="Calibri"/>
              <a:ea typeface="Calibri"/>
              <a:cs typeface="Calibri"/>
              <a:sym typeface="Calibri"/>
            </a:endParaRPr>
          </a:p>
          <a:p>
            <a:pPr indent="-400050" lvl="0" marL="457200" rtl="0" algn="l">
              <a:lnSpc>
                <a:spcPct val="115000"/>
              </a:lnSpc>
              <a:spcBef>
                <a:spcPts val="0"/>
              </a:spcBef>
              <a:spcAft>
                <a:spcPts val="0"/>
              </a:spcAft>
              <a:buClr>
                <a:schemeClr val="dk1"/>
              </a:buClr>
              <a:buSzPts val="2700"/>
              <a:buFont typeface="Calibri"/>
              <a:buChar char="-"/>
            </a:pPr>
            <a:r>
              <a:rPr lang="ko-KR" sz="2700">
                <a:solidFill>
                  <a:schemeClr val="dk1"/>
                </a:solidFill>
                <a:latin typeface="Calibri"/>
                <a:ea typeface="Calibri"/>
                <a:cs typeface="Calibri"/>
                <a:sym typeface="Calibri"/>
              </a:rPr>
              <a:t>비정형 데이터 벡터화를 위해 TF-IDF 변환후 희소행렬(sparse matrix)형태로 결합</a:t>
            </a:r>
            <a:endParaRPr sz="2700">
              <a:solidFill>
                <a:schemeClr val="dk1"/>
              </a:solidFill>
              <a:latin typeface="Calibri"/>
              <a:ea typeface="Calibri"/>
              <a:cs typeface="Calibri"/>
              <a:sym typeface="Calibri"/>
            </a:endParaRPr>
          </a:p>
        </p:txBody>
      </p:sp>
      <p:pic>
        <p:nvPicPr>
          <p:cNvPr id="655" name="Google Shape;655;g34aaef74db6_1_107" title="Editor _ Mermaid Chart-2025-04-08-074457.png"/>
          <p:cNvPicPr preferRelativeResize="0"/>
          <p:nvPr/>
        </p:nvPicPr>
        <p:blipFill>
          <a:blip r:embed="rId5">
            <a:alphaModFix/>
          </a:blip>
          <a:stretch>
            <a:fillRect/>
          </a:stretch>
        </p:blipFill>
        <p:spPr>
          <a:xfrm>
            <a:off x="344725" y="6790375"/>
            <a:ext cx="17495900" cy="3109625"/>
          </a:xfrm>
          <a:prstGeom prst="rect">
            <a:avLst/>
          </a:prstGeom>
          <a:noFill/>
          <a:ln>
            <a:noFill/>
          </a:ln>
        </p:spPr>
      </p:pic>
      <p:sp>
        <p:nvSpPr>
          <p:cNvPr id="656" name="Google Shape;656;g34aaef74db6_1_107"/>
          <p:cNvSpPr txBox="1"/>
          <p:nvPr/>
        </p:nvSpPr>
        <p:spPr>
          <a:xfrm>
            <a:off x="251000" y="0"/>
            <a:ext cx="6404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05. 정형,비정형 통합 예측 모델	</a:t>
            </a:r>
            <a:endParaRPr b="1" sz="3000">
              <a:solidFill>
                <a:srgbClr val="3958E3"/>
              </a:solidFill>
            </a:endParaRPr>
          </a:p>
        </p:txBody>
      </p:sp>
      <p:pic>
        <p:nvPicPr>
          <p:cNvPr id="657" name="Google Shape;657;g34aaef74db6_1_107"/>
          <p:cNvPicPr preferRelativeResize="0"/>
          <p:nvPr/>
        </p:nvPicPr>
        <p:blipFill rotWithShape="1">
          <a:blip r:embed="rId6">
            <a:alphaModFix/>
          </a:blip>
          <a:srcRect b="0" l="0" r="0" t="0"/>
          <a:stretch/>
        </p:blipFill>
        <p:spPr>
          <a:xfrm>
            <a:off x="-76200" y="10172700"/>
            <a:ext cx="18427702" cy="114300"/>
          </a:xfrm>
          <a:prstGeom prst="rect">
            <a:avLst/>
          </a:prstGeom>
          <a:noFill/>
          <a:ln>
            <a:noFill/>
          </a:ln>
        </p:spPr>
      </p:pic>
      <p:pic>
        <p:nvPicPr>
          <p:cNvPr id="658" name="Google Shape;658;g34aaef74db6_1_107"/>
          <p:cNvPicPr preferRelativeResize="0"/>
          <p:nvPr/>
        </p:nvPicPr>
        <p:blipFill rotWithShape="1">
          <a:blip r:embed="rId7">
            <a:alphaModFix/>
          </a:blip>
          <a:srcRect b="0" l="0" r="0" t="0"/>
          <a:stretch/>
        </p:blipFill>
        <p:spPr>
          <a:xfrm>
            <a:off x="0" y="10172700"/>
            <a:ext cx="9144000" cy="114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62" name="Shape 662"/>
        <p:cNvGrpSpPr/>
        <p:nvPr/>
      </p:nvGrpSpPr>
      <p:grpSpPr>
        <a:xfrm>
          <a:off x="0" y="0"/>
          <a:ext cx="0" cy="0"/>
          <a:chOff x="0" y="0"/>
          <a:chExt cx="0" cy="0"/>
        </a:xfrm>
      </p:grpSpPr>
      <p:pic>
        <p:nvPicPr>
          <p:cNvPr id="663" name="Google Shape;663;g34aaef74db6_1_125"/>
          <p:cNvPicPr preferRelativeResize="0"/>
          <p:nvPr/>
        </p:nvPicPr>
        <p:blipFill rotWithShape="1">
          <a:blip r:embed="rId3">
            <a:alphaModFix amt="8000"/>
          </a:blip>
          <a:srcRect b="0" l="0" r="0" t="0"/>
          <a:stretch/>
        </p:blipFill>
        <p:spPr>
          <a:xfrm rot="5400000">
            <a:off x="3987800" y="-4013201"/>
            <a:ext cx="10299699" cy="18313402"/>
          </a:xfrm>
          <a:prstGeom prst="rect">
            <a:avLst/>
          </a:prstGeom>
          <a:noFill/>
          <a:ln>
            <a:noFill/>
          </a:ln>
        </p:spPr>
      </p:pic>
      <p:pic>
        <p:nvPicPr>
          <p:cNvPr id="664" name="Google Shape;664;g34aaef74db6_1_125"/>
          <p:cNvPicPr preferRelativeResize="0"/>
          <p:nvPr/>
        </p:nvPicPr>
        <p:blipFill rotWithShape="1">
          <a:blip r:embed="rId4">
            <a:alphaModFix/>
          </a:blip>
          <a:srcRect b="0" l="0" r="0" t="0"/>
          <a:stretch/>
        </p:blipFill>
        <p:spPr>
          <a:xfrm>
            <a:off x="304800" y="11772900"/>
            <a:ext cx="18427702" cy="114300"/>
          </a:xfrm>
          <a:prstGeom prst="rect">
            <a:avLst/>
          </a:prstGeom>
          <a:noFill/>
          <a:ln>
            <a:noFill/>
          </a:ln>
        </p:spPr>
      </p:pic>
      <p:pic>
        <p:nvPicPr>
          <p:cNvPr id="665" name="Google Shape;665;g34aaef74db6_1_125"/>
          <p:cNvPicPr preferRelativeResize="0"/>
          <p:nvPr/>
        </p:nvPicPr>
        <p:blipFill rotWithShape="1">
          <a:blip r:embed="rId5">
            <a:alphaModFix/>
          </a:blip>
          <a:srcRect b="0" l="0" r="0" t="0"/>
          <a:stretch/>
        </p:blipFill>
        <p:spPr>
          <a:xfrm>
            <a:off x="381000" y="11772900"/>
            <a:ext cx="9144000" cy="114300"/>
          </a:xfrm>
          <a:prstGeom prst="rect">
            <a:avLst/>
          </a:prstGeom>
          <a:noFill/>
          <a:ln>
            <a:noFill/>
          </a:ln>
        </p:spPr>
      </p:pic>
      <p:pic>
        <p:nvPicPr>
          <p:cNvPr id="666" name="Google Shape;666;g34aaef74db6_1_125"/>
          <p:cNvPicPr preferRelativeResize="0"/>
          <p:nvPr/>
        </p:nvPicPr>
        <p:blipFill rotWithShape="1">
          <a:blip r:embed="rId6">
            <a:alphaModFix/>
          </a:blip>
          <a:srcRect b="0" l="0" r="0" t="0"/>
          <a:stretch/>
        </p:blipFill>
        <p:spPr>
          <a:xfrm>
            <a:off x="-1943100" y="6540500"/>
            <a:ext cx="2819400" cy="3479800"/>
          </a:xfrm>
          <a:prstGeom prst="rect">
            <a:avLst/>
          </a:prstGeom>
          <a:noFill/>
          <a:ln>
            <a:noFill/>
          </a:ln>
        </p:spPr>
      </p:pic>
      <p:pic>
        <p:nvPicPr>
          <p:cNvPr id="667" name="Google Shape;667;g34aaef74db6_1_125"/>
          <p:cNvPicPr preferRelativeResize="0"/>
          <p:nvPr/>
        </p:nvPicPr>
        <p:blipFill rotWithShape="1">
          <a:blip r:embed="rId7">
            <a:alphaModFix/>
          </a:blip>
          <a:srcRect b="0" l="0" r="0" t="0"/>
          <a:stretch/>
        </p:blipFill>
        <p:spPr>
          <a:xfrm>
            <a:off x="16979900" y="4394200"/>
            <a:ext cx="2755900" cy="2590800"/>
          </a:xfrm>
          <a:prstGeom prst="rect">
            <a:avLst/>
          </a:prstGeom>
          <a:noFill/>
          <a:ln>
            <a:noFill/>
          </a:ln>
        </p:spPr>
      </p:pic>
      <p:pic>
        <p:nvPicPr>
          <p:cNvPr id="668" name="Google Shape;668;g34aaef74db6_1_125"/>
          <p:cNvPicPr preferRelativeResize="0"/>
          <p:nvPr/>
        </p:nvPicPr>
        <p:blipFill rotWithShape="1">
          <a:blip r:embed="rId8">
            <a:alphaModFix/>
          </a:blip>
          <a:srcRect b="0" l="0" r="0" t="0"/>
          <a:stretch/>
        </p:blipFill>
        <p:spPr>
          <a:xfrm>
            <a:off x="14744700" y="5676900"/>
            <a:ext cx="2946400" cy="2768600"/>
          </a:xfrm>
          <a:prstGeom prst="rect">
            <a:avLst/>
          </a:prstGeom>
          <a:noFill/>
          <a:ln>
            <a:noFill/>
          </a:ln>
        </p:spPr>
      </p:pic>
      <p:pic>
        <p:nvPicPr>
          <p:cNvPr id="669" name="Google Shape;669;g34aaef74db6_1_125"/>
          <p:cNvPicPr preferRelativeResize="0"/>
          <p:nvPr/>
        </p:nvPicPr>
        <p:blipFill rotWithShape="1">
          <a:blip r:embed="rId9">
            <a:alphaModFix/>
          </a:blip>
          <a:srcRect b="0" l="0" r="0" t="0"/>
          <a:stretch/>
        </p:blipFill>
        <p:spPr>
          <a:xfrm>
            <a:off x="114300" y="8470900"/>
            <a:ext cx="2933700" cy="2628900"/>
          </a:xfrm>
          <a:prstGeom prst="rect">
            <a:avLst/>
          </a:prstGeom>
          <a:noFill/>
          <a:ln>
            <a:noFill/>
          </a:ln>
        </p:spPr>
      </p:pic>
      <p:pic>
        <p:nvPicPr>
          <p:cNvPr id="670" name="Google Shape;670;g34aaef74db6_1_125"/>
          <p:cNvPicPr preferRelativeResize="0"/>
          <p:nvPr/>
        </p:nvPicPr>
        <p:blipFill rotWithShape="1">
          <a:blip r:embed="rId10">
            <a:alphaModFix/>
          </a:blip>
          <a:srcRect b="0" l="0" r="0" t="0"/>
          <a:stretch/>
        </p:blipFill>
        <p:spPr>
          <a:xfrm>
            <a:off x="15024100" y="7429500"/>
            <a:ext cx="520700" cy="1816100"/>
          </a:xfrm>
          <a:prstGeom prst="rect">
            <a:avLst/>
          </a:prstGeom>
          <a:noFill/>
          <a:ln>
            <a:noFill/>
          </a:ln>
        </p:spPr>
      </p:pic>
      <p:pic>
        <p:nvPicPr>
          <p:cNvPr id="671" name="Google Shape;671;g34aaef74db6_1_125"/>
          <p:cNvPicPr preferRelativeResize="0"/>
          <p:nvPr/>
        </p:nvPicPr>
        <p:blipFill rotWithShape="1">
          <a:blip r:embed="rId11">
            <a:alphaModFix/>
          </a:blip>
          <a:srcRect b="0" l="0" r="0" t="0"/>
          <a:stretch/>
        </p:blipFill>
        <p:spPr>
          <a:xfrm>
            <a:off x="2247900" y="9779000"/>
            <a:ext cx="482600" cy="1803400"/>
          </a:xfrm>
          <a:prstGeom prst="rect">
            <a:avLst/>
          </a:prstGeom>
          <a:noFill/>
          <a:ln>
            <a:noFill/>
          </a:ln>
        </p:spPr>
      </p:pic>
      <p:pic>
        <p:nvPicPr>
          <p:cNvPr id="672" name="Google Shape;672;g34aaef74db6_1_125"/>
          <p:cNvPicPr preferRelativeResize="0"/>
          <p:nvPr/>
        </p:nvPicPr>
        <p:blipFill rotWithShape="1">
          <a:blip r:embed="rId12">
            <a:alphaModFix/>
          </a:blip>
          <a:srcRect b="0" l="0" r="0" t="0"/>
          <a:stretch/>
        </p:blipFill>
        <p:spPr>
          <a:xfrm>
            <a:off x="2908300" y="10134600"/>
            <a:ext cx="520700" cy="1828800"/>
          </a:xfrm>
          <a:prstGeom prst="rect">
            <a:avLst/>
          </a:prstGeom>
          <a:noFill/>
          <a:ln>
            <a:noFill/>
          </a:ln>
        </p:spPr>
      </p:pic>
      <p:sp>
        <p:nvSpPr>
          <p:cNvPr id="673" name="Google Shape;673;g34aaef74db6_1_125"/>
          <p:cNvSpPr txBox="1"/>
          <p:nvPr/>
        </p:nvSpPr>
        <p:spPr>
          <a:xfrm>
            <a:off x="943738" y="2109075"/>
            <a:ext cx="6893100" cy="6134100"/>
          </a:xfrm>
          <a:prstGeom prst="rect">
            <a:avLst/>
          </a:prstGeom>
          <a:noFill/>
          <a:ln>
            <a:noFill/>
          </a:ln>
        </p:spPr>
        <p:txBody>
          <a:bodyPr anchorCtr="0" anchor="t" bIns="0" lIns="0" spcFirstLastPara="1" rIns="0" wrap="square" tIns="0">
            <a:noAutofit/>
          </a:bodyPr>
          <a:lstStyle/>
          <a:p>
            <a:pPr indent="0" lvl="0" marL="0" rtl="0" algn="l">
              <a:lnSpc>
                <a:spcPct val="132800"/>
              </a:lnSpc>
              <a:spcBef>
                <a:spcPts val="0"/>
              </a:spcBef>
              <a:spcAft>
                <a:spcPts val="0"/>
              </a:spcAft>
              <a:buSzPts val="1100"/>
              <a:buNone/>
            </a:pPr>
            <a:r>
              <a:t/>
            </a:r>
            <a:endParaRPr sz="2000">
              <a:solidFill>
                <a:schemeClr val="dk1"/>
              </a:solidFill>
              <a:latin typeface="Calibri"/>
              <a:ea typeface="Calibri"/>
              <a:cs typeface="Calibri"/>
              <a:sym typeface="Calibri"/>
            </a:endParaRPr>
          </a:p>
          <a:p>
            <a:pPr indent="0" lvl="0" marL="0" marR="0" rtl="0" algn="ctr">
              <a:lnSpc>
                <a:spcPct val="132800"/>
              </a:lnSpc>
              <a:spcBef>
                <a:spcPts val="0"/>
              </a:spcBef>
              <a:spcAft>
                <a:spcPts val="0"/>
              </a:spcAft>
              <a:buNone/>
            </a:pPr>
            <a:r>
              <a:t/>
            </a:r>
            <a:endParaRPr sz="2000">
              <a:solidFill>
                <a:schemeClr val="dk1"/>
              </a:solidFill>
              <a:latin typeface="Calibri"/>
              <a:ea typeface="Calibri"/>
              <a:cs typeface="Calibri"/>
              <a:sym typeface="Calibri"/>
            </a:endParaRPr>
          </a:p>
          <a:p>
            <a:pPr indent="-355600" lvl="0" marL="457200" rtl="0" algn="l">
              <a:lnSpc>
                <a:spcPct val="150000"/>
              </a:lnSpc>
              <a:spcBef>
                <a:spcPts val="1000"/>
              </a:spcBef>
              <a:spcAft>
                <a:spcPts val="0"/>
              </a:spcAft>
              <a:buClr>
                <a:schemeClr val="dk1"/>
              </a:buClr>
              <a:buSzPts val="2000"/>
              <a:buAutoNum type="arabicPeriod"/>
            </a:pPr>
            <a:r>
              <a:rPr lang="ko-KR" sz="2000">
                <a:solidFill>
                  <a:schemeClr val="dk1"/>
                </a:solidFill>
                <a:latin typeface="Calibri"/>
                <a:ea typeface="Calibri"/>
                <a:cs typeface="Calibri"/>
                <a:sym typeface="Calibri"/>
              </a:rPr>
              <a:t>정형데이터만 사용한 머신러닝 모델인 </a:t>
            </a:r>
            <a:r>
              <a:rPr b="1" lang="ko-KR" sz="2000">
                <a:solidFill>
                  <a:srgbClr val="980000"/>
                </a:solidFill>
                <a:latin typeface="Calibri"/>
                <a:ea typeface="Calibri"/>
                <a:cs typeface="Calibri"/>
                <a:sym typeface="Calibri"/>
              </a:rPr>
              <a:t>XGBoost</a:t>
            </a:r>
            <a:r>
              <a:rPr b="1" lang="ko-KR" sz="2000">
                <a:solidFill>
                  <a:schemeClr val="dk1"/>
                </a:solidFill>
                <a:latin typeface="Calibri"/>
                <a:ea typeface="Calibri"/>
                <a:cs typeface="Calibri"/>
                <a:sym typeface="Calibri"/>
              </a:rPr>
              <a:t>(대표적인 기존 방식)에서 가장 우수한 성능을 보임</a:t>
            </a:r>
            <a:endParaRPr b="1" sz="2000">
              <a:solidFill>
                <a:schemeClr val="dk1"/>
              </a:solidFill>
              <a:latin typeface="Calibri"/>
              <a:ea typeface="Calibri"/>
              <a:cs typeface="Calibri"/>
              <a:sym typeface="Calibri"/>
            </a:endParaRPr>
          </a:p>
          <a:p>
            <a:pPr indent="-355600" lvl="0" marL="457200" rtl="0" algn="l">
              <a:lnSpc>
                <a:spcPct val="150000"/>
              </a:lnSpc>
              <a:spcBef>
                <a:spcPts val="0"/>
              </a:spcBef>
              <a:spcAft>
                <a:spcPts val="0"/>
              </a:spcAft>
              <a:buClr>
                <a:schemeClr val="dk1"/>
              </a:buClr>
              <a:buSzPts val="2000"/>
              <a:buFont typeface="Calibri"/>
              <a:buAutoNum type="arabicPeriod"/>
            </a:pPr>
            <a:r>
              <a:rPr lang="ko-KR" sz="2000">
                <a:solidFill>
                  <a:schemeClr val="dk1"/>
                </a:solidFill>
                <a:latin typeface="Calibri"/>
                <a:ea typeface="Calibri"/>
                <a:cs typeface="Calibri"/>
                <a:sym typeface="Calibri"/>
              </a:rPr>
              <a:t>비정형 데이터를 함께 활용한 모델도 </a:t>
            </a:r>
            <a:r>
              <a:rPr b="1" lang="ko-KR" sz="2000">
                <a:solidFill>
                  <a:srgbClr val="980000"/>
                </a:solidFill>
                <a:latin typeface="Calibri"/>
                <a:ea typeface="Calibri"/>
                <a:cs typeface="Calibri"/>
                <a:sym typeface="Calibri"/>
              </a:rPr>
              <a:t>머신러닝(LGBM과 XGBoost) 모델</a:t>
            </a:r>
            <a:r>
              <a:rPr lang="ko-KR" sz="2000">
                <a:solidFill>
                  <a:schemeClr val="dk1"/>
                </a:solidFill>
                <a:latin typeface="Calibri"/>
                <a:ea typeface="Calibri"/>
                <a:cs typeface="Calibri"/>
                <a:sym typeface="Calibri"/>
              </a:rPr>
              <a:t>이 가장 좋은 예측 결과를 보임</a:t>
            </a:r>
            <a:endParaRPr sz="2000">
              <a:solidFill>
                <a:schemeClr val="dk1"/>
              </a:solidFill>
              <a:latin typeface="Calibri"/>
              <a:ea typeface="Calibri"/>
              <a:cs typeface="Calibri"/>
              <a:sym typeface="Calibri"/>
            </a:endParaRPr>
          </a:p>
          <a:p>
            <a:pPr indent="-355600" lvl="0" marL="457200" rtl="0" algn="l">
              <a:lnSpc>
                <a:spcPct val="150000"/>
              </a:lnSpc>
              <a:spcBef>
                <a:spcPts val="0"/>
              </a:spcBef>
              <a:spcAft>
                <a:spcPts val="0"/>
              </a:spcAft>
              <a:buClr>
                <a:schemeClr val="dk1"/>
              </a:buClr>
              <a:buSzPts val="2000"/>
              <a:buFont typeface="Malgun Gothic"/>
              <a:buAutoNum type="arabicPeriod"/>
            </a:pPr>
            <a:r>
              <a:rPr lang="ko-KR" sz="2000">
                <a:solidFill>
                  <a:schemeClr val="dk1"/>
                </a:solidFill>
                <a:latin typeface="Calibri"/>
                <a:ea typeface="Calibri"/>
                <a:cs typeface="Calibri"/>
                <a:sym typeface="Calibri"/>
              </a:rPr>
              <a:t>한국은행 기준금리는 일반적으로 전달 대비 0.25 %p, 금융위기 시 0.50 %p ~ 1.00 %p의 변동을 보이므로, </a:t>
            </a:r>
            <a:r>
              <a:rPr b="1" lang="ko-KR" sz="2000">
                <a:solidFill>
                  <a:schemeClr val="dk1"/>
                </a:solidFill>
                <a:latin typeface="Calibri"/>
                <a:ea typeface="Calibri"/>
                <a:cs typeface="Calibri"/>
                <a:sym typeface="Calibri"/>
              </a:rPr>
              <a:t>딥러닝 예측모델의 경우 </a:t>
            </a:r>
            <a:r>
              <a:rPr lang="ko-KR" sz="2000">
                <a:solidFill>
                  <a:schemeClr val="dk1"/>
                </a:solidFill>
                <a:latin typeface="Calibri"/>
                <a:ea typeface="Calibri"/>
                <a:cs typeface="Calibri"/>
                <a:sym typeface="Calibri"/>
              </a:rPr>
              <a:t>평균 절대 오차(MAE)가 0.5%p를 초과하므로 </a:t>
            </a:r>
            <a:r>
              <a:rPr b="1" lang="ko-KR" sz="2000">
                <a:solidFill>
                  <a:schemeClr val="dk1"/>
                </a:solidFill>
                <a:latin typeface="Calibri"/>
                <a:ea typeface="Calibri"/>
                <a:cs typeface="Calibri"/>
                <a:sym typeface="Calibri"/>
              </a:rPr>
              <a:t>유용한 예측력을 보이지 않는 것으로 확인됨</a:t>
            </a:r>
            <a:endParaRPr sz="2000">
              <a:solidFill>
                <a:schemeClr val="dk1"/>
              </a:solidFill>
              <a:latin typeface="Calibri"/>
              <a:ea typeface="Calibri"/>
              <a:cs typeface="Calibri"/>
              <a:sym typeface="Calibri"/>
            </a:endParaRPr>
          </a:p>
        </p:txBody>
      </p:sp>
      <p:grpSp>
        <p:nvGrpSpPr>
          <p:cNvPr id="674" name="Google Shape;674;g34aaef74db6_1_125"/>
          <p:cNvGrpSpPr/>
          <p:nvPr/>
        </p:nvGrpSpPr>
        <p:grpSpPr>
          <a:xfrm>
            <a:off x="13456467" y="2089099"/>
            <a:ext cx="4466761" cy="7930948"/>
            <a:chOff x="13818580" y="2089150"/>
            <a:chExt cx="3719821" cy="7283449"/>
          </a:xfrm>
        </p:grpSpPr>
        <p:pic>
          <p:nvPicPr>
            <p:cNvPr id="675" name="Google Shape;675;g34aaef74db6_1_125"/>
            <p:cNvPicPr preferRelativeResize="0"/>
            <p:nvPr/>
          </p:nvPicPr>
          <p:blipFill>
            <a:blip r:embed="rId13">
              <a:alphaModFix/>
            </a:blip>
            <a:stretch>
              <a:fillRect/>
            </a:stretch>
          </p:blipFill>
          <p:spPr>
            <a:xfrm>
              <a:off x="13818580" y="5920145"/>
              <a:ext cx="3719821" cy="3452454"/>
            </a:xfrm>
            <a:prstGeom prst="rect">
              <a:avLst/>
            </a:prstGeom>
            <a:noFill/>
            <a:ln>
              <a:noFill/>
            </a:ln>
          </p:spPr>
        </p:pic>
        <p:pic>
          <p:nvPicPr>
            <p:cNvPr id="676" name="Google Shape;676;g34aaef74db6_1_125"/>
            <p:cNvPicPr preferRelativeResize="0"/>
            <p:nvPr/>
          </p:nvPicPr>
          <p:blipFill>
            <a:blip r:embed="rId14">
              <a:alphaModFix/>
            </a:blip>
            <a:stretch>
              <a:fillRect/>
            </a:stretch>
          </p:blipFill>
          <p:spPr>
            <a:xfrm>
              <a:off x="13818580" y="2089150"/>
              <a:ext cx="3719813" cy="3452454"/>
            </a:xfrm>
            <a:prstGeom prst="rect">
              <a:avLst/>
            </a:prstGeom>
            <a:noFill/>
            <a:ln>
              <a:noFill/>
            </a:ln>
          </p:spPr>
        </p:pic>
        <p:sp>
          <p:nvSpPr>
            <p:cNvPr id="677" name="Google Shape;677;g34aaef74db6_1_125"/>
            <p:cNvSpPr/>
            <p:nvPr/>
          </p:nvSpPr>
          <p:spPr>
            <a:xfrm>
              <a:off x="14065230" y="3504879"/>
              <a:ext cx="2011500" cy="543000"/>
            </a:xfrm>
            <a:prstGeom prst="rect">
              <a:avLst/>
            </a:prstGeom>
            <a:noFill/>
            <a:ln cap="flat" cmpd="sng" w="38100">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78" name="Google Shape;678;g34aaef74db6_1_125"/>
            <p:cNvSpPr/>
            <p:nvPr/>
          </p:nvSpPr>
          <p:spPr>
            <a:xfrm>
              <a:off x="13997316" y="7852563"/>
              <a:ext cx="2011500" cy="543000"/>
            </a:xfrm>
            <a:prstGeom prst="rect">
              <a:avLst/>
            </a:prstGeom>
            <a:noFill/>
            <a:ln cap="flat" cmpd="sng" w="38100">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grpSp>
        <p:nvGrpSpPr>
          <p:cNvPr id="679" name="Google Shape;679;g34aaef74db6_1_125"/>
          <p:cNvGrpSpPr/>
          <p:nvPr/>
        </p:nvGrpSpPr>
        <p:grpSpPr>
          <a:xfrm>
            <a:off x="8016299" y="2113156"/>
            <a:ext cx="4466976" cy="7906892"/>
            <a:chOff x="9352075" y="2111243"/>
            <a:chExt cx="3720000" cy="7261357"/>
          </a:xfrm>
        </p:grpSpPr>
        <p:pic>
          <p:nvPicPr>
            <p:cNvPr id="680" name="Google Shape;680;g34aaef74db6_1_125"/>
            <p:cNvPicPr preferRelativeResize="0"/>
            <p:nvPr/>
          </p:nvPicPr>
          <p:blipFill>
            <a:blip r:embed="rId15">
              <a:alphaModFix/>
            </a:blip>
            <a:stretch>
              <a:fillRect/>
            </a:stretch>
          </p:blipFill>
          <p:spPr>
            <a:xfrm>
              <a:off x="9352075" y="2111243"/>
              <a:ext cx="3719813" cy="3452454"/>
            </a:xfrm>
            <a:prstGeom prst="rect">
              <a:avLst/>
            </a:prstGeom>
            <a:noFill/>
            <a:ln>
              <a:noFill/>
            </a:ln>
          </p:spPr>
        </p:pic>
        <p:pic>
          <p:nvPicPr>
            <p:cNvPr id="681" name="Google Shape;681;g34aaef74db6_1_125"/>
            <p:cNvPicPr preferRelativeResize="0"/>
            <p:nvPr/>
          </p:nvPicPr>
          <p:blipFill>
            <a:blip r:embed="rId16">
              <a:alphaModFix/>
            </a:blip>
            <a:stretch>
              <a:fillRect/>
            </a:stretch>
          </p:blipFill>
          <p:spPr>
            <a:xfrm>
              <a:off x="9352075" y="5920145"/>
              <a:ext cx="3719813" cy="3452454"/>
            </a:xfrm>
            <a:prstGeom prst="rect">
              <a:avLst/>
            </a:prstGeom>
            <a:noFill/>
            <a:ln>
              <a:noFill/>
            </a:ln>
          </p:spPr>
        </p:pic>
        <p:sp>
          <p:nvSpPr>
            <p:cNvPr id="682" name="Google Shape;682;g34aaef74db6_1_125"/>
            <p:cNvSpPr/>
            <p:nvPr/>
          </p:nvSpPr>
          <p:spPr>
            <a:xfrm>
              <a:off x="9618787" y="4091595"/>
              <a:ext cx="2011500" cy="543000"/>
            </a:xfrm>
            <a:prstGeom prst="rect">
              <a:avLst/>
            </a:prstGeom>
            <a:noFill/>
            <a:ln cap="flat" cmpd="sng" w="38100">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3" name="Google Shape;683;g34aaef74db6_1_125"/>
            <p:cNvSpPr/>
            <p:nvPr/>
          </p:nvSpPr>
          <p:spPr>
            <a:xfrm>
              <a:off x="9618787" y="7852563"/>
              <a:ext cx="2011500" cy="543000"/>
            </a:xfrm>
            <a:prstGeom prst="rect">
              <a:avLst/>
            </a:prstGeom>
            <a:noFill/>
            <a:ln cap="flat" cmpd="sng" w="38100">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84" name="Google Shape;684;g34aaef74db6_1_125"/>
            <p:cNvSpPr/>
            <p:nvPr/>
          </p:nvSpPr>
          <p:spPr>
            <a:xfrm>
              <a:off x="9352075" y="2111243"/>
              <a:ext cx="3720000" cy="34524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sp>
        <p:nvSpPr>
          <p:cNvPr id="685" name="Google Shape;685;g34aaef74db6_1_125"/>
          <p:cNvSpPr txBox="1"/>
          <p:nvPr/>
        </p:nvSpPr>
        <p:spPr>
          <a:xfrm>
            <a:off x="251000" y="0"/>
            <a:ext cx="6404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06. 결론 및 요약</a:t>
            </a:r>
            <a:endParaRPr b="1" sz="3000">
              <a:solidFill>
                <a:srgbClr val="3958E3"/>
              </a:solidFill>
            </a:endParaRPr>
          </a:p>
        </p:txBody>
      </p:sp>
      <p:cxnSp>
        <p:nvCxnSpPr>
          <p:cNvPr id="686" name="Google Shape;686;g34aaef74db6_1_125"/>
          <p:cNvCxnSpPr/>
          <p:nvPr/>
        </p:nvCxnSpPr>
        <p:spPr>
          <a:xfrm flipH="1">
            <a:off x="12942025" y="2185000"/>
            <a:ext cx="15000" cy="7771200"/>
          </a:xfrm>
          <a:prstGeom prst="straightConnector1">
            <a:avLst/>
          </a:prstGeom>
          <a:noFill/>
          <a:ln cap="flat" cmpd="sng" w="9525">
            <a:solidFill>
              <a:schemeClr val="dk2"/>
            </a:solidFill>
            <a:prstDash val="solid"/>
            <a:round/>
            <a:headEnd len="med" w="med" type="none"/>
            <a:tailEnd len="med" w="med" type="none"/>
          </a:ln>
        </p:spPr>
      </p:cxnSp>
      <p:pic>
        <p:nvPicPr>
          <p:cNvPr id="687" name="Google Shape;687;g34aaef74db6_1_125"/>
          <p:cNvPicPr preferRelativeResize="0"/>
          <p:nvPr/>
        </p:nvPicPr>
        <p:blipFill rotWithShape="1">
          <a:blip r:embed="rId17">
            <a:alphaModFix/>
          </a:blip>
          <a:srcRect b="0" l="0" r="0" t="0"/>
          <a:stretch/>
        </p:blipFill>
        <p:spPr>
          <a:xfrm>
            <a:off x="5820526" y="805275"/>
            <a:ext cx="6646949" cy="842600"/>
          </a:xfrm>
          <a:prstGeom prst="rect">
            <a:avLst/>
          </a:prstGeom>
          <a:noFill/>
          <a:ln>
            <a:noFill/>
          </a:ln>
          <a:effectLst>
            <a:outerShdw blurRad="60131" dir="5400000" dist="101032">
              <a:srgbClr val="CDD9ED">
                <a:alpha val="40780"/>
              </a:srgbClr>
            </a:outerShdw>
          </a:effectLst>
        </p:spPr>
      </p:pic>
      <p:sp>
        <p:nvSpPr>
          <p:cNvPr id="688" name="Google Shape;688;g34aaef74db6_1_125"/>
          <p:cNvSpPr txBox="1"/>
          <p:nvPr/>
        </p:nvSpPr>
        <p:spPr>
          <a:xfrm>
            <a:off x="3054350" y="926425"/>
            <a:ext cx="12192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700">
                <a:solidFill>
                  <a:srgbClr val="3958E3"/>
                </a:solidFill>
                <a:latin typeface="Calibri"/>
                <a:ea typeface="Calibri"/>
                <a:cs typeface="Calibri"/>
                <a:sym typeface="Calibri"/>
              </a:rPr>
              <a:t>정형/ 정형+비정형 데이터 모델별 성능비교</a:t>
            </a:r>
            <a:endParaRPr b="1" sz="2700">
              <a:solidFill>
                <a:srgbClr val="3958E3"/>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2" name="Shape 692"/>
        <p:cNvGrpSpPr/>
        <p:nvPr/>
      </p:nvGrpSpPr>
      <p:grpSpPr>
        <a:xfrm>
          <a:off x="0" y="0"/>
          <a:ext cx="0" cy="0"/>
          <a:chOff x="0" y="0"/>
          <a:chExt cx="0" cy="0"/>
        </a:xfrm>
      </p:grpSpPr>
      <p:pic>
        <p:nvPicPr>
          <p:cNvPr id="693" name="Google Shape;693;g304daa12bae_5_192"/>
          <p:cNvPicPr preferRelativeResize="0"/>
          <p:nvPr/>
        </p:nvPicPr>
        <p:blipFill rotWithShape="1">
          <a:blip r:embed="rId3">
            <a:alphaModFix amt="8000"/>
          </a:blip>
          <a:srcRect b="0" l="0" r="0" t="0"/>
          <a:stretch/>
        </p:blipFill>
        <p:spPr>
          <a:xfrm rot="5400000">
            <a:off x="3987800" y="-4013201"/>
            <a:ext cx="10299699" cy="18313402"/>
          </a:xfrm>
          <a:prstGeom prst="rect">
            <a:avLst/>
          </a:prstGeom>
          <a:noFill/>
          <a:ln>
            <a:noFill/>
          </a:ln>
        </p:spPr>
      </p:pic>
      <p:pic>
        <p:nvPicPr>
          <p:cNvPr id="694" name="Google Shape;694;g304daa12bae_5_192"/>
          <p:cNvPicPr preferRelativeResize="0"/>
          <p:nvPr/>
        </p:nvPicPr>
        <p:blipFill rotWithShape="1">
          <a:blip r:embed="rId4">
            <a:alphaModFix/>
          </a:blip>
          <a:srcRect b="0" l="0" r="0" t="0"/>
          <a:stretch/>
        </p:blipFill>
        <p:spPr>
          <a:xfrm>
            <a:off x="304800" y="11772900"/>
            <a:ext cx="18427702" cy="114300"/>
          </a:xfrm>
          <a:prstGeom prst="rect">
            <a:avLst/>
          </a:prstGeom>
          <a:noFill/>
          <a:ln>
            <a:noFill/>
          </a:ln>
        </p:spPr>
      </p:pic>
      <p:pic>
        <p:nvPicPr>
          <p:cNvPr id="695" name="Google Shape;695;g304daa12bae_5_192"/>
          <p:cNvPicPr preferRelativeResize="0"/>
          <p:nvPr/>
        </p:nvPicPr>
        <p:blipFill rotWithShape="1">
          <a:blip r:embed="rId5">
            <a:alphaModFix/>
          </a:blip>
          <a:srcRect b="0" l="0" r="0" t="0"/>
          <a:stretch/>
        </p:blipFill>
        <p:spPr>
          <a:xfrm>
            <a:off x="381000" y="11772900"/>
            <a:ext cx="9144000" cy="114300"/>
          </a:xfrm>
          <a:prstGeom prst="rect">
            <a:avLst/>
          </a:prstGeom>
          <a:noFill/>
          <a:ln>
            <a:noFill/>
          </a:ln>
        </p:spPr>
      </p:pic>
      <p:pic>
        <p:nvPicPr>
          <p:cNvPr id="696" name="Google Shape;696;g304daa12bae_5_192"/>
          <p:cNvPicPr preferRelativeResize="0"/>
          <p:nvPr/>
        </p:nvPicPr>
        <p:blipFill rotWithShape="1">
          <a:blip r:embed="rId6">
            <a:alphaModFix/>
          </a:blip>
          <a:srcRect b="0" l="0" r="0" t="0"/>
          <a:stretch/>
        </p:blipFill>
        <p:spPr>
          <a:xfrm>
            <a:off x="-1943100" y="6540500"/>
            <a:ext cx="2819400" cy="3479800"/>
          </a:xfrm>
          <a:prstGeom prst="rect">
            <a:avLst/>
          </a:prstGeom>
          <a:noFill/>
          <a:ln>
            <a:noFill/>
          </a:ln>
        </p:spPr>
      </p:pic>
      <p:pic>
        <p:nvPicPr>
          <p:cNvPr id="697" name="Google Shape;697;g304daa12bae_5_192"/>
          <p:cNvPicPr preferRelativeResize="0"/>
          <p:nvPr/>
        </p:nvPicPr>
        <p:blipFill rotWithShape="1">
          <a:blip r:embed="rId7">
            <a:alphaModFix/>
          </a:blip>
          <a:srcRect b="0" l="0" r="0" t="0"/>
          <a:stretch/>
        </p:blipFill>
        <p:spPr>
          <a:xfrm>
            <a:off x="16979900" y="4394200"/>
            <a:ext cx="2755900" cy="2590800"/>
          </a:xfrm>
          <a:prstGeom prst="rect">
            <a:avLst/>
          </a:prstGeom>
          <a:noFill/>
          <a:ln>
            <a:noFill/>
          </a:ln>
        </p:spPr>
      </p:pic>
      <p:pic>
        <p:nvPicPr>
          <p:cNvPr id="698" name="Google Shape;698;g304daa12bae_5_192"/>
          <p:cNvPicPr preferRelativeResize="0"/>
          <p:nvPr/>
        </p:nvPicPr>
        <p:blipFill rotWithShape="1">
          <a:blip r:embed="rId8">
            <a:alphaModFix/>
          </a:blip>
          <a:srcRect b="0" l="0" r="0" t="0"/>
          <a:stretch/>
        </p:blipFill>
        <p:spPr>
          <a:xfrm>
            <a:off x="14744700" y="5676900"/>
            <a:ext cx="2946400" cy="2768600"/>
          </a:xfrm>
          <a:prstGeom prst="rect">
            <a:avLst/>
          </a:prstGeom>
          <a:noFill/>
          <a:ln>
            <a:noFill/>
          </a:ln>
        </p:spPr>
      </p:pic>
      <p:pic>
        <p:nvPicPr>
          <p:cNvPr id="699" name="Google Shape;699;g304daa12bae_5_192"/>
          <p:cNvPicPr preferRelativeResize="0"/>
          <p:nvPr/>
        </p:nvPicPr>
        <p:blipFill rotWithShape="1">
          <a:blip r:embed="rId9">
            <a:alphaModFix/>
          </a:blip>
          <a:srcRect b="0" l="0" r="0" t="0"/>
          <a:stretch/>
        </p:blipFill>
        <p:spPr>
          <a:xfrm>
            <a:off x="114300" y="8470900"/>
            <a:ext cx="2933700" cy="2628900"/>
          </a:xfrm>
          <a:prstGeom prst="rect">
            <a:avLst/>
          </a:prstGeom>
          <a:noFill/>
          <a:ln>
            <a:noFill/>
          </a:ln>
        </p:spPr>
      </p:pic>
      <p:pic>
        <p:nvPicPr>
          <p:cNvPr id="700" name="Google Shape;700;g304daa12bae_5_192"/>
          <p:cNvPicPr preferRelativeResize="0"/>
          <p:nvPr/>
        </p:nvPicPr>
        <p:blipFill rotWithShape="1">
          <a:blip r:embed="rId10">
            <a:alphaModFix/>
          </a:blip>
          <a:srcRect b="0" l="0" r="0" t="0"/>
          <a:stretch/>
        </p:blipFill>
        <p:spPr>
          <a:xfrm>
            <a:off x="15024100" y="7429500"/>
            <a:ext cx="520700" cy="1816100"/>
          </a:xfrm>
          <a:prstGeom prst="rect">
            <a:avLst/>
          </a:prstGeom>
          <a:noFill/>
          <a:ln>
            <a:noFill/>
          </a:ln>
        </p:spPr>
      </p:pic>
      <p:pic>
        <p:nvPicPr>
          <p:cNvPr id="701" name="Google Shape;701;g304daa12bae_5_192"/>
          <p:cNvPicPr preferRelativeResize="0"/>
          <p:nvPr/>
        </p:nvPicPr>
        <p:blipFill rotWithShape="1">
          <a:blip r:embed="rId11">
            <a:alphaModFix/>
          </a:blip>
          <a:srcRect b="0" l="0" r="0" t="0"/>
          <a:stretch/>
        </p:blipFill>
        <p:spPr>
          <a:xfrm>
            <a:off x="2247900" y="9779000"/>
            <a:ext cx="482600" cy="1803400"/>
          </a:xfrm>
          <a:prstGeom prst="rect">
            <a:avLst/>
          </a:prstGeom>
          <a:noFill/>
          <a:ln>
            <a:noFill/>
          </a:ln>
        </p:spPr>
      </p:pic>
      <p:pic>
        <p:nvPicPr>
          <p:cNvPr id="702" name="Google Shape;702;g304daa12bae_5_192"/>
          <p:cNvPicPr preferRelativeResize="0"/>
          <p:nvPr/>
        </p:nvPicPr>
        <p:blipFill rotWithShape="1">
          <a:blip r:embed="rId12">
            <a:alphaModFix/>
          </a:blip>
          <a:srcRect b="0" l="0" r="0" t="0"/>
          <a:stretch/>
        </p:blipFill>
        <p:spPr>
          <a:xfrm>
            <a:off x="2908300" y="10134600"/>
            <a:ext cx="520700" cy="1828800"/>
          </a:xfrm>
          <a:prstGeom prst="rect">
            <a:avLst/>
          </a:prstGeom>
          <a:noFill/>
          <a:ln>
            <a:noFill/>
          </a:ln>
        </p:spPr>
      </p:pic>
      <p:sp>
        <p:nvSpPr>
          <p:cNvPr id="703" name="Google Shape;703;g304daa12bae_5_192"/>
          <p:cNvSpPr txBox="1"/>
          <p:nvPr/>
        </p:nvSpPr>
        <p:spPr>
          <a:xfrm>
            <a:off x="2873125" y="2154425"/>
            <a:ext cx="12061500" cy="7980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800"/>
              </a:spcBef>
              <a:spcAft>
                <a:spcPts val="0"/>
              </a:spcAft>
              <a:buNone/>
            </a:pPr>
            <a:r>
              <a:rPr b="1" lang="ko-KR" sz="2000">
                <a:solidFill>
                  <a:schemeClr val="dk1"/>
                </a:solidFill>
              </a:rPr>
              <a:t>1. Bloomberg Terminal</a:t>
            </a:r>
            <a:endParaRPr b="1" sz="2000">
              <a:solidFill>
                <a:schemeClr val="dk1"/>
              </a:solidFill>
            </a:endParaRPr>
          </a:p>
          <a:p>
            <a:pPr indent="0" lvl="0" marL="0" rtl="0" algn="l">
              <a:lnSpc>
                <a:spcPct val="115000"/>
              </a:lnSpc>
              <a:spcBef>
                <a:spcPts val="400"/>
              </a:spcBef>
              <a:spcAft>
                <a:spcPts val="0"/>
              </a:spcAft>
              <a:buNone/>
            </a:pPr>
            <a:r>
              <a:rPr lang="ko-KR" sz="2000">
                <a:solidFill>
                  <a:schemeClr val="dk1"/>
                </a:solidFill>
              </a:rPr>
              <a:t>Bloomberg Terminal은 머신러닝과 자연어 처리(NLP)를 활용하여 금융 뉴스와 시장 데이터를 실시간으로 분석하며 금리 및 시장 변화 예측에 활용합니다.</a:t>
            </a:r>
            <a:endParaRPr sz="2000">
              <a:solidFill>
                <a:schemeClr val="dk1"/>
              </a:solidFill>
            </a:endParaRPr>
          </a:p>
          <a:p>
            <a:pPr indent="0" lvl="0" marL="0" rtl="0" algn="l">
              <a:lnSpc>
                <a:spcPct val="115000"/>
              </a:lnSpc>
              <a:spcBef>
                <a:spcPts val="1800"/>
              </a:spcBef>
              <a:spcAft>
                <a:spcPts val="0"/>
              </a:spcAft>
              <a:buNone/>
            </a:pPr>
            <a:r>
              <a:rPr b="1" lang="ko-KR" sz="2000">
                <a:solidFill>
                  <a:schemeClr val="dk1"/>
                </a:solidFill>
              </a:rPr>
              <a:t>관련 링크 및 자료</a:t>
            </a:r>
            <a:endParaRPr b="1" sz="2000">
              <a:solidFill>
                <a:schemeClr val="dk1"/>
              </a:solidFill>
            </a:endParaRPr>
          </a:p>
          <a:p>
            <a:pPr indent="-355600" lvl="0" marL="457200" rtl="0" algn="l">
              <a:lnSpc>
                <a:spcPct val="115000"/>
              </a:lnSpc>
              <a:spcBef>
                <a:spcPts val="600"/>
              </a:spcBef>
              <a:spcAft>
                <a:spcPts val="0"/>
              </a:spcAft>
              <a:buClr>
                <a:schemeClr val="dk1"/>
              </a:buClr>
              <a:buSzPts val="2000"/>
              <a:buAutoNum type="arabicPeriod"/>
            </a:pPr>
            <a:r>
              <a:rPr lang="ko-KR" sz="2000">
                <a:solidFill>
                  <a:schemeClr val="dk1"/>
                </a:solidFill>
              </a:rPr>
              <a:t>Bloomberg Terminal의 주요 기능 설명</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ko-KR" sz="2000">
                <a:solidFill>
                  <a:schemeClr val="dk1"/>
                </a:solidFill>
              </a:rPr>
              <a:t>Bloomberg 공식 사이트: Bloomberg Terminal의 기능 중 "News Analytics" (머신러닝 및 NLP 활용 부분 포함) </a:t>
            </a:r>
            <a:r>
              <a:rPr lang="ko-KR" sz="2000" u="sng">
                <a:solidFill>
                  <a:schemeClr val="hlink"/>
                </a:solidFill>
                <a:hlinkClick r:id="rId13"/>
              </a:rPr>
              <a:t>Bloomberg Terminal Overview</a:t>
            </a:r>
            <a:endParaRPr sz="2000" u="sng">
              <a:solidFill>
                <a:schemeClr val="hlink"/>
              </a:solidFill>
            </a:endParaRPr>
          </a:p>
          <a:p>
            <a:pPr indent="-355600" lvl="1" marL="914400" rtl="0" algn="l">
              <a:lnSpc>
                <a:spcPct val="115000"/>
              </a:lnSpc>
              <a:spcBef>
                <a:spcPts val="0"/>
              </a:spcBef>
              <a:spcAft>
                <a:spcPts val="0"/>
              </a:spcAft>
              <a:buClr>
                <a:schemeClr val="dk1"/>
              </a:buClr>
              <a:buSzPts val="2000"/>
              <a:buChar char="●"/>
            </a:pPr>
            <a:r>
              <a:rPr lang="ko-KR" sz="2000">
                <a:solidFill>
                  <a:schemeClr val="dk1"/>
                </a:solidFill>
              </a:rPr>
              <a:t>기사: Bloomberg Terminal이 AI 및 뉴스 분석을 활용하여 시장 변화와 관련 데이터를 제공</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ko-KR" sz="2000">
                <a:solidFill>
                  <a:schemeClr val="dk1"/>
                </a:solidFill>
              </a:rPr>
              <a:t> </a:t>
            </a:r>
            <a:r>
              <a:rPr lang="ko-KR" sz="2000" u="sng">
                <a:solidFill>
                  <a:schemeClr val="hlink"/>
                </a:solidFill>
                <a:hlinkClick r:id="rId14"/>
              </a:rPr>
              <a:t>How Bloomberg Terminal Uses AI</a:t>
            </a:r>
            <a:endParaRPr sz="2000" u="sng">
              <a:solidFill>
                <a:schemeClr val="hlink"/>
              </a:solidFill>
            </a:endParaRPr>
          </a:p>
          <a:p>
            <a:pPr indent="-355600" lvl="0" marL="457200" rtl="0" algn="l">
              <a:lnSpc>
                <a:spcPct val="115000"/>
              </a:lnSpc>
              <a:spcBef>
                <a:spcPts val="0"/>
              </a:spcBef>
              <a:spcAft>
                <a:spcPts val="0"/>
              </a:spcAft>
              <a:buClr>
                <a:schemeClr val="dk1"/>
              </a:buClr>
              <a:buSzPts val="2000"/>
              <a:buAutoNum type="arabicPeriod"/>
            </a:pPr>
            <a:r>
              <a:rPr lang="ko-KR" sz="2000">
                <a:solidFill>
                  <a:schemeClr val="dk1"/>
                </a:solidFill>
              </a:rPr>
              <a:t>NLP 기반 데이터 분석 활용 사례</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ko-KR" sz="2000">
                <a:solidFill>
                  <a:schemeClr val="dk1"/>
                </a:solidFill>
              </a:rPr>
              <a:t>연구: Bloomberg Terminal에서 NLP를 활용한 시장 데이터 분석의 실제 사례를 다룬 논문 </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ko-KR" sz="2000" u="sng">
                <a:solidFill>
                  <a:schemeClr val="hlink"/>
                </a:solidFill>
                <a:hlinkClick r:id="rId15"/>
              </a:rPr>
              <a:t>Understanding Financial News and Market Estimates with NLP</a:t>
            </a:r>
            <a:endParaRPr sz="2000" u="sng">
              <a:solidFill>
                <a:schemeClr val="hlink"/>
              </a:solidFill>
            </a:endParaRPr>
          </a:p>
          <a:p>
            <a:pPr indent="0" lvl="0" marL="0" rtl="0" algn="l">
              <a:lnSpc>
                <a:spcPct val="115000"/>
              </a:lnSpc>
              <a:spcBef>
                <a:spcPts val="2100"/>
              </a:spcBef>
              <a:spcAft>
                <a:spcPts val="0"/>
              </a:spcAft>
              <a:buNone/>
            </a:pPr>
            <a:r>
              <a:rPr b="1" lang="ko-KR" sz="2000">
                <a:solidFill>
                  <a:schemeClr val="dk1"/>
                </a:solidFill>
              </a:rPr>
              <a:t>2. 중앙은행 정책 분석</a:t>
            </a:r>
            <a:endParaRPr b="1" sz="2000">
              <a:solidFill>
                <a:schemeClr val="dk1"/>
              </a:solidFill>
            </a:endParaRPr>
          </a:p>
          <a:p>
            <a:pPr indent="0" lvl="0" marL="0" rtl="0" algn="l">
              <a:lnSpc>
                <a:spcPct val="115000"/>
              </a:lnSpc>
              <a:spcBef>
                <a:spcPts val="400"/>
              </a:spcBef>
              <a:spcAft>
                <a:spcPts val="0"/>
              </a:spcAft>
              <a:buNone/>
            </a:pPr>
            <a:r>
              <a:rPr lang="ko-KR" sz="2000">
                <a:solidFill>
                  <a:schemeClr val="dk1"/>
                </a:solidFill>
              </a:rPr>
              <a:t>연준(Federal Reserve) 혹은 한국은행의 금리 정책 발표 시 비정형 텍스트 데이터를 분석하여 시장 반응을 예측하고 투자 전략을 세우는 사례를 찾을 수 있습니다.</a:t>
            </a:r>
            <a:endParaRPr sz="2000">
              <a:solidFill>
                <a:schemeClr val="dk1"/>
              </a:solidFill>
            </a:endParaRPr>
          </a:p>
          <a:p>
            <a:pPr indent="-355600" lvl="0" marL="457200" rtl="0" algn="l">
              <a:lnSpc>
                <a:spcPct val="115000"/>
              </a:lnSpc>
              <a:spcBef>
                <a:spcPts val="600"/>
              </a:spcBef>
              <a:spcAft>
                <a:spcPts val="0"/>
              </a:spcAft>
              <a:buClr>
                <a:schemeClr val="dk1"/>
              </a:buClr>
              <a:buSzPts val="2000"/>
              <a:buAutoNum type="arabicPeriod"/>
            </a:pPr>
            <a:r>
              <a:rPr lang="ko-KR" sz="2000">
                <a:solidFill>
                  <a:schemeClr val="dk1"/>
                </a:solidFill>
              </a:rPr>
              <a:t>연준 성명서 분석을 통한 시장 예측</a:t>
            </a:r>
            <a:endParaRPr sz="2000">
              <a:solidFill>
                <a:schemeClr val="dk1"/>
              </a:solidFill>
            </a:endParaRPr>
          </a:p>
          <a:p>
            <a:pPr indent="-355600" lvl="1" marL="914400" rtl="0" algn="l">
              <a:lnSpc>
                <a:spcPct val="115000"/>
              </a:lnSpc>
              <a:spcBef>
                <a:spcPts val="0"/>
              </a:spcBef>
              <a:spcAft>
                <a:spcPts val="0"/>
              </a:spcAft>
              <a:buClr>
                <a:schemeClr val="dk1"/>
              </a:buClr>
              <a:buSzPts val="2000"/>
              <a:buChar char="●"/>
            </a:pPr>
            <a:r>
              <a:rPr lang="ko-KR" sz="2000">
                <a:solidFill>
                  <a:schemeClr val="dk1"/>
                </a:solidFill>
              </a:rPr>
              <a:t>연준의 FOMC 성명서와 NLP 분석으로 시장 반응을 예측한 연구:</a:t>
            </a:r>
            <a:r>
              <a:rPr lang="ko-KR" sz="2000" u="sng">
                <a:solidFill>
                  <a:schemeClr val="hlink"/>
                </a:solidFill>
                <a:hlinkClick r:id="rId16"/>
              </a:rPr>
              <a:t>Analyzing Federal Reserve Statements Using NLP</a:t>
            </a:r>
            <a:endParaRPr sz="2000" u="sng">
              <a:solidFill>
                <a:schemeClr val="hlink"/>
              </a:solidFill>
            </a:endParaRPr>
          </a:p>
          <a:p>
            <a:pPr indent="-355600" lvl="1" marL="914400" rtl="0" algn="l">
              <a:lnSpc>
                <a:spcPct val="115000"/>
              </a:lnSpc>
              <a:spcBef>
                <a:spcPts val="0"/>
              </a:spcBef>
              <a:spcAft>
                <a:spcPts val="0"/>
              </a:spcAft>
              <a:buClr>
                <a:schemeClr val="dk1"/>
              </a:buClr>
              <a:buSzPts val="2000"/>
              <a:buChar char="●"/>
            </a:pPr>
            <a:r>
              <a:rPr lang="ko-KR" sz="2000">
                <a:solidFill>
                  <a:schemeClr val="dk1"/>
                </a:solidFill>
              </a:rPr>
              <a:t>기사: 연준 성명서에서 텍스트 분석을 활용하는 금융 시장 사례</a:t>
            </a:r>
            <a:endParaRPr sz="2000">
              <a:solidFill>
                <a:schemeClr val="dk1"/>
              </a:solidFill>
            </a:endParaRPr>
          </a:p>
          <a:p>
            <a:pPr indent="-355600" lvl="2" marL="1371600" rtl="0" algn="l">
              <a:lnSpc>
                <a:spcPct val="115000"/>
              </a:lnSpc>
              <a:spcBef>
                <a:spcPts val="0"/>
              </a:spcBef>
              <a:spcAft>
                <a:spcPts val="0"/>
              </a:spcAft>
              <a:buClr>
                <a:schemeClr val="dk1"/>
              </a:buClr>
              <a:buSzPts val="2000"/>
              <a:buChar char="●"/>
            </a:pPr>
            <a:r>
              <a:rPr lang="ko-KR" sz="2000" u="sng">
                <a:solidFill>
                  <a:schemeClr val="hlink"/>
                </a:solidFill>
                <a:hlinkClick r:id="rId17"/>
              </a:rPr>
              <a:t>How NLP Predicts Market Reactions from Fed Statements</a:t>
            </a:r>
            <a:endParaRPr b="1" sz="2000">
              <a:solidFill>
                <a:schemeClr val="dk1"/>
              </a:solidFill>
            </a:endParaRPr>
          </a:p>
          <a:p>
            <a:pPr indent="0" lvl="0" marL="0" rtl="0" algn="l">
              <a:lnSpc>
                <a:spcPct val="115000"/>
              </a:lnSpc>
              <a:spcBef>
                <a:spcPts val="3600"/>
              </a:spcBef>
              <a:spcAft>
                <a:spcPts val="3600"/>
              </a:spcAft>
              <a:buNone/>
            </a:pPr>
            <a:r>
              <a:rPr b="1" lang="ko-KR" sz="2000">
                <a:solidFill>
                  <a:schemeClr val="dk1"/>
                </a:solidFill>
              </a:rPr>
              <a:t>3</a:t>
            </a:r>
            <a:endParaRPr sz="2000">
              <a:solidFill>
                <a:schemeClr val="dk1"/>
              </a:solidFill>
              <a:latin typeface="Calibri"/>
              <a:ea typeface="Calibri"/>
              <a:cs typeface="Calibri"/>
              <a:sym typeface="Calibri"/>
            </a:endParaRPr>
          </a:p>
        </p:txBody>
      </p:sp>
      <p:sp>
        <p:nvSpPr>
          <p:cNvPr id="704" name="Google Shape;704;g304daa12bae_5_192"/>
          <p:cNvSpPr txBox="1"/>
          <p:nvPr/>
        </p:nvSpPr>
        <p:spPr>
          <a:xfrm>
            <a:off x="251000" y="0"/>
            <a:ext cx="6404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06. 결론 및 요약</a:t>
            </a:r>
            <a:endParaRPr b="1" sz="3000">
              <a:solidFill>
                <a:srgbClr val="3958E3"/>
              </a:solidFill>
            </a:endParaRPr>
          </a:p>
        </p:txBody>
      </p:sp>
      <p:pic>
        <p:nvPicPr>
          <p:cNvPr id="705" name="Google Shape;705;g304daa12bae_5_192"/>
          <p:cNvPicPr preferRelativeResize="0"/>
          <p:nvPr/>
        </p:nvPicPr>
        <p:blipFill rotWithShape="1">
          <a:blip r:embed="rId18">
            <a:alphaModFix/>
          </a:blip>
          <a:srcRect b="0" l="0" r="0" t="0"/>
          <a:stretch/>
        </p:blipFill>
        <p:spPr>
          <a:xfrm>
            <a:off x="5116275" y="805275"/>
            <a:ext cx="8055451" cy="842600"/>
          </a:xfrm>
          <a:prstGeom prst="rect">
            <a:avLst/>
          </a:prstGeom>
          <a:noFill/>
          <a:ln>
            <a:noFill/>
          </a:ln>
          <a:effectLst>
            <a:outerShdw blurRad="60131" dir="5400000" dist="101032">
              <a:srgbClr val="CDD9ED">
                <a:alpha val="40780"/>
              </a:srgbClr>
            </a:outerShdw>
          </a:effectLst>
        </p:spPr>
      </p:pic>
      <p:sp>
        <p:nvSpPr>
          <p:cNvPr id="706" name="Google Shape;706;g304daa12bae_5_192"/>
          <p:cNvSpPr txBox="1"/>
          <p:nvPr/>
        </p:nvSpPr>
        <p:spPr>
          <a:xfrm>
            <a:off x="3054350" y="926425"/>
            <a:ext cx="12192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700">
                <a:solidFill>
                  <a:srgbClr val="3958E3"/>
                </a:solidFill>
                <a:latin typeface="Calibri"/>
                <a:ea typeface="Calibri"/>
                <a:cs typeface="Calibri"/>
                <a:sym typeface="Calibri"/>
              </a:rPr>
              <a:t>비정형 텍스트 데이터 기반 금리 정책 분석의 확대</a:t>
            </a:r>
            <a:endParaRPr b="1" sz="2700">
              <a:solidFill>
                <a:srgbClr val="3958E3"/>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0" name="Shape 710"/>
        <p:cNvGrpSpPr/>
        <p:nvPr/>
      </p:nvGrpSpPr>
      <p:grpSpPr>
        <a:xfrm>
          <a:off x="0" y="0"/>
          <a:ext cx="0" cy="0"/>
          <a:chOff x="0" y="0"/>
          <a:chExt cx="0" cy="0"/>
        </a:xfrm>
      </p:grpSpPr>
      <p:pic>
        <p:nvPicPr>
          <p:cNvPr id="711" name="Google Shape;711;p10"/>
          <p:cNvPicPr preferRelativeResize="0"/>
          <p:nvPr/>
        </p:nvPicPr>
        <p:blipFill rotWithShape="1">
          <a:blip r:embed="rId3">
            <a:alphaModFix amt="8000"/>
          </a:blip>
          <a:srcRect b="0" l="0" r="0" t="0"/>
          <a:stretch/>
        </p:blipFill>
        <p:spPr>
          <a:xfrm rot="5400000">
            <a:off x="4000500" y="-4000500"/>
            <a:ext cx="10299700" cy="18313400"/>
          </a:xfrm>
          <a:prstGeom prst="rect">
            <a:avLst/>
          </a:prstGeom>
          <a:noFill/>
          <a:ln>
            <a:noFill/>
          </a:ln>
        </p:spPr>
      </p:pic>
      <p:pic>
        <p:nvPicPr>
          <p:cNvPr id="712" name="Google Shape;712;p10"/>
          <p:cNvPicPr preferRelativeResize="0"/>
          <p:nvPr/>
        </p:nvPicPr>
        <p:blipFill rotWithShape="1">
          <a:blip r:embed="rId4">
            <a:alphaModFix amt="51000"/>
          </a:blip>
          <a:srcRect b="0" l="0" r="0" t="0"/>
          <a:stretch/>
        </p:blipFill>
        <p:spPr>
          <a:xfrm>
            <a:off x="4356100" y="-584200"/>
            <a:ext cx="11849100" cy="10071100"/>
          </a:xfrm>
          <a:prstGeom prst="rect">
            <a:avLst/>
          </a:prstGeom>
          <a:noFill/>
          <a:ln>
            <a:noFill/>
          </a:ln>
        </p:spPr>
      </p:pic>
      <p:pic>
        <p:nvPicPr>
          <p:cNvPr id="713" name="Google Shape;713;p10"/>
          <p:cNvPicPr preferRelativeResize="0"/>
          <p:nvPr/>
        </p:nvPicPr>
        <p:blipFill rotWithShape="1">
          <a:blip r:embed="rId5">
            <a:alphaModFix/>
          </a:blip>
          <a:srcRect b="0" l="0" r="0" t="0"/>
          <a:stretch/>
        </p:blipFill>
        <p:spPr>
          <a:xfrm>
            <a:off x="-76200" y="10172700"/>
            <a:ext cx="18427700" cy="114300"/>
          </a:xfrm>
          <a:prstGeom prst="rect">
            <a:avLst/>
          </a:prstGeom>
          <a:noFill/>
          <a:ln>
            <a:noFill/>
          </a:ln>
        </p:spPr>
      </p:pic>
      <p:pic>
        <p:nvPicPr>
          <p:cNvPr id="714" name="Google Shape;714;p10"/>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715" name="Google Shape;715;p10"/>
          <p:cNvPicPr preferRelativeResize="0"/>
          <p:nvPr/>
        </p:nvPicPr>
        <p:blipFill rotWithShape="1">
          <a:blip r:embed="rId7">
            <a:alphaModFix amt="20000"/>
          </a:blip>
          <a:srcRect b="0" l="0" r="0" t="0"/>
          <a:stretch/>
        </p:blipFill>
        <p:spPr>
          <a:xfrm rot="5400000">
            <a:off x="825500" y="5130800"/>
            <a:ext cx="9004300" cy="12700"/>
          </a:xfrm>
          <a:prstGeom prst="rect">
            <a:avLst/>
          </a:prstGeom>
          <a:noFill/>
          <a:ln>
            <a:noFill/>
          </a:ln>
        </p:spPr>
      </p:pic>
      <p:pic>
        <p:nvPicPr>
          <p:cNvPr id="716" name="Google Shape;716;p10"/>
          <p:cNvPicPr preferRelativeResize="0"/>
          <p:nvPr/>
        </p:nvPicPr>
        <p:blipFill rotWithShape="1">
          <a:blip r:embed="rId8">
            <a:alphaModFix/>
          </a:blip>
          <a:srcRect b="0" l="0" r="0" t="0"/>
          <a:stretch/>
        </p:blipFill>
        <p:spPr>
          <a:xfrm>
            <a:off x="673100" y="1054100"/>
            <a:ext cx="1993900" cy="2019300"/>
          </a:xfrm>
          <a:prstGeom prst="rect">
            <a:avLst/>
          </a:prstGeom>
          <a:noFill/>
          <a:ln>
            <a:noFill/>
          </a:ln>
          <a:effectLst>
            <a:outerShdw blurRad="39714" dir="5400000" dist="122887">
              <a:srgbClr val="344096">
                <a:alpha val="15686"/>
              </a:srgbClr>
            </a:outerShdw>
          </a:effectLst>
        </p:spPr>
      </p:pic>
      <p:sp>
        <p:nvSpPr>
          <p:cNvPr id="717" name="Google Shape;717;p10"/>
          <p:cNvSpPr txBox="1"/>
          <p:nvPr/>
        </p:nvSpPr>
        <p:spPr>
          <a:xfrm>
            <a:off x="558800" y="2819400"/>
            <a:ext cx="4368800" cy="28956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i="0" lang="ko-KR" sz="6000" u="none" cap="none" strike="noStrike">
                <a:solidFill>
                  <a:srgbClr val="44CCE5"/>
                </a:solidFill>
                <a:latin typeface="Calibri"/>
                <a:ea typeface="Calibri"/>
                <a:cs typeface="Calibri"/>
                <a:sym typeface="Calibri"/>
              </a:rPr>
              <a:t>예측</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모델의</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한계</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및</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개선점</a:t>
            </a:r>
            <a:endParaRPr b="1"/>
          </a:p>
        </p:txBody>
      </p:sp>
      <p:sp>
        <p:nvSpPr>
          <p:cNvPr id="718" name="Google Shape;718;p10"/>
          <p:cNvSpPr txBox="1"/>
          <p:nvPr/>
        </p:nvSpPr>
        <p:spPr>
          <a:xfrm>
            <a:off x="558800" y="6083300"/>
            <a:ext cx="4267200" cy="18796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모델의</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한계</a:t>
            </a:r>
            <a:r>
              <a:rPr b="0" i="0" lang="ko-KR" sz="2000" u="none" cap="none" strike="noStrike">
                <a:solidFill>
                  <a:srgbClr val="000000"/>
                </a:solidFill>
                <a:latin typeface="Arial"/>
                <a:ea typeface="Arial"/>
                <a:cs typeface="Arial"/>
                <a:sym typeface="Arial"/>
              </a:rPr>
              <a:t> </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지속적인</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개선</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필요</a:t>
            </a:r>
            <a:r>
              <a:rPr b="0" i="0" lang="ko-KR" sz="2000" u="none" cap="none" strike="noStrike">
                <a:solidFill>
                  <a:srgbClr val="000000"/>
                </a:solidFill>
                <a:latin typeface="Arial"/>
                <a:ea typeface="Arial"/>
                <a:cs typeface="Arial"/>
                <a:sym typeface="Arial"/>
              </a:rPr>
              <a:t> </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데이터</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품질과</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다양성</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확보 </a:t>
            </a:r>
            <a:r>
              <a:rPr lang="ko-KR" sz="2000">
                <a:latin typeface="Calibri"/>
                <a:ea typeface="Calibri"/>
                <a:cs typeface="Calibri"/>
                <a:sym typeface="Calibri"/>
              </a:rPr>
              <a:t>필요</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새로운</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기술</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적용</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가능성</a:t>
            </a:r>
            <a:r>
              <a:rPr b="0" i="0" lang="ko-KR" sz="2000" u="none" cap="none" strike="noStrike">
                <a:solidFill>
                  <a:srgbClr val="000000"/>
                </a:solidFill>
                <a:latin typeface="Arial"/>
                <a:ea typeface="Arial"/>
                <a:cs typeface="Arial"/>
                <a:sym typeface="Arial"/>
              </a:rPr>
              <a:t> </a:t>
            </a:r>
            <a:r>
              <a:rPr lang="ko-KR" sz="2000"/>
              <a:t>있음</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전문가</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의견</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통합</a:t>
            </a:r>
            <a:r>
              <a:rPr b="0" i="0" lang="ko-KR" sz="2000" u="none" cap="none" strike="noStrike">
                <a:solidFill>
                  <a:srgbClr val="000000"/>
                </a:solidFill>
                <a:latin typeface="Arial"/>
                <a:ea typeface="Arial"/>
                <a:cs typeface="Arial"/>
                <a:sym typeface="Arial"/>
              </a:rPr>
              <a:t>  </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예측</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모델의</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투명성</a:t>
            </a:r>
            <a:r>
              <a:rPr b="0" i="0" lang="ko-KR" sz="2000" u="none" cap="none" strike="noStrike">
                <a:solidFill>
                  <a:srgbClr val="000000"/>
                </a:solidFill>
                <a:latin typeface="Arial"/>
                <a:ea typeface="Arial"/>
                <a:cs typeface="Arial"/>
                <a:sym typeface="Arial"/>
              </a:rPr>
              <a:t> </a:t>
            </a:r>
            <a:endParaRPr/>
          </a:p>
        </p:txBody>
      </p:sp>
      <p:pic>
        <p:nvPicPr>
          <p:cNvPr id="719" name="Google Shape;719;p10"/>
          <p:cNvPicPr preferRelativeResize="0"/>
          <p:nvPr/>
        </p:nvPicPr>
        <p:blipFill rotWithShape="1">
          <a:blip r:embed="rId9">
            <a:alphaModFix/>
          </a:blip>
          <a:srcRect b="0" l="0" r="0" t="0"/>
          <a:stretch/>
        </p:blipFill>
        <p:spPr>
          <a:xfrm>
            <a:off x="5829300" y="787400"/>
            <a:ext cx="11963400" cy="2019300"/>
          </a:xfrm>
          <a:prstGeom prst="rect">
            <a:avLst/>
          </a:prstGeom>
          <a:noFill/>
          <a:ln>
            <a:noFill/>
          </a:ln>
          <a:effectLst>
            <a:outerShdw blurRad="35473" dir="5400000" dist="77599">
              <a:srgbClr val="CDD9ED">
                <a:alpha val="40784"/>
              </a:srgbClr>
            </a:outerShdw>
          </a:effectLst>
        </p:spPr>
      </p:pic>
      <p:pic>
        <p:nvPicPr>
          <p:cNvPr id="720" name="Google Shape;720;p10"/>
          <p:cNvPicPr preferRelativeResize="0"/>
          <p:nvPr/>
        </p:nvPicPr>
        <p:blipFill rotWithShape="1">
          <a:blip r:embed="rId10">
            <a:alphaModFix/>
          </a:blip>
          <a:srcRect b="0" l="0" r="0" t="0"/>
          <a:stretch/>
        </p:blipFill>
        <p:spPr>
          <a:xfrm>
            <a:off x="5664200" y="1625600"/>
            <a:ext cx="330200" cy="330200"/>
          </a:xfrm>
          <a:prstGeom prst="rect">
            <a:avLst/>
          </a:prstGeom>
          <a:noFill/>
          <a:ln>
            <a:noFill/>
          </a:ln>
        </p:spPr>
      </p:pic>
      <p:pic>
        <p:nvPicPr>
          <p:cNvPr id="721" name="Google Shape;721;p10"/>
          <p:cNvPicPr preferRelativeResize="0"/>
          <p:nvPr/>
        </p:nvPicPr>
        <p:blipFill rotWithShape="1">
          <a:blip r:embed="rId11">
            <a:alphaModFix amt="54000"/>
          </a:blip>
          <a:srcRect b="0" l="0" r="0" t="0"/>
          <a:stretch/>
        </p:blipFill>
        <p:spPr>
          <a:xfrm rot="10800000">
            <a:off x="6489700" y="1676400"/>
            <a:ext cx="10960100" cy="12700"/>
          </a:xfrm>
          <a:prstGeom prst="rect">
            <a:avLst/>
          </a:prstGeom>
          <a:noFill/>
          <a:ln>
            <a:noFill/>
          </a:ln>
        </p:spPr>
      </p:pic>
      <p:sp>
        <p:nvSpPr>
          <p:cNvPr id="722" name="Google Shape;722;p10"/>
          <p:cNvSpPr txBox="1"/>
          <p:nvPr/>
        </p:nvSpPr>
        <p:spPr>
          <a:xfrm>
            <a:off x="6489700" y="1866900"/>
            <a:ext cx="11010900" cy="6604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극단적</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경제</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상황</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대응</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부족</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장기</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예측의</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불확실성</a:t>
            </a:r>
            <a:endParaRPr b="0" i="0" sz="2000" u="none" cap="none" strike="noStrike">
              <a:solidFill>
                <a:srgbClr val="000000"/>
              </a:solidFill>
              <a:latin typeface="Calibri"/>
              <a:ea typeface="Calibri"/>
              <a:cs typeface="Calibri"/>
              <a:sym typeface="Calibri"/>
            </a:endParaRPr>
          </a:p>
          <a:p>
            <a:pPr indent="0" lvl="0" marL="0" marR="0" rtl="0" algn="l">
              <a:lnSpc>
                <a:spcPct val="99600"/>
              </a:lnSpc>
              <a:spcBef>
                <a:spcPts val="0"/>
              </a:spcBef>
              <a:spcAft>
                <a:spcPts val="0"/>
              </a:spcAft>
              <a:buNone/>
            </a:pPr>
            <a:r>
              <a:rPr lang="ko-KR" sz="2000">
                <a:latin typeface="Calibri"/>
                <a:ea typeface="Calibri"/>
                <a:cs typeface="Calibri"/>
                <a:sym typeface="Calibri"/>
              </a:rPr>
              <a:t>- 글로벌 금융 시장 동향과의 연계가 더 필요함</a:t>
            </a:r>
            <a:endParaRPr sz="2000">
              <a:latin typeface="Calibri"/>
              <a:ea typeface="Calibri"/>
              <a:cs typeface="Calibri"/>
              <a:sym typeface="Calibri"/>
            </a:endParaRPr>
          </a:p>
        </p:txBody>
      </p:sp>
      <p:sp>
        <p:nvSpPr>
          <p:cNvPr id="723" name="Google Shape;723;p10"/>
          <p:cNvSpPr txBox="1"/>
          <p:nvPr/>
        </p:nvSpPr>
        <p:spPr>
          <a:xfrm>
            <a:off x="6489700" y="1054100"/>
            <a:ext cx="11023600" cy="4445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0" i="0" lang="ko-KR" sz="2500" u="none" cap="none" strike="noStrike">
                <a:solidFill>
                  <a:srgbClr val="000000"/>
                </a:solidFill>
                <a:latin typeface="Calibri"/>
                <a:ea typeface="Calibri"/>
                <a:cs typeface="Calibri"/>
                <a:sym typeface="Calibri"/>
              </a:rPr>
              <a:t>현재</a:t>
            </a:r>
            <a:r>
              <a:rPr b="0" i="0" lang="ko-KR" sz="2500" u="none" cap="none" strike="noStrike">
                <a:solidFill>
                  <a:srgbClr val="000000"/>
                </a:solidFill>
                <a:latin typeface="Arial"/>
                <a:ea typeface="Arial"/>
                <a:cs typeface="Arial"/>
                <a:sym typeface="Arial"/>
              </a:rPr>
              <a:t> </a:t>
            </a:r>
            <a:r>
              <a:rPr b="0" i="0" lang="ko-KR" sz="2500" u="none" cap="none" strike="noStrike">
                <a:solidFill>
                  <a:srgbClr val="000000"/>
                </a:solidFill>
                <a:latin typeface="Calibri"/>
                <a:ea typeface="Calibri"/>
                <a:cs typeface="Calibri"/>
                <a:sym typeface="Calibri"/>
              </a:rPr>
              <a:t>모델의</a:t>
            </a:r>
            <a:r>
              <a:rPr b="0" i="0" lang="ko-KR" sz="2500" u="none" cap="none" strike="noStrike">
                <a:solidFill>
                  <a:srgbClr val="000000"/>
                </a:solidFill>
                <a:latin typeface="Arial"/>
                <a:ea typeface="Arial"/>
                <a:cs typeface="Arial"/>
                <a:sym typeface="Arial"/>
              </a:rPr>
              <a:t> </a:t>
            </a:r>
            <a:r>
              <a:rPr b="0" i="0" lang="ko-KR" sz="2500" u="none" cap="none" strike="noStrike">
                <a:solidFill>
                  <a:srgbClr val="000000"/>
                </a:solidFill>
                <a:latin typeface="Calibri"/>
                <a:ea typeface="Calibri"/>
                <a:cs typeface="Calibri"/>
                <a:sym typeface="Calibri"/>
              </a:rPr>
              <a:t>한계점</a:t>
            </a:r>
            <a:endParaRPr/>
          </a:p>
        </p:txBody>
      </p:sp>
      <p:pic>
        <p:nvPicPr>
          <p:cNvPr id="724" name="Google Shape;724;p10"/>
          <p:cNvPicPr preferRelativeResize="0"/>
          <p:nvPr/>
        </p:nvPicPr>
        <p:blipFill rotWithShape="1">
          <a:blip r:embed="rId9">
            <a:alphaModFix/>
          </a:blip>
          <a:srcRect b="0" l="0" r="0" t="0"/>
          <a:stretch/>
        </p:blipFill>
        <p:spPr>
          <a:xfrm>
            <a:off x="5829300" y="3022600"/>
            <a:ext cx="11963400" cy="2019300"/>
          </a:xfrm>
          <a:prstGeom prst="rect">
            <a:avLst/>
          </a:prstGeom>
          <a:noFill/>
          <a:ln>
            <a:noFill/>
          </a:ln>
          <a:effectLst>
            <a:outerShdw blurRad="35473" dir="5400000" dist="77599">
              <a:srgbClr val="CDD9ED">
                <a:alpha val="40784"/>
              </a:srgbClr>
            </a:outerShdw>
          </a:effectLst>
        </p:spPr>
      </p:pic>
      <p:pic>
        <p:nvPicPr>
          <p:cNvPr id="725" name="Google Shape;725;p10"/>
          <p:cNvPicPr preferRelativeResize="0"/>
          <p:nvPr/>
        </p:nvPicPr>
        <p:blipFill rotWithShape="1">
          <a:blip r:embed="rId12">
            <a:alphaModFix/>
          </a:blip>
          <a:srcRect b="0" l="0" r="0" t="0"/>
          <a:stretch/>
        </p:blipFill>
        <p:spPr>
          <a:xfrm>
            <a:off x="5664200" y="3860800"/>
            <a:ext cx="330200" cy="330200"/>
          </a:xfrm>
          <a:prstGeom prst="rect">
            <a:avLst/>
          </a:prstGeom>
          <a:noFill/>
          <a:ln>
            <a:noFill/>
          </a:ln>
        </p:spPr>
      </p:pic>
      <p:pic>
        <p:nvPicPr>
          <p:cNvPr id="726" name="Google Shape;726;p10"/>
          <p:cNvPicPr preferRelativeResize="0"/>
          <p:nvPr/>
        </p:nvPicPr>
        <p:blipFill rotWithShape="1">
          <a:blip r:embed="rId11">
            <a:alphaModFix amt="54000"/>
          </a:blip>
          <a:srcRect b="0" l="0" r="0" t="0"/>
          <a:stretch/>
        </p:blipFill>
        <p:spPr>
          <a:xfrm rot="10800000">
            <a:off x="6489700" y="3924300"/>
            <a:ext cx="10960100" cy="12700"/>
          </a:xfrm>
          <a:prstGeom prst="rect">
            <a:avLst/>
          </a:prstGeom>
          <a:noFill/>
          <a:ln>
            <a:noFill/>
          </a:ln>
        </p:spPr>
      </p:pic>
      <p:sp>
        <p:nvSpPr>
          <p:cNvPr id="727" name="Google Shape;727;p10"/>
          <p:cNvSpPr txBox="1"/>
          <p:nvPr/>
        </p:nvSpPr>
        <p:spPr>
          <a:xfrm>
            <a:off x="6489700" y="4102100"/>
            <a:ext cx="11010900" cy="6604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소셜</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미디어</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데이터</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활용</a:t>
            </a:r>
            <a:endParaRPr/>
          </a:p>
          <a:p>
            <a:pPr indent="0" lvl="0" marL="0" marR="0" rtl="0" algn="l">
              <a:lnSpc>
                <a:spcPct val="99600"/>
              </a:lnSpc>
              <a:spcBef>
                <a:spcPts val="0"/>
              </a:spcBef>
              <a:spcAft>
                <a:spcPts val="0"/>
              </a:spcAft>
              <a:buNone/>
            </a:pPr>
            <a:r>
              <a:rPr lang="ko-KR" sz="2200">
                <a:solidFill>
                  <a:schemeClr val="dk1"/>
                </a:solidFill>
              </a:rPr>
              <a:t>- </a:t>
            </a:r>
            <a:r>
              <a:rPr lang="ko-KR" sz="2200">
                <a:solidFill>
                  <a:schemeClr val="dk1"/>
                </a:solidFill>
                <a:latin typeface="Calibri"/>
                <a:ea typeface="Calibri"/>
                <a:cs typeface="Calibri"/>
                <a:sym typeface="Calibri"/>
              </a:rPr>
              <a:t>글로벌</a:t>
            </a:r>
            <a:r>
              <a:rPr lang="ko-KR" sz="2200">
                <a:solidFill>
                  <a:schemeClr val="dk1"/>
                </a:solidFill>
              </a:rPr>
              <a:t> </a:t>
            </a:r>
            <a:r>
              <a:rPr lang="ko-KR" sz="2200">
                <a:solidFill>
                  <a:schemeClr val="dk1"/>
                </a:solidFill>
                <a:latin typeface="Calibri"/>
                <a:ea typeface="Calibri"/>
                <a:cs typeface="Calibri"/>
                <a:sym typeface="Calibri"/>
              </a:rPr>
              <a:t>경제</a:t>
            </a:r>
            <a:r>
              <a:rPr lang="ko-KR" sz="2200">
                <a:solidFill>
                  <a:schemeClr val="dk1"/>
                </a:solidFill>
              </a:rPr>
              <a:t> </a:t>
            </a:r>
            <a:r>
              <a:rPr lang="ko-KR" sz="2200">
                <a:solidFill>
                  <a:schemeClr val="dk1"/>
                </a:solidFill>
                <a:latin typeface="Calibri"/>
                <a:ea typeface="Calibri"/>
                <a:cs typeface="Calibri"/>
                <a:sym typeface="Calibri"/>
              </a:rPr>
              <a:t>지표 및 주요국 정책 모니터링 데이터</a:t>
            </a:r>
            <a:r>
              <a:rPr lang="ko-KR" sz="2200">
                <a:solidFill>
                  <a:schemeClr val="dk1"/>
                </a:solidFill>
              </a:rPr>
              <a:t> </a:t>
            </a:r>
            <a:r>
              <a:rPr lang="ko-KR" sz="2200">
                <a:solidFill>
                  <a:schemeClr val="dk1"/>
                </a:solidFill>
                <a:latin typeface="Calibri"/>
                <a:ea typeface="Calibri"/>
                <a:cs typeface="Calibri"/>
                <a:sym typeface="Calibri"/>
              </a:rPr>
              <a:t>통합</a:t>
            </a:r>
            <a:endParaRPr/>
          </a:p>
        </p:txBody>
      </p:sp>
      <p:sp>
        <p:nvSpPr>
          <p:cNvPr id="728" name="Google Shape;728;p10"/>
          <p:cNvSpPr txBox="1"/>
          <p:nvPr/>
        </p:nvSpPr>
        <p:spPr>
          <a:xfrm>
            <a:off x="6489700" y="3289300"/>
            <a:ext cx="11023600" cy="4445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2500">
                <a:latin typeface="Calibri"/>
                <a:ea typeface="Calibri"/>
                <a:cs typeface="Calibri"/>
                <a:sym typeface="Calibri"/>
              </a:rPr>
              <a:t>데이터 소스 추가 및 품질 개선</a:t>
            </a:r>
            <a:endParaRPr/>
          </a:p>
        </p:txBody>
      </p:sp>
      <p:pic>
        <p:nvPicPr>
          <p:cNvPr id="729" name="Google Shape;729;p10"/>
          <p:cNvPicPr preferRelativeResize="0"/>
          <p:nvPr/>
        </p:nvPicPr>
        <p:blipFill rotWithShape="1">
          <a:blip r:embed="rId9">
            <a:alphaModFix/>
          </a:blip>
          <a:srcRect b="0" l="0" r="0" t="0"/>
          <a:stretch/>
        </p:blipFill>
        <p:spPr>
          <a:xfrm>
            <a:off x="5829300" y="5270500"/>
            <a:ext cx="11963400" cy="2019300"/>
          </a:xfrm>
          <a:prstGeom prst="rect">
            <a:avLst/>
          </a:prstGeom>
          <a:noFill/>
          <a:ln>
            <a:noFill/>
          </a:ln>
          <a:effectLst>
            <a:outerShdw blurRad="35473" dir="5400000" dist="77599">
              <a:srgbClr val="CDD9ED">
                <a:alpha val="40784"/>
              </a:srgbClr>
            </a:outerShdw>
          </a:effectLst>
        </p:spPr>
      </p:pic>
      <p:pic>
        <p:nvPicPr>
          <p:cNvPr id="730" name="Google Shape;730;p10"/>
          <p:cNvPicPr preferRelativeResize="0"/>
          <p:nvPr/>
        </p:nvPicPr>
        <p:blipFill rotWithShape="1">
          <a:blip r:embed="rId10">
            <a:alphaModFix/>
          </a:blip>
          <a:srcRect b="0" l="0" r="0" t="0"/>
          <a:stretch/>
        </p:blipFill>
        <p:spPr>
          <a:xfrm>
            <a:off x="5664200" y="6108700"/>
            <a:ext cx="330200" cy="330200"/>
          </a:xfrm>
          <a:prstGeom prst="rect">
            <a:avLst/>
          </a:prstGeom>
          <a:noFill/>
          <a:ln>
            <a:noFill/>
          </a:ln>
        </p:spPr>
      </p:pic>
      <p:pic>
        <p:nvPicPr>
          <p:cNvPr id="731" name="Google Shape;731;p10"/>
          <p:cNvPicPr preferRelativeResize="0"/>
          <p:nvPr/>
        </p:nvPicPr>
        <p:blipFill rotWithShape="1">
          <a:blip r:embed="rId11">
            <a:alphaModFix amt="54000"/>
          </a:blip>
          <a:srcRect b="0" l="0" r="0" t="0"/>
          <a:stretch/>
        </p:blipFill>
        <p:spPr>
          <a:xfrm rot="10800000">
            <a:off x="6489700" y="6159500"/>
            <a:ext cx="10960100" cy="12700"/>
          </a:xfrm>
          <a:prstGeom prst="rect">
            <a:avLst/>
          </a:prstGeom>
          <a:noFill/>
          <a:ln>
            <a:noFill/>
          </a:ln>
        </p:spPr>
      </p:pic>
      <p:sp>
        <p:nvSpPr>
          <p:cNvPr id="732" name="Google Shape;732;p10"/>
          <p:cNvSpPr txBox="1"/>
          <p:nvPr/>
        </p:nvSpPr>
        <p:spPr>
          <a:xfrm>
            <a:off x="6489700" y="6350000"/>
            <a:ext cx="11010900" cy="6604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딥러닝</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모델</a:t>
            </a:r>
            <a:r>
              <a:rPr b="0" i="0" lang="ko-KR" sz="2000" u="none" cap="none" strike="noStrike">
                <a:solidFill>
                  <a:srgbClr val="000000"/>
                </a:solidFill>
                <a:latin typeface="Arial"/>
                <a:ea typeface="Arial"/>
                <a:cs typeface="Arial"/>
                <a:sym typeface="Arial"/>
              </a:rPr>
              <a:t> </a:t>
            </a:r>
            <a:r>
              <a:rPr lang="ko-KR" sz="2000"/>
              <a:t>자연어 처리방향으로 </a:t>
            </a:r>
            <a:r>
              <a:rPr b="0" i="0" lang="ko-KR" sz="2000" u="none" cap="none" strike="noStrike">
                <a:solidFill>
                  <a:srgbClr val="000000"/>
                </a:solidFill>
                <a:latin typeface="Calibri"/>
                <a:ea typeface="Calibri"/>
                <a:cs typeface="Calibri"/>
                <a:sym typeface="Calibri"/>
              </a:rPr>
              <a:t>고도화, </a:t>
            </a:r>
            <a:r>
              <a:rPr lang="ko-KR" sz="2000">
                <a:solidFill>
                  <a:schemeClr val="dk1"/>
                </a:solidFill>
                <a:latin typeface="Calibri"/>
                <a:ea typeface="Calibri"/>
                <a:cs typeface="Calibri"/>
                <a:sym typeface="Calibri"/>
              </a:rPr>
              <a:t>하이퍼파라미터 튜닝</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전문가</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지식</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결합</a:t>
            </a:r>
            <a:endParaRPr/>
          </a:p>
        </p:txBody>
      </p:sp>
      <p:sp>
        <p:nvSpPr>
          <p:cNvPr id="733" name="Google Shape;733;p10"/>
          <p:cNvSpPr txBox="1"/>
          <p:nvPr/>
        </p:nvSpPr>
        <p:spPr>
          <a:xfrm>
            <a:off x="6489700" y="5537200"/>
            <a:ext cx="11023600" cy="4445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0" i="0" lang="ko-KR" sz="2500" u="none" cap="none" strike="noStrike">
                <a:solidFill>
                  <a:srgbClr val="000000"/>
                </a:solidFill>
                <a:latin typeface="Calibri"/>
                <a:ea typeface="Calibri"/>
                <a:cs typeface="Calibri"/>
                <a:sym typeface="Calibri"/>
              </a:rPr>
              <a:t>모델</a:t>
            </a:r>
            <a:r>
              <a:rPr b="0" i="0" lang="ko-KR" sz="2500" u="none" cap="none" strike="noStrike">
                <a:solidFill>
                  <a:srgbClr val="000000"/>
                </a:solidFill>
                <a:latin typeface="Arial"/>
                <a:ea typeface="Arial"/>
                <a:cs typeface="Arial"/>
                <a:sym typeface="Arial"/>
              </a:rPr>
              <a:t> </a:t>
            </a:r>
            <a:r>
              <a:rPr b="0" i="0" lang="ko-KR" sz="2500" u="none" cap="none" strike="noStrike">
                <a:solidFill>
                  <a:srgbClr val="000000"/>
                </a:solidFill>
                <a:latin typeface="Calibri"/>
                <a:ea typeface="Calibri"/>
                <a:cs typeface="Calibri"/>
                <a:sym typeface="Calibri"/>
              </a:rPr>
              <a:t>정확도</a:t>
            </a:r>
            <a:r>
              <a:rPr b="0" i="0" lang="ko-KR" sz="2500" u="none" cap="none" strike="noStrike">
                <a:solidFill>
                  <a:srgbClr val="000000"/>
                </a:solidFill>
                <a:latin typeface="Arial"/>
                <a:ea typeface="Arial"/>
                <a:cs typeface="Arial"/>
                <a:sym typeface="Arial"/>
              </a:rPr>
              <a:t> </a:t>
            </a:r>
            <a:r>
              <a:rPr b="0" i="0" lang="ko-KR" sz="2500" u="none" cap="none" strike="noStrike">
                <a:solidFill>
                  <a:srgbClr val="000000"/>
                </a:solidFill>
                <a:latin typeface="Calibri"/>
                <a:ea typeface="Calibri"/>
                <a:cs typeface="Calibri"/>
                <a:sym typeface="Calibri"/>
              </a:rPr>
              <a:t>향상</a:t>
            </a:r>
            <a:r>
              <a:rPr b="0" i="0" lang="ko-KR" sz="2500" u="none" cap="none" strike="noStrike">
                <a:solidFill>
                  <a:srgbClr val="000000"/>
                </a:solidFill>
                <a:latin typeface="Arial"/>
                <a:ea typeface="Arial"/>
                <a:cs typeface="Arial"/>
                <a:sym typeface="Arial"/>
              </a:rPr>
              <a:t> </a:t>
            </a:r>
            <a:r>
              <a:rPr b="0" i="0" lang="ko-KR" sz="2500" u="none" cap="none" strike="noStrike">
                <a:solidFill>
                  <a:srgbClr val="000000"/>
                </a:solidFill>
                <a:latin typeface="Calibri"/>
                <a:ea typeface="Calibri"/>
                <a:cs typeface="Calibri"/>
                <a:sym typeface="Calibri"/>
              </a:rPr>
              <a:t>방안</a:t>
            </a:r>
            <a:endParaRPr/>
          </a:p>
        </p:txBody>
      </p:sp>
      <p:pic>
        <p:nvPicPr>
          <p:cNvPr id="734" name="Google Shape;734;p10"/>
          <p:cNvPicPr preferRelativeResize="0"/>
          <p:nvPr/>
        </p:nvPicPr>
        <p:blipFill rotWithShape="1">
          <a:blip r:embed="rId9">
            <a:alphaModFix/>
          </a:blip>
          <a:srcRect b="0" l="0" r="0" t="0"/>
          <a:stretch/>
        </p:blipFill>
        <p:spPr>
          <a:xfrm>
            <a:off x="5829300" y="7505700"/>
            <a:ext cx="11963400" cy="2019300"/>
          </a:xfrm>
          <a:prstGeom prst="rect">
            <a:avLst/>
          </a:prstGeom>
          <a:noFill/>
          <a:ln>
            <a:noFill/>
          </a:ln>
          <a:effectLst>
            <a:outerShdw blurRad="35473" dir="5400000" dist="77599">
              <a:srgbClr val="CDD9ED">
                <a:alpha val="40784"/>
              </a:srgbClr>
            </a:outerShdw>
          </a:effectLst>
        </p:spPr>
      </p:pic>
      <p:pic>
        <p:nvPicPr>
          <p:cNvPr id="735" name="Google Shape;735;p10"/>
          <p:cNvPicPr preferRelativeResize="0"/>
          <p:nvPr/>
        </p:nvPicPr>
        <p:blipFill rotWithShape="1">
          <a:blip r:embed="rId12">
            <a:alphaModFix/>
          </a:blip>
          <a:srcRect b="0" l="0" r="0" t="0"/>
          <a:stretch/>
        </p:blipFill>
        <p:spPr>
          <a:xfrm>
            <a:off x="5664200" y="8343900"/>
            <a:ext cx="330200" cy="330200"/>
          </a:xfrm>
          <a:prstGeom prst="rect">
            <a:avLst/>
          </a:prstGeom>
          <a:noFill/>
          <a:ln>
            <a:noFill/>
          </a:ln>
        </p:spPr>
      </p:pic>
      <p:pic>
        <p:nvPicPr>
          <p:cNvPr id="736" name="Google Shape;736;p10"/>
          <p:cNvPicPr preferRelativeResize="0"/>
          <p:nvPr/>
        </p:nvPicPr>
        <p:blipFill rotWithShape="1">
          <a:blip r:embed="rId11">
            <a:alphaModFix amt="54000"/>
          </a:blip>
          <a:srcRect b="0" l="0" r="0" t="0"/>
          <a:stretch/>
        </p:blipFill>
        <p:spPr>
          <a:xfrm rot="10800000">
            <a:off x="6489700" y="8394700"/>
            <a:ext cx="10960100" cy="12700"/>
          </a:xfrm>
          <a:prstGeom prst="rect">
            <a:avLst/>
          </a:prstGeom>
          <a:noFill/>
          <a:ln>
            <a:noFill/>
          </a:ln>
        </p:spPr>
      </p:pic>
      <p:sp>
        <p:nvSpPr>
          <p:cNvPr id="737" name="Google Shape;737;p10"/>
          <p:cNvSpPr txBox="1"/>
          <p:nvPr/>
        </p:nvSpPr>
        <p:spPr>
          <a:xfrm>
            <a:off x="6489700" y="8585200"/>
            <a:ext cx="11010900" cy="6604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API </a:t>
            </a:r>
            <a:r>
              <a:rPr b="0" i="0" lang="ko-KR" sz="2000" u="none" cap="none" strike="noStrike">
                <a:solidFill>
                  <a:srgbClr val="000000"/>
                </a:solidFill>
                <a:latin typeface="Calibri"/>
                <a:ea typeface="Calibri"/>
                <a:cs typeface="Calibri"/>
                <a:sym typeface="Calibri"/>
              </a:rPr>
              <a:t>연동</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자동화</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lang="ko-KR" sz="2000">
                <a:latin typeface="Calibri"/>
                <a:ea typeface="Calibri"/>
                <a:cs typeface="Calibri"/>
                <a:sym typeface="Calibri"/>
              </a:rPr>
              <a:t>실시간성 확보, 전처리 자동화 등 생산성과 예측 성능 모두 높일 여지 남아 있음</a:t>
            </a:r>
            <a:endParaRPr/>
          </a:p>
        </p:txBody>
      </p:sp>
      <p:sp>
        <p:nvSpPr>
          <p:cNvPr id="738" name="Google Shape;738;p10"/>
          <p:cNvSpPr txBox="1"/>
          <p:nvPr/>
        </p:nvSpPr>
        <p:spPr>
          <a:xfrm>
            <a:off x="6489700" y="7772400"/>
            <a:ext cx="11023600" cy="4445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0" i="0" lang="ko-KR" sz="2500" u="none" cap="none" strike="noStrike">
                <a:solidFill>
                  <a:srgbClr val="000000"/>
                </a:solidFill>
                <a:latin typeface="Calibri"/>
                <a:ea typeface="Calibri"/>
                <a:cs typeface="Calibri"/>
                <a:sym typeface="Calibri"/>
              </a:rPr>
              <a:t>실시간</a:t>
            </a:r>
            <a:r>
              <a:rPr b="0" i="0" lang="ko-KR" sz="2500" u="none" cap="none" strike="noStrike">
                <a:solidFill>
                  <a:srgbClr val="000000"/>
                </a:solidFill>
                <a:latin typeface="Arial"/>
                <a:ea typeface="Arial"/>
                <a:cs typeface="Arial"/>
                <a:sym typeface="Arial"/>
              </a:rPr>
              <a:t> </a:t>
            </a:r>
            <a:r>
              <a:rPr b="0" i="0" lang="ko-KR" sz="2500" u="none" cap="none" strike="noStrike">
                <a:solidFill>
                  <a:srgbClr val="000000"/>
                </a:solidFill>
                <a:latin typeface="Calibri"/>
                <a:ea typeface="Calibri"/>
                <a:cs typeface="Calibri"/>
                <a:sym typeface="Calibri"/>
              </a:rPr>
              <a:t>업데이트</a:t>
            </a:r>
            <a:r>
              <a:rPr b="0" i="0" lang="ko-KR" sz="2500" u="none" cap="none" strike="noStrike">
                <a:solidFill>
                  <a:srgbClr val="000000"/>
                </a:solidFill>
                <a:latin typeface="Arial"/>
                <a:ea typeface="Arial"/>
                <a:cs typeface="Arial"/>
                <a:sym typeface="Arial"/>
              </a:rPr>
              <a:t> </a:t>
            </a:r>
            <a:r>
              <a:rPr b="0" i="0" lang="ko-KR" sz="2500" u="none" cap="none" strike="noStrike">
                <a:solidFill>
                  <a:srgbClr val="000000"/>
                </a:solidFill>
                <a:latin typeface="Calibri"/>
                <a:ea typeface="Calibri"/>
                <a:cs typeface="Calibri"/>
                <a:sym typeface="Calibri"/>
              </a:rPr>
              <a:t>시스템</a:t>
            </a:r>
            <a:endParaRPr/>
          </a:p>
        </p:txBody>
      </p:sp>
      <p:sp>
        <p:nvSpPr>
          <p:cNvPr id="739" name="Google Shape;739;p10"/>
          <p:cNvSpPr txBox="1"/>
          <p:nvPr/>
        </p:nvSpPr>
        <p:spPr>
          <a:xfrm>
            <a:off x="251000" y="0"/>
            <a:ext cx="6404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06. 결론 및 요약</a:t>
            </a:r>
            <a:endParaRPr b="1" sz="3000">
              <a:solidFill>
                <a:srgbClr val="3958E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3" name="Shape 743"/>
        <p:cNvGrpSpPr/>
        <p:nvPr/>
      </p:nvGrpSpPr>
      <p:grpSpPr>
        <a:xfrm>
          <a:off x="0" y="0"/>
          <a:ext cx="0" cy="0"/>
          <a:chOff x="0" y="0"/>
          <a:chExt cx="0" cy="0"/>
        </a:xfrm>
      </p:grpSpPr>
      <p:pic>
        <p:nvPicPr>
          <p:cNvPr id="744" name="Google Shape;744;p9"/>
          <p:cNvPicPr preferRelativeResize="0"/>
          <p:nvPr/>
        </p:nvPicPr>
        <p:blipFill rotWithShape="1">
          <a:blip r:embed="rId3">
            <a:alphaModFix amt="8000"/>
          </a:blip>
          <a:srcRect b="0" l="0" r="0" t="0"/>
          <a:stretch/>
        </p:blipFill>
        <p:spPr>
          <a:xfrm rot="5400000">
            <a:off x="4000500" y="-4000500"/>
            <a:ext cx="10299700" cy="18313400"/>
          </a:xfrm>
          <a:prstGeom prst="rect">
            <a:avLst/>
          </a:prstGeom>
          <a:noFill/>
          <a:ln>
            <a:noFill/>
          </a:ln>
        </p:spPr>
      </p:pic>
      <p:pic>
        <p:nvPicPr>
          <p:cNvPr id="745" name="Google Shape;745;p9"/>
          <p:cNvPicPr preferRelativeResize="0"/>
          <p:nvPr/>
        </p:nvPicPr>
        <p:blipFill rotWithShape="1">
          <a:blip r:embed="rId4">
            <a:alphaModFix amt="51000"/>
          </a:blip>
          <a:srcRect b="0" l="0" r="0" t="0"/>
          <a:stretch/>
        </p:blipFill>
        <p:spPr>
          <a:xfrm>
            <a:off x="4356100" y="-584200"/>
            <a:ext cx="11849100" cy="10071100"/>
          </a:xfrm>
          <a:prstGeom prst="rect">
            <a:avLst/>
          </a:prstGeom>
          <a:noFill/>
          <a:ln>
            <a:noFill/>
          </a:ln>
        </p:spPr>
      </p:pic>
      <p:pic>
        <p:nvPicPr>
          <p:cNvPr id="746" name="Google Shape;746;p9"/>
          <p:cNvPicPr preferRelativeResize="0"/>
          <p:nvPr/>
        </p:nvPicPr>
        <p:blipFill rotWithShape="1">
          <a:blip r:embed="rId5">
            <a:alphaModFix/>
          </a:blip>
          <a:srcRect b="0" l="0" r="0" t="0"/>
          <a:stretch/>
        </p:blipFill>
        <p:spPr>
          <a:xfrm>
            <a:off x="11836400" y="2184400"/>
            <a:ext cx="114300" cy="4851400"/>
          </a:xfrm>
          <a:prstGeom prst="rect">
            <a:avLst/>
          </a:prstGeom>
          <a:noFill/>
          <a:ln>
            <a:noFill/>
          </a:ln>
        </p:spPr>
      </p:pic>
      <p:pic>
        <p:nvPicPr>
          <p:cNvPr id="747" name="Google Shape;747;p9"/>
          <p:cNvPicPr preferRelativeResize="0"/>
          <p:nvPr/>
        </p:nvPicPr>
        <p:blipFill rotWithShape="1">
          <a:blip r:embed="rId6">
            <a:alphaModFix amt="12000"/>
          </a:blip>
          <a:srcRect b="0" l="0" r="0" t="0"/>
          <a:stretch/>
        </p:blipFill>
        <p:spPr>
          <a:xfrm>
            <a:off x="8102600" y="3060700"/>
            <a:ext cx="7480300" cy="5575300"/>
          </a:xfrm>
          <a:prstGeom prst="rect">
            <a:avLst/>
          </a:prstGeom>
          <a:noFill/>
          <a:ln>
            <a:noFill/>
          </a:ln>
        </p:spPr>
      </p:pic>
      <p:pic>
        <p:nvPicPr>
          <p:cNvPr id="748" name="Google Shape;748;p9"/>
          <p:cNvPicPr preferRelativeResize="0"/>
          <p:nvPr/>
        </p:nvPicPr>
        <p:blipFill rotWithShape="1">
          <a:blip r:embed="rId7">
            <a:alphaModFix/>
          </a:blip>
          <a:srcRect b="0" l="0" r="0" t="0"/>
          <a:stretch/>
        </p:blipFill>
        <p:spPr>
          <a:xfrm>
            <a:off x="9245600" y="8178800"/>
            <a:ext cx="5194300" cy="901700"/>
          </a:xfrm>
          <a:prstGeom prst="rect">
            <a:avLst/>
          </a:prstGeom>
          <a:noFill/>
          <a:ln>
            <a:noFill/>
          </a:ln>
        </p:spPr>
      </p:pic>
      <p:pic>
        <p:nvPicPr>
          <p:cNvPr id="749" name="Google Shape;749;p9"/>
          <p:cNvPicPr preferRelativeResize="0"/>
          <p:nvPr/>
        </p:nvPicPr>
        <p:blipFill rotWithShape="1">
          <a:blip r:embed="rId8">
            <a:alphaModFix/>
          </a:blip>
          <a:srcRect b="0" l="0" r="0" t="0"/>
          <a:stretch/>
        </p:blipFill>
        <p:spPr>
          <a:xfrm>
            <a:off x="-76200" y="10172700"/>
            <a:ext cx="18427700" cy="114300"/>
          </a:xfrm>
          <a:prstGeom prst="rect">
            <a:avLst/>
          </a:prstGeom>
          <a:noFill/>
          <a:ln>
            <a:noFill/>
          </a:ln>
        </p:spPr>
      </p:pic>
      <p:pic>
        <p:nvPicPr>
          <p:cNvPr id="750" name="Google Shape;750;p9"/>
          <p:cNvPicPr preferRelativeResize="0"/>
          <p:nvPr/>
        </p:nvPicPr>
        <p:blipFill rotWithShape="1">
          <a:blip r:embed="rId9">
            <a:alphaModFix/>
          </a:blip>
          <a:srcRect b="0" l="0" r="0" t="0"/>
          <a:stretch/>
        </p:blipFill>
        <p:spPr>
          <a:xfrm>
            <a:off x="0" y="10172700"/>
            <a:ext cx="9144000" cy="114300"/>
          </a:xfrm>
          <a:prstGeom prst="rect">
            <a:avLst/>
          </a:prstGeom>
          <a:noFill/>
          <a:ln>
            <a:noFill/>
          </a:ln>
        </p:spPr>
      </p:pic>
      <p:pic>
        <p:nvPicPr>
          <p:cNvPr id="751" name="Google Shape;751;p9"/>
          <p:cNvPicPr preferRelativeResize="0"/>
          <p:nvPr/>
        </p:nvPicPr>
        <p:blipFill rotWithShape="1">
          <a:blip r:embed="rId10">
            <a:alphaModFix amt="20000"/>
          </a:blip>
          <a:srcRect b="0" l="0" r="0" t="0"/>
          <a:stretch/>
        </p:blipFill>
        <p:spPr>
          <a:xfrm rot="5400000">
            <a:off x="1231900" y="5130800"/>
            <a:ext cx="8191500" cy="12700"/>
          </a:xfrm>
          <a:prstGeom prst="rect">
            <a:avLst/>
          </a:prstGeom>
          <a:noFill/>
          <a:ln>
            <a:noFill/>
          </a:ln>
        </p:spPr>
      </p:pic>
      <p:pic>
        <p:nvPicPr>
          <p:cNvPr id="752" name="Google Shape;752;p9"/>
          <p:cNvPicPr preferRelativeResize="0"/>
          <p:nvPr/>
        </p:nvPicPr>
        <p:blipFill rotWithShape="1">
          <a:blip r:embed="rId11">
            <a:alphaModFix/>
          </a:blip>
          <a:srcRect b="0" l="0" r="0" t="0"/>
          <a:stretch/>
        </p:blipFill>
        <p:spPr>
          <a:xfrm>
            <a:off x="673100" y="1054100"/>
            <a:ext cx="1993900" cy="2019300"/>
          </a:xfrm>
          <a:prstGeom prst="rect">
            <a:avLst/>
          </a:prstGeom>
          <a:noFill/>
          <a:ln>
            <a:noFill/>
          </a:ln>
          <a:effectLst>
            <a:outerShdw blurRad="39714" dir="5400000" dist="122887">
              <a:srgbClr val="344096">
                <a:alpha val="15686"/>
              </a:srgbClr>
            </a:outerShdw>
          </a:effectLst>
        </p:spPr>
      </p:pic>
      <p:pic>
        <p:nvPicPr>
          <p:cNvPr id="753" name="Google Shape;753;p9"/>
          <p:cNvPicPr preferRelativeResize="0"/>
          <p:nvPr/>
        </p:nvPicPr>
        <p:blipFill rotWithShape="1">
          <a:blip r:embed="rId12">
            <a:alphaModFix/>
          </a:blip>
          <a:srcRect b="0" l="0" r="0" t="0"/>
          <a:stretch/>
        </p:blipFill>
        <p:spPr>
          <a:xfrm>
            <a:off x="6375400" y="5626100"/>
            <a:ext cx="3479800" cy="3606800"/>
          </a:xfrm>
          <a:prstGeom prst="rect">
            <a:avLst/>
          </a:prstGeom>
          <a:noFill/>
          <a:ln>
            <a:noFill/>
          </a:ln>
          <a:effectLst>
            <a:outerShdw blurRad="105336" dir="5400000" dist="133720">
              <a:srgbClr val="CDD9ED">
                <a:alpha val="40784"/>
              </a:srgbClr>
            </a:outerShdw>
          </a:effectLst>
        </p:spPr>
      </p:pic>
      <p:pic>
        <p:nvPicPr>
          <p:cNvPr id="754" name="Google Shape;754;p9"/>
          <p:cNvPicPr preferRelativeResize="0"/>
          <p:nvPr/>
        </p:nvPicPr>
        <p:blipFill rotWithShape="1">
          <a:blip r:embed="rId13">
            <a:alphaModFix/>
          </a:blip>
          <a:srcRect b="0" l="0" r="0" t="0"/>
          <a:stretch/>
        </p:blipFill>
        <p:spPr>
          <a:xfrm>
            <a:off x="7378700" y="5283200"/>
            <a:ext cx="1447800" cy="1447800"/>
          </a:xfrm>
          <a:prstGeom prst="rect">
            <a:avLst/>
          </a:prstGeom>
          <a:noFill/>
          <a:ln>
            <a:noFill/>
          </a:ln>
        </p:spPr>
      </p:pic>
      <p:pic>
        <p:nvPicPr>
          <p:cNvPr id="755" name="Google Shape;755;p9"/>
          <p:cNvPicPr preferRelativeResize="0"/>
          <p:nvPr/>
        </p:nvPicPr>
        <p:blipFill rotWithShape="1">
          <a:blip r:embed="rId14">
            <a:alphaModFix/>
          </a:blip>
          <a:srcRect b="0" l="0" r="0" t="0"/>
          <a:stretch/>
        </p:blipFill>
        <p:spPr>
          <a:xfrm>
            <a:off x="7556500" y="5461000"/>
            <a:ext cx="1092200" cy="1092200"/>
          </a:xfrm>
          <a:prstGeom prst="rect">
            <a:avLst/>
          </a:prstGeom>
          <a:noFill/>
          <a:ln>
            <a:noFill/>
          </a:ln>
        </p:spPr>
      </p:pic>
      <p:pic>
        <p:nvPicPr>
          <p:cNvPr id="756" name="Google Shape;756;p9"/>
          <p:cNvPicPr preferRelativeResize="0"/>
          <p:nvPr/>
        </p:nvPicPr>
        <p:blipFill rotWithShape="1">
          <a:blip r:embed="rId15">
            <a:alphaModFix/>
          </a:blip>
          <a:srcRect b="0" l="0" r="0" t="0"/>
          <a:stretch/>
        </p:blipFill>
        <p:spPr>
          <a:xfrm>
            <a:off x="7747000" y="5651500"/>
            <a:ext cx="711200" cy="711200"/>
          </a:xfrm>
          <a:prstGeom prst="rect">
            <a:avLst/>
          </a:prstGeom>
          <a:noFill/>
          <a:ln>
            <a:noFill/>
          </a:ln>
        </p:spPr>
      </p:pic>
      <p:pic>
        <p:nvPicPr>
          <p:cNvPr id="757" name="Google Shape;757;p9"/>
          <p:cNvPicPr preferRelativeResize="0"/>
          <p:nvPr/>
        </p:nvPicPr>
        <p:blipFill rotWithShape="1">
          <a:blip r:embed="rId12">
            <a:alphaModFix/>
          </a:blip>
          <a:srcRect b="0" l="0" r="0" t="0"/>
          <a:stretch/>
        </p:blipFill>
        <p:spPr>
          <a:xfrm>
            <a:off x="10121900" y="5626100"/>
            <a:ext cx="3479800" cy="3606800"/>
          </a:xfrm>
          <a:prstGeom prst="rect">
            <a:avLst/>
          </a:prstGeom>
          <a:noFill/>
          <a:ln>
            <a:noFill/>
          </a:ln>
          <a:effectLst>
            <a:outerShdw blurRad="105336" dir="5400000" dist="133720">
              <a:srgbClr val="CDD9ED">
                <a:alpha val="40784"/>
              </a:srgbClr>
            </a:outerShdw>
          </a:effectLst>
        </p:spPr>
      </p:pic>
      <p:pic>
        <p:nvPicPr>
          <p:cNvPr id="758" name="Google Shape;758;p9"/>
          <p:cNvPicPr preferRelativeResize="0"/>
          <p:nvPr/>
        </p:nvPicPr>
        <p:blipFill rotWithShape="1">
          <a:blip r:embed="rId13">
            <a:alphaModFix/>
          </a:blip>
          <a:srcRect b="0" l="0" r="0" t="0"/>
          <a:stretch/>
        </p:blipFill>
        <p:spPr>
          <a:xfrm>
            <a:off x="11137900" y="5283200"/>
            <a:ext cx="1447800" cy="1447800"/>
          </a:xfrm>
          <a:prstGeom prst="rect">
            <a:avLst/>
          </a:prstGeom>
          <a:noFill/>
          <a:ln>
            <a:noFill/>
          </a:ln>
        </p:spPr>
      </p:pic>
      <p:pic>
        <p:nvPicPr>
          <p:cNvPr id="759" name="Google Shape;759;p9"/>
          <p:cNvPicPr preferRelativeResize="0"/>
          <p:nvPr/>
        </p:nvPicPr>
        <p:blipFill rotWithShape="1">
          <a:blip r:embed="rId16">
            <a:alphaModFix/>
          </a:blip>
          <a:srcRect b="0" l="0" r="0" t="0"/>
          <a:stretch/>
        </p:blipFill>
        <p:spPr>
          <a:xfrm>
            <a:off x="11315700" y="5461000"/>
            <a:ext cx="1092200" cy="1092200"/>
          </a:xfrm>
          <a:prstGeom prst="rect">
            <a:avLst/>
          </a:prstGeom>
          <a:noFill/>
          <a:ln>
            <a:noFill/>
          </a:ln>
        </p:spPr>
      </p:pic>
      <p:pic>
        <p:nvPicPr>
          <p:cNvPr id="760" name="Google Shape;760;p9"/>
          <p:cNvPicPr preferRelativeResize="0"/>
          <p:nvPr/>
        </p:nvPicPr>
        <p:blipFill rotWithShape="1">
          <a:blip r:embed="rId12">
            <a:alphaModFix/>
          </a:blip>
          <a:srcRect b="0" l="0" r="0" t="0"/>
          <a:stretch/>
        </p:blipFill>
        <p:spPr>
          <a:xfrm>
            <a:off x="13843000" y="5626100"/>
            <a:ext cx="3479800" cy="3606800"/>
          </a:xfrm>
          <a:prstGeom prst="rect">
            <a:avLst/>
          </a:prstGeom>
          <a:noFill/>
          <a:ln>
            <a:noFill/>
          </a:ln>
          <a:effectLst>
            <a:outerShdw blurRad="105336" dir="5400000" dist="133720">
              <a:srgbClr val="CDD9ED">
                <a:alpha val="40784"/>
              </a:srgbClr>
            </a:outerShdw>
          </a:effectLst>
        </p:spPr>
      </p:pic>
      <p:pic>
        <p:nvPicPr>
          <p:cNvPr id="761" name="Google Shape;761;p9"/>
          <p:cNvPicPr preferRelativeResize="0"/>
          <p:nvPr/>
        </p:nvPicPr>
        <p:blipFill rotWithShape="1">
          <a:blip r:embed="rId13">
            <a:alphaModFix/>
          </a:blip>
          <a:srcRect b="0" l="0" r="0" t="0"/>
          <a:stretch/>
        </p:blipFill>
        <p:spPr>
          <a:xfrm>
            <a:off x="14859000" y="5283200"/>
            <a:ext cx="1447800" cy="1447800"/>
          </a:xfrm>
          <a:prstGeom prst="rect">
            <a:avLst/>
          </a:prstGeom>
          <a:noFill/>
          <a:ln>
            <a:noFill/>
          </a:ln>
        </p:spPr>
      </p:pic>
      <p:pic>
        <p:nvPicPr>
          <p:cNvPr id="762" name="Google Shape;762;p9"/>
          <p:cNvPicPr preferRelativeResize="0"/>
          <p:nvPr/>
        </p:nvPicPr>
        <p:blipFill rotWithShape="1">
          <a:blip r:embed="rId14">
            <a:alphaModFix/>
          </a:blip>
          <a:srcRect b="0" l="0" r="0" t="0"/>
          <a:stretch/>
        </p:blipFill>
        <p:spPr>
          <a:xfrm>
            <a:off x="15036800" y="5461000"/>
            <a:ext cx="1092200" cy="1092200"/>
          </a:xfrm>
          <a:prstGeom prst="rect">
            <a:avLst/>
          </a:prstGeom>
          <a:noFill/>
          <a:ln>
            <a:noFill/>
          </a:ln>
        </p:spPr>
      </p:pic>
      <p:pic>
        <p:nvPicPr>
          <p:cNvPr id="763" name="Google Shape;763;p9"/>
          <p:cNvPicPr preferRelativeResize="0"/>
          <p:nvPr/>
        </p:nvPicPr>
        <p:blipFill rotWithShape="1">
          <a:blip r:embed="rId17">
            <a:alphaModFix/>
          </a:blip>
          <a:srcRect b="0" l="0" r="0" t="0"/>
          <a:stretch/>
        </p:blipFill>
        <p:spPr>
          <a:xfrm>
            <a:off x="11480800" y="5600700"/>
            <a:ext cx="762000" cy="762000"/>
          </a:xfrm>
          <a:prstGeom prst="rect">
            <a:avLst/>
          </a:prstGeom>
          <a:noFill/>
          <a:ln>
            <a:noFill/>
          </a:ln>
        </p:spPr>
      </p:pic>
      <p:pic>
        <p:nvPicPr>
          <p:cNvPr id="764" name="Google Shape;764;p9"/>
          <p:cNvPicPr preferRelativeResize="0"/>
          <p:nvPr/>
        </p:nvPicPr>
        <p:blipFill rotWithShape="1">
          <a:blip r:embed="rId18">
            <a:alphaModFix/>
          </a:blip>
          <a:srcRect b="0" l="0" r="0" t="0"/>
          <a:stretch/>
        </p:blipFill>
        <p:spPr>
          <a:xfrm>
            <a:off x="15227300" y="5676900"/>
            <a:ext cx="698500" cy="698500"/>
          </a:xfrm>
          <a:prstGeom prst="rect">
            <a:avLst/>
          </a:prstGeom>
          <a:noFill/>
          <a:ln>
            <a:noFill/>
          </a:ln>
        </p:spPr>
      </p:pic>
      <p:pic>
        <p:nvPicPr>
          <p:cNvPr id="765" name="Google Shape;765;p9"/>
          <p:cNvPicPr preferRelativeResize="0"/>
          <p:nvPr/>
        </p:nvPicPr>
        <p:blipFill rotWithShape="1">
          <a:blip r:embed="rId19">
            <a:alphaModFix/>
          </a:blip>
          <a:srcRect b="0" l="0" r="0" t="0"/>
          <a:stretch/>
        </p:blipFill>
        <p:spPr>
          <a:xfrm>
            <a:off x="9817100" y="266700"/>
            <a:ext cx="4178300" cy="4178300"/>
          </a:xfrm>
          <a:prstGeom prst="rect">
            <a:avLst/>
          </a:prstGeom>
          <a:noFill/>
          <a:ln>
            <a:noFill/>
          </a:ln>
          <a:effectLst>
            <a:outerShdw blurRad="152048" dir="5400000" dist="160657">
              <a:srgbClr val="CDD9ED">
                <a:alpha val="40784"/>
              </a:srgbClr>
            </a:outerShdw>
          </a:effectLst>
        </p:spPr>
      </p:pic>
      <p:pic>
        <p:nvPicPr>
          <p:cNvPr id="766" name="Google Shape;766;p9"/>
          <p:cNvPicPr preferRelativeResize="0"/>
          <p:nvPr/>
        </p:nvPicPr>
        <p:blipFill rotWithShape="1">
          <a:blip r:embed="rId20">
            <a:alphaModFix/>
          </a:blip>
          <a:srcRect b="0" l="0" r="0" t="0"/>
          <a:stretch/>
        </p:blipFill>
        <p:spPr>
          <a:xfrm rot="5400000">
            <a:off x="10020300" y="469900"/>
            <a:ext cx="3797300" cy="3797300"/>
          </a:xfrm>
          <a:prstGeom prst="rect">
            <a:avLst/>
          </a:prstGeom>
          <a:noFill/>
          <a:ln>
            <a:noFill/>
          </a:ln>
        </p:spPr>
      </p:pic>
      <p:pic>
        <p:nvPicPr>
          <p:cNvPr id="767" name="Google Shape;767;p9"/>
          <p:cNvPicPr preferRelativeResize="0"/>
          <p:nvPr/>
        </p:nvPicPr>
        <p:blipFill rotWithShape="1">
          <a:blip r:embed="rId21">
            <a:alphaModFix amt="95000"/>
          </a:blip>
          <a:srcRect b="0" l="0" r="0" t="0"/>
          <a:stretch/>
        </p:blipFill>
        <p:spPr>
          <a:xfrm>
            <a:off x="9537700" y="342900"/>
            <a:ext cx="1104900" cy="1104900"/>
          </a:xfrm>
          <a:prstGeom prst="rect">
            <a:avLst/>
          </a:prstGeom>
          <a:noFill/>
          <a:ln>
            <a:noFill/>
          </a:ln>
          <a:effectLst>
            <a:outerShdw blurRad="12227" dir="2700000" dist="102280">
              <a:srgbClr val="344096">
                <a:alpha val="16862"/>
              </a:srgbClr>
            </a:outerShdw>
          </a:effectLst>
        </p:spPr>
      </p:pic>
      <p:pic>
        <p:nvPicPr>
          <p:cNvPr id="768" name="Google Shape;768;p9"/>
          <p:cNvPicPr preferRelativeResize="0"/>
          <p:nvPr/>
        </p:nvPicPr>
        <p:blipFill rotWithShape="1">
          <a:blip r:embed="rId22">
            <a:alphaModFix amt="95000"/>
          </a:blip>
          <a:srcRect b="0" l="0" r="0" t="0"/>
          <a:stretch/>
        </p:blipFill>
        <p:spPr>
          <a:xfrm>
            <a:off x="13449300" y="1117600"/>
            <a:ext cx="1104900" cy="1104900"/>
          </a:xfrm>
          <a:prstGeom prst="rect">
            <a:avLst/>
          </a:prstGeom>
          <a:noFill/>
          <a:ln>
            <a:noFill/>
          </a:ln>
          <a:effectLst>
            <a:outerShdw blurRad="12227" dir="2700000" dist="102280">
              <a:srgbClr val="344096">
                <a:alpha val="16862"/>
              </a:srgbClr>
            </a:outerShdw>
          </a:effectLst>
        </p:spPr>
      </p:pic>
      <p:pic>
        <p:nvPicPr>
          <p:cNvPr id="769" name="Google Shape;769;p9"/>
          <p:cNvPicPr preferRelativeResize="0"/>
          <p:nvPr/>
        </p:nvPicPr>
        <p:blipFill rotWithShape="1">
          <a:blip r:embed="rId23">
            <a:alphaModFix/>
          </a:blip>
          <a:srcRect b="0" l="0" r="0" t="0"/>
          <a:stretch/>
        </p:blipFill>
        <p:spPr>
          <a:xfrm>
            <a:off x="9779000" y="673100"/>
            <a:ext cx="622300" cy="469900"/>
          </a:xfrm>
          <a:prstGeom prst="rect">
            <a:avLst/>
          </a:prstGeom>
          <a:noFill/>
          <a:ln>
            <a:noFill/>
          </a:ln>
        </p:spPr>
      </p:pic>
      <p:pic>
        <p:nvPicPr>
          <p:cNvPr id="770" name="Google Shape;770;p9"/>
          <p:cNvPicPr preferRelativeResize="0"/>
          <p:nvPr/>
        </p:nvPicPr>
        <p:blipFill rotWithShape="1">
          <a:blip r:embed="rId24">
            <a:alphaModFix/>
          </a:blip>
          <a:srcRect b="0" l="0" r="0" t="0"/>
          <a:stretch/>
        </p:blipFill>
        <p:spPr>
          <a:xfrm>
            <a:off x="13614400" y="1282700"/>
            <a:ext cx="736600" cy="736600"/>
          </a:xfrm>
          <a:prstGeom prst="rect">
            <a:avLst/>
          </a:prstGeom>
          <a:noFill/>
          <a:ln>
            <a:noFill/>
          </a:ln>
        </p:spPr>
      </p:pic>
      <p:sp>
        <p:nvSpPr>
          <p:cNvPr id="771" name="Google Shape;771;p9"/>
          <p:cNvSpPr txBox="1"/>
          <p:nvPr/>
        </p:nvSpPr>
        <p:spPr>
          <a:xfrm>
            <a:off x="10528300" y="1549400"/>
            <a:ext cx="2794000" cy="1739900"/>
          </a:xfrm>
          <a:prstGeom prst="rect">
            <a:avLst/>
          </a:prstGeom>
          <a:noFill/>
          <a:ln>
            <a:noFill/>
          </a:ln>
        </p:spPr>
        <p:txBody>
          <a:bodyPr anchorCtr="0" anchor="ctr" bIns="0" lIns="0" spcFirstLastPara="1" rIns="0" wrap="square" tIns="0">
            <a:noAutofit/>
          </a:bodyPr>
          <a:lstStyle/>
          <a:p>
            <a:pPr indent="0" lvl="0" marL="0" marR="0" rtl="0" algn="ctr">
              <a:lnSpc>
                <a:spcPct val="83830"/>
              </a:lnSpc>
              <a:spcBef>
                <a:spcPts val="0"/>
              </a:spcBef>
              <a:spcAft>
                <a:spcPts val="0"/>
              </a:spcAft>
              <a:buNone/>
            </a:pPr>
            <a:r>
              <a:rPr b="0" i="0" lang="ko-KR" sz="4000" u="none" cap="none" strike="noStrike">
                <a:solidFill>
                  <a:srgbClr val="FFFFFF"/>
                </a:solidFill>
                <a:latin typeface="Calibri"/>
                <a:ea typeface="Calibri"/>
                <a:cs typeface="Calibri"/>
                <a:sym typeface="Calibri"/>
              </a:rPr>
              <a:t>예측</a:t>
            </a:r>
            <a:r>
              <a:rPr b="0" i="0" lang="ko-KR" sz="4000" u="none" cap="none" strike="noStrike">
                <a:solidFill>
                  <a:srgbClr val="FFFFFF"/>
                </a:solidFill>
                <a:latin typeface="Arial"/>
                <a:ea typeface="Arial"/>
                <a:cs typeface="Arial"/>
                <a:sym typeface="Arial"/>
              </a:rPr>
              <a:t> </a:t>
            </a:r>
            <a:r>
              <a:rPr b="0" i="0" lang="ko-KR" sz="4000" u="none" cap="none" strike="noStrike">
                <a:solidFill>
                  <a:srgbClr val="FFFFFF"/>
                </a:solidFill>
                <a:latin typeface="Calibri"/>
                <a:ea typeface="Calibri"/>
                <a:cs typeface="Calibri"/>
                <a:sym typeface="Calibri"/>
              </a:rPr>
              <a:t>결과</a:t>
            </a:r>
            <a:r>
              <a:rPr b="0" i="0" lang="ko-KR" sz="4000" u="none" cap="none" strike="noStrike">
                <a:solidFill>
                  <a:srgbClr val="FFFFFF"/>
                </a:solidFill>
                <a:latin typeface="Arial"/>
                <a:ea typeface="Arial"/>
                <a:cs typeface="Arial"/>
                <a:sym typeface="Arial"/>
              </a:rPr>
              <a:t> </a:t>
            </a:r>
            <a:r>
              <a:rPr b="0" i="0" lang="ko-KR" sz="4000" u="none" cap="none" strike="noStrike">
                <a:solidFill>
                  <a:srgbClr val="FFFFFF"/>
                </a:solidFill>
                <a:latin typeface="Calibri"/>
                <a:ea typeface="Calibri"/>
                <a:cs typeface="Calibri"/>
                <a:sym typeface="Calibri"/>
              </a:rPr>
              <a:t>및</a:t>
            </a:r>
            <a:r>
              <a:rPr b="0" i="0" lang="ko-KR" sz="4000" u="none" cap="none" strike="noStrike">
                <a:solidFill>
                  <a:srgbClr val="FFFFFF"/>
                </a:solidFill>
                <a:latin typeface="Arial"/>
                <a:ea typeface="Arial"/>
                <a:cs typeface="Arial"/>
                <a:sym typeface="Arial"/>
              </a:rPr>
              <a:t> </a:t>
            </a:r>
            <a:r>
              <a:rPr b="0" i="0" lang="ko-KR" sz="4000" u="none" cap="none" strike="noStrike">
                <a:solidFill>
                  <a:srgbClr val="FFFFFF"/>
                </a:solidFill>
                <a:latin typeface="Calibri"/>
                <a:ea typeface="Calibri"/>
                <a:cs typeface="Calibri"/>
                <a:sym typeface="Calibri"/>
              </a:rPr>
              <a:t>대시보드</a:t>
            </a:r>
            <a:endParaRPr/>
          </a:p>
        </p:txBody>
      </p:sp>
      <p:pic>
        <p:nvPicPr>
          <p:cNvPr id="772" name="Google Shape;772;p9"/>
          <p:cNvPicPr preferRelativeResize="0"/>
          <p:nvPr/>
        </p:nvPicPr>
        <p:blipFill rotWithShape="1">
          <a:blip r:embed="rId25">
            <a:alphaModFix amt="54000"/>
          </a:blip>
          <a:srcRect b="0" l="0" r="0" t="0"/>
          <a:stretch/>
        </p:blipFill>
        <p:spPr>
          <a:xfrm rot="10800000">
            <a:off x="6731000" y="7467600"/>
            <a:ext cx="2768600" cy="12700"/>
          </a:xfrm>
          <a:prstGeom prst="rect">
            <a:avLst/>
          </a:prstGeom>
          <a:noFill/>
          <a:ln>
            <a:noFill/>
          </a:ln>
        </p:spPr>
      </p:pic>
      <p:pic>
        <p:nvPicPr>
          <p:cNvPr id="773" name="Google Shape;773;p9"/>
          <p:cNvPicPr preferRelativeResize="0"/>
          <p:nvPr/>
        </p:nvPicPr>
        <p:blipFill rotWithShape="1">
          <a:blip r:embed="rId26">
            <a:alphaModFix amt="54000"/>
          </a:blip>
          <a:srcRect b="0" l="0" r="0" t="0"/>
          <a:stretch/>
        </p:blipFill>
        <p:spPr>
          <a:xfrm rot="10800000">
            <a:off x="10515600" y="7467600"/>
            <a:ext cx="2768600" cy="12700"/>
          </a:xfrm>
          <a:prstGeom prst="rect">
            <a:avLst/>
          </a:prstGeom>
          <a:noFill/>
          <a:ln>
            <a:noFill/>
          </a:ln>
        </p:spPr>
      </p:pic>
      <p:pic>
        <p:nvPicPr>
          <p:cNvPr id="774" name="Google Shape;774;p9"/>
          <p:cNvPicPr preferRelativeResize="0"/>
          <p:nvPr/>
        </p:nvPicPr>
        <p:blipFill rotWithShape="1">
          <a:blip r:embed="rId25">
            <a:alphaModFix amt="54000"/>
          </a:blip>
          <a:srcRect b="0" l="0" r="0" t="0"/>
          <a:stretch/>
        </p:blipFill>
        <p:spPr>
          <a:xfrm rot="10800000">
            <a:off x="14211300" y="7442200"/>
            <a:ext cx="2768600" cy="12700"/>
          </a:xfrm>
          <a:prstGeom prst="rect">
            <a:avLst/>
          </a:prstGeom>
          <a:noFill/>
          <a:ln>
            <a:noFill/>
          </a:ln>
        </p:spPr>
      </p:pic>
      <p:sp>
        <p:nvSpPr>
          <p:cNvPr id="775" name="Google Shape;775;p9"/>
          <p:cNvSpPr txBox="1"/>
          <p:nvPr/>
        </p:nvSpPr>
        <p:spPr>
          <a:xfrm>
            <a:off x="6591300" y="7670800"/>
            <a:ext cx="3035300" cy="1270000"/>
          </a:xfrm>
          <a:prstGeom prst="rect">
            <a:avLst/>
          </a:prstGeom>
          <a:noFill/>
          <a:ln>
            <a:noFill/>
          </a:ln>
        </p:spPr>
        <p:txBody>
          <a:bodyPr anchorCtr="0" anchor="t" bIns="0" lIns="0" spcFirstLastPara="1" rIns="0" wrap="square" tIns="0">
            <a:noAutofit/>
          </a:bodyPr>
          <a:lstStyle/>
          <a:p>
            <a:pPr indent="0" lvl="0" marL="0" marR="0" rtl="0" algn="ct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예측</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범위</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제시</a:t>
            </a:r>
            <a:endParaRPr/>
          </a:p>
          <a:p>
            <a:pPr indent="0" lvl="0" marL="0" marR="0" rtl="0" algn="ct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신뢰</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구간</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설명</a:t>
            </a:r>
            <a:endParaRPr/>
          </a:p>
          <a:p>
            <a:pPr indent="0" lvl="0" marL="0" marR="0" rtl="0" algn="ct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주요</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영향</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요인</a:t>
            </a:r>
            <a:endParaRPr/>
          </a:p>
          <a:p>
            <a:pPr indent="0" lvl="0" marL="0" marR="0" rtl="0" algn="ct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과거</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추세</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비교</a:t>
            </a:r>
            <a:endParaRPr/>
          </a:p>
        </p:txBody>
      </p:sp>
      <p:sp>
        <p:nvSpPr>
          <p:cNvPr id="776" name="Google Shape;776;p9"/>
          <p:cNvSpPr txBox="1"/>
          <p:nvPr/>
        </p:nvSpPr>
        <p:spPr>
          <a:xfrm>
            <a:off x="6464300" y="6870700"/>
            <a:ext cx="3289300" cy="444500"/>
          </a:xfrm>
          <a:prstGeom prst="rect">
            <a:avLst/>
          </a:prstGeom>
          <a:noFill/>
          <a:ln>
            <a:noFill/>
          </a:ln>
        </p:spPr>
        <p:txBody>
          <a:bodyPr anchorCtr="0" anchor="b" bIns="0" lIns="0" spcFirstLastPara="1" rIns="0" wrap="square" tIns="0">
            <a:noAutofit/>
          </a:bodyPr>
          <a:lstStyle/>
          <a:p>
            <a:pPr indent="0" lvl="0" marL="0" marR="0" rtl="0" algn="ctr">
              <a:lnSpc>
                <a:spcPct val="99600"/>
              </a:lnSpc>
              <a:spcBef>
                <a:spcPts val="0"/>
              </a:spcBef>
              <a:spcAft>
                <a:spcPts val="0"/>
              </a:spcAft>
              <a:buNone/>
            </a:pPr>
            <a:r>
              <a:rPr b="0" i="0" lang="ko-KR" sz="2500" u="none" cap="none" strike="noStrike">
                <a:solidFill>
                  <a:srgbClr val="000000"/>
                </a:solidFill>
                <a:latin typeface="Calibri"/>
                <a:ea typeface="Calibri"/>
                <a:cs typeface="Calibri"/>
                <a:sym typeface="Calibri"/>
              </a:rPr>
              <a:t>모델</a:t>
            </a:r>
            <a:r>
              <a:rPr b="0" i="0" lang="ko-KR" sz="2500" u="none" cap="none" strike="noStrike">
                <a:solidFill>
                  <a:srgbClr val="000000"/>
                </a:solidFill>
                <a:latin typeface="Arial"/>
                <a:ea typeface="Arial"/>
                <a:cs typeface="Arial"/>
                <a:sym typeface="Arial"/>
              </a:rPr>
              <a:t> </a:t>
            </a:r>
            <a:r>
              <a:rPr b="0" i="0" lang="ko-KR" sz="2500" u="none" cap="none" strike="noStrike">
                <a:solidFill>
                  <a:srgbClr val="000000"/>
                </a:solidFill>
                <a:latin typeface="Calibri"/>
                <a:ea typeface="Calibri"/>
                <a:cs typeface="Calibri"/>
                <a:sym typeface="Calibri"/>
              </a:rPr>
              <a:t>결과</a:t>
            </a:r>
            <a:r>
              <a:rPr b="0" i="0" lang="ko-KR" sz="2500" u="none" cap="none" strike="noStrike">
                <a:solidFill>
                  <a:srgbClr val="000000"/>
                </a:solidFill>
                <a:latin typeface="Arial"/>
                <a:ea typeface="Arial"/>
                <a:cs typeface="Arial"/>
                <a:sym typeface="Arial"/>
              </a:rPr>
              <a:t> </a:t>
            </a:r>
            <a:r>
              <a:rPr b="0" i="0" lang="ko-KR" sz="2500" u="none" cap="none" strike="noStrike">
                <a:solidFill>
                  <a:srgbClr val="000000"/>
                </a:solidFill>
                <a:latin typeface="Calibri"/>
                <a:ea typeface="Calibri"/>
                <a:cs typeface="Calibri"/>
                <a:sym typeface="Calibri"/>
              </a:rPr>
              <a:t>분석</a:t>
            </a:r>
            <a:endParaRPr/>
          </a:p>
        </p:txBody>
      </p:sp>
      <p:sp>
        <p:nvSpPr>
          <p:cNvPr id="777" name="Google Shape;777;p9"/>
          <p:cNvSpPr txBox="1"/>
          <p:nvPr/>
        </p:nvSpPr>
        <p:spPr>
          <a:xfrm>
            <a:off x="10350500" y="7670800"/>
            <a:ext cx="3035300" cy="1270000"/>
          </a:xfrm>
          <a:prstGeom prst="rect">
            <a:avLst/>
          </a:prstGeom>
          <a:noFill/>
          <a:ln>
            <a:noFill/>
          </a:ln>
        </p:spPr>
        <p:txBody>
          <a:bodyPr anchorCtr="0" anchor="t" bIns="0" lIns="0" spcFirstLastPara="1" rIns="0" wrap="square" tIns="0">
            <a:noAutofit/>
          </a:bodyPr>
          <a:lstStyle/>
          <a:p>
            <a:pPr indent="0" lvl="0" marL="0" marR="0" rtl="0" algn="ct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낙관</a:t>
            </a:r>
            <a:r>
              <a:rPr b="0" i="0" lang="ko-KR" sz="2000" u="none" cap="none" strike="noStrike">
                <a:solidFill>
                  <a:srgbClr val="000000"/>
                </a:solidFill>
                <a:latin typeface="Arial"/>
                <a:ea typeface="Arial"/>
                <a:cs typeface="Arial"/>
                <a:sym typeface="Arial"/>
              </a:rPr>
              <a:t>/</a:t>
            </a:r>
            <a:r>
              <a:rPr b="0" i="0" lang="ko-KR" sz="2000" u="none" cap="none" strike="noStrike">
                <a:solidFill>
                  <a:srgbClr val="000000"/>
                </a:solidFill>
                <a:latin typeface="Calibri"/>
                <a:ea typeface="Calibri"/>
                <a:cs typeface="Calibri"/>
                <a:sym typeface="Calibri"/>
              </a:rPr>
              <a:t>중립</a:t>
            </a:r>
            <a:r>
              <a:rPr b="0" i="0" lang="ko-KR" sz="2000" u="none" cap="none" strike="noStrike">
                <a:solidFill>
                  <a:srgbClr val="000000"/>
                </a:solidFill>
                <a:latin typeface="Arial"/>
                <a:ea typeface="Arial"/>
                <a:cs typeface="Arial"/>
                <a:sym typeface="Arial"/>
              </a:rPr>
              <a:t>/</a:t>
            </a:r>
            <a:r>
              <a:rPr b="0" i="0" lang="ko-KR" sz="2000" u="none" cap="none" strike="noStrike">
                <a:solidFill>
                  <a:srgbClr val="000000"/>
                </a:solidFill>
                <a:latin typeface="Calibri"/>
                <a:ea typeface="Calibri"/>
                <a:cs typeface="Calibri"/>
                <a:sym typeface="Calibri"/>
              </a:rPr>
              <a:t>비관</a:t>
            </a:r>
            <a:endParaRPr/>
          </a:p>
          <a:p>
            <a:pPr indent="0" lvl="0" marL="0" marR="0" rtl="0" algn="ct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경제</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성장률</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변화</a:t>
            </a:r>
            <a:endParaRPr/>
          </a:p>
          <a:p>
            <a:pPr indent="0" lvl="0" marL="0" marR="0" rtl="0" algn="ct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인플레이션</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영향</a:t>
            </a:r>
            <a:endParaRPr/>
          </a:p>
          <a:p>
            <a:pPr indent="0" lvl="0" marL="0" marR="0" rtl="0" algn="ct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글로벌</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금리</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동향</a:t>
            </a:r>
            <a:endParaRPr/>
          </a:p>
        </p:txBody>
      </p:sp>
      <p:sp>
        <p:nvSpPr>
          <p:cNvPr id="778" name="Google Shape;778;p9"/>
          <p:cNvSpPr txBox="1"/>
          <p:nvPr/>
        </p:nvSpPr>
        <p:spPr>
          <a:xfrm>
            <a:off x="10223500" y="6870700"/>
            <a:ext cx="3289300" cy="444500"/>
          </a:xfrm>
          <a:prstGeom prst="rect">
            <a:avLst/>
          </a:prstGeom>
          <a:noFill/>
          <a:ln>
            <a:noFill/>
          </a:ln>
        </p:spPr>
        <p:txBody>
          <a:bodyPr anchorCtr="0" anchor="b" bIns="0" lIns="0" spcFirstLastPara="1" rIns="0" wrap="square" tIns="0">
            <a:noAutofit/>
          </a:bodyPr>
          <a:lstStyle/>
          <a:p>
            <a:pPr indent="0" lvl="0" marL="0" marR="0" rtl="0" algn="ctr">
              <a:lnSpc>
                <a:spcPct val="99600"/>
              </a:lnSpc>
              <a:spcBef>
                <a:spcPts val="0"/>
              </a:spcBef>
              <a:spcAft>
                <a:spcPts val="0"/>
              </a:spcAft>
              <a:buNone/>
            </a:pPr>
            <a:r>
              <a:rPr b="0" i="0" lang="ko-KR" sz="2500" u="none" cap="none" strike="noStrike">
                <a:solidFill>
                  <a:srgbClr val="000000"/>
                </a:solidFill>
                <a:latin typeface="Calibri"/>
                <a:ea typeface="Calibri"/>
                <a:cs typeface="Calibri"/>
                <a:sym typeface="Calibri"/>
              </a:rPr>
              <a:t>시나리오</a:t>
            </a:r>
            <a:r>
              <a:rPr b="0" i="0" lang="ko-KR" sz="2500" u="none" cap="none" strike="noStrike">
                <a:solidFill>
                  <a:srgbClr val="000000"/>
                </a:solidFill>
                <a:latin typeface="Arial"/>
                <a:ea typeface="Arial"/>
                <a:cs typeface="Arial"/>
                <a:sym typeface="Arial"/>
              </a:rPr>
              <a:t> </a:t>
            </a:r>
            <a:r>
              <a:rPr b="0" i="0" lang="ko-KR" sz="2500" u="none" cap="none" strike="noStrike">
                <a:solidFill>
                  <a:srgbClr val="000000"/>
                </a:solidFill>
                <a:latin typeface="Calibri"/>
                <a:ea typeface="Calibri"/>
                <a:cs typeface="Calibri"/>
                <a:sym typeface="Calibri"/>
              </a:rPr>
              <a:t>전망</a:t>
            </a:r>
            <a:endParaRPr/>
          </a:p>
        </p:txBody>
      </p:sp>
      <p:sp>
        <p:nvSpPr>
          <p:cNvPr id="779" name="Google Shape;779;p9"/>
          <p:cNvSpPr txBox="1"/>
          <p:nvPr/>
        </p:nvSpPr>
        <p:spPr>
          <a:xfrm>
            <a:off x="14071600" y="7670800"/>
            <a:ext cx="3022600" cy="1104900"/>
          </a:xfrm>
          <a:prstGeom prst="rect">
            <a:avLst/>
          </a:prstGeom>
          <a:noFill/>
          <a:ln>
            <a:noFill/>
          </a:ln>
        </p:spPr>
        <p:txBody>
          <a:bodyPr anchorCtr="0" anchor="t" bIns="0" lIns="0" spcFirstLastPara="1" rIns="0" wrap="square" tIns="0">
            <a:noAutofit/>
          </a:bodyPr>
          <a:lstStyle/>
          <a:p>
            <a:pPr indent="0" lvl="0" marL="0" marR="0" rtl="0" algn="ctr">
              <a:lnSpc>
                <a:spcPct val="99600"/>
              </a:lnSpc>
              <a:spcBef>
                <a:spcPts val="0"/>
              </a:spcBef>
              <a:spcAft>
                <a:spcPts val="0"/>
              </a:spcAft>
              <a:buNone/>
            </a:pPr>
            <a:r>
              <a:rPr b="0" i="0" lang="ko-KR" sz="1700" u="none" cap="none" strike="noStrike">
                <a:solidFill>
                  <a:srgbClr val="000000"/>
                </a:solidFill>
                <a:latin typeface="Arial"/>
                <a:ea typeface="Arial"/>
                <a:cs typeface="Arial"/>
                <a:sym typeface="Arial"/>
              </a:rPr>
              <a:t>- </a:t>
            </a:r>
            <a:r>
              <a:rPr b="0" i="0" lang="ko-KR" sz="1700" u="none" cap="none" strike="noStrike">
                <a:solidFill>
                  <a:srgbClr val="000000"/>
                </a:solidFill>
                <a:latin typeface="Calibri"/>
                <a:ea typeface="Calibri"/>
                <a:cs typeface="Calibri"/>
                <a:sym typeface="Calibri"/>
              </a:rPr>
              <a:t>지정학적</a:t>
            </a:r>
            <a:r>
              <a:rPr b="0" i="0" lang="ko-KR" sz="1700" u="none" cap="none" strike="noStrike">
                <a:solidFill>
                  <a:srgbClr val="000000"/>
                </a:solidFill>
                <a:latin typeface="Arial"/>
                <a:ea typeface="Arial"/>
                <a:cs typeface="Arial"/>
                <a:sym typeface="Arial"/>
              </a:rPr>
              <a:t> </a:t>
            </a:r>
            <a:r>
              <a:rPr b="0" i="0" lang="ko-KR" sz="1700" u="none" cap="none" strike="noStrike">
                <a:solidFill>
                  <a:srgbClr val="000000"/>
                </a:solidFill>
                <a:latin typeface="Calibri"/>
                <a:ea typeface="Calibri"/>
                <a:cs typeface="Calibri"/>
                <a:sym typeface="Calibri"/>
              </a:rPr>
              <a:t>리스크</a:t>
            </a:r>
            <a:endParaRPr/>
          </a:p>
          <a:p>
            <a:pPr indent="0" lvl="0" marL="0" marR="0" rtl="0" algn="ctr">
              <a:lnSpc>
                <a:spcPct val="99600"/>
              </a:lnSpc>
              <a:spcBef>
                <a:spcPts val="0"/>
              </a:spcBef>
              <a:spcAft>
                <a:spcPts val="0"/>
              </a:spcAft>
              <a:buNone/>
            </a:pPr>
            <a:r>
              <a:rPr b="0" i="0" lang="ko-KR" sz="1700" u="none" cap="none" strike="noStrike">
                <a:solidFill>
                  <a:srgbClr val="000000"/>
                </a:solidFill>
                <a:latin typeface="Arial"/>
                <a:ea typeface="Arial"/>
                <a:cs typeface="Arial"/>
                <a:sym typeface="Arial"/>
              </a:rPr>
              <a:t>- </a:t>
            </a:r>
            <a:r>
              <a:rPr b="0" i="0" lang="ko-KR" sz="1700" u="none" cap="none" strike="noStrike">
                <a:solidFill>
                  <a:srgbClr val="000000"/>
                </a:solidFill>
                <a:latin typeface="Calibri"/>
                <a:ea typeface="Calibri"/>
                <a:cs typeface="Calibri"/>
                <a:sym typeface="Calibri"/>
              </a:rPr>
              <a:t>코로나</a:t>
            </a:r>
            <a:r>
              <a:rPr b="0" i="0" lang="ko-KR" sz="1700" u="none" cap="none" strike="noStrike">
                <a:solidFill>
                  <a:srgbClr val="000000"/>
                </a:solidFill>
                <a:latin typeface="Arial"/>
                <a:ea typeface="Arial"/>
                <a:cs typeface="Arial"/>
                <a:sym typeface="Arial"/>
              </a:rPr>
              <a:t>19 </a:t>
            </a:r>
            <a:r>
              <a:rPr b="0" i="0" lang="ko-KR" sz="1700" u="none" cap="none" strike="noStrike">
                <a:solidFill>
                  <a:srgbClr val="000000"/>
                </a:solidFill>
                <a:latin typeface="Calibri"/>
                <a:ea typeface="Calibri"/>
                <a:cs typeface="Calibri"/>
                <a:sym typeface="Calibri"/>
              </a:rPr>
              <a:t>영향</a:t>
            </a:r>
            <a:endParaRPr/>
          </a:p>
          <a:p>
            <a:pPr indent="0" lvl="0" marL="0" marR="0" rtl="0" algn="ctr">
              <a:lnSpc>
                <a:spcPct val="99600"/>
              </a:lnSpc>
              <a:spcBef>
                <a:spcPts val="0"/>
              </a:spcBef>
              <a:spcAft>
                <a:spcPts val="0"/>
              </a:spcAft>
              <a:buNone/>
            </a:pPr>
            <a:r>
              <a:rPr b="0" i="0" lang="ko-KR" sz="1700" u="none" cap="none" strike="noStrike">
                <a:solidFill>
                  <a:srgbClr val="000000"/>
                </a:solidFill>
                <a:latin typeface="Arial"/>
                <a:ea typeface="Arial"/>
                <a:cs typeface="Arial"/>
                <a:sym typeface="Arial"/>
              </a:rPr>
              <a:t>- </a:t>
            </a:r>
            <a:r>
              <a:rPr b="0" i="0" lang="ko-KR" sz="1700" u="none" cap="none" strike="noStrike">
                <a:solidFill>
                  <a:srgbClr val="000000"/>
                </a:solidFill>
                <a:latin typeface="Calibri"/>
                <a:ea typeface="Calibri"/>
                <a:cs typeface="Calibri"/>
                <a:sym typeface="Calibri"/>
              </a:rPr>
              <a:t>정책</a:t>
            </a:r>
            <a:r>
              <a:rPr b="0" i="0" lang="ko-KR" sz="1700" u="none" cap="none" strike="noStrike">
                <a:solidFill>
                  <a:srgbClr val="000000"/>
                </a:solidFill>
                <a:latin typeface="Arial"/>
                <a:ea typeface="Arial"/>
                <a:cs typeface="Arial"/>
                <a:sym typeface="Arial"/>
              </a:rPr>
              <a:t> </a:t>
            </a:r>
            <a:r>
              <a:rPr b="0" i="0" lang="ko-KR" sz="1700" u="none" cap="none" strike="noStrike">
                <a:solidFill>
                  <a:srgbClr val="000000"/>
                </a:solidFill>
                <a:latin typeface="Calibri"/>
                <a:ea typeface="Calibri"/>
                <a:cs typeface="Calibri"/>
                <a:sym typeface="Calibri"/>
              </a:rPr>
              <a:t>변화</a:t>
            </a:r>
            <a:r>
              <a:rPr b="0" i="0" lang="ko-KR" sz="1700" u="none" cap="none" strike="noStrike">
                <a:solidFill>
                  <a:srgbClr val="000000"/>
                </a:solidFill>
                <a:latin typeface="Arial"/>
                <a:ea typeface="Arial"/>
                <a:cs typeface="Arial"/>
                <a:sym typeface="Arial"/>
              </a:rPr>
              <a:t> </a:t>
            </a:r>
            <a:r>
              <a:rPr b="0" i="0" lang="ko-KR" sz="1700" u="none" cap="none" strike="noStrike">
                <a:solidFill>
                  <a:srgbClr val="000000"/>
                </a:solidFill>
                <a:latin typeface="Calibri"/>
                <a:ea typeface="Calibri"/>
                <a:cs typeface="Calibri"/>
                <a:sym typeface="Calibri"/>
              </a:rPr>
              <a:t>가능성</a:t>
            </a:r>
            <a:endParaRPr/>
          </a:p>
          <a:p>
            <a:pPr indent="0" lvl="0" marL="0" marR="0" rtl="0" algn="ctr">
              <a:lnSpc>
                <a:spcPct val="99600"/>
              </a:lnSpc>
              <a:spcBef>
                <a:spcPts val="0"/>
              </a:spcBef>
              <a:spcAft>
                <a:spcPts val="0"/>
              </a:spcAft>
              <a:buNone/>
            </a:pPr>
            <a:r>
              <a:rPr b="0" i="0" lang="ko-KR" sz="1700" u="none" cap="none" strike="noStrike">
                <a:solidFill>
                  <a:srgbClr val="000000"/>
                </a:solidFill>
                <a:latin typeface="Arial"/>
                <a:ea typeface="Arial"/>
                <a:cs typeface="Arial"/>
                <a:sym typeface="Arial"/>
              </a:rPr>
              <a:t>- </a:t>
            </a:r>
            <a:r>
              <a:rPr b="0" i="0" lang="ko-KR" sz="1700" u="none" cap="none" strike="noStrike">
                <a:solidFill>
                  <a:srgbClr val="000000"/>
                </a:solidFill>
                <a:latin typeface="Calibri"/>
                <a:ea typeface="Calibri"/>
                <a:cs typeface="Calibri"/>
                <a:sym typeface="Calibri"/>
              </a:rPr>
              <a:t>글로벌</a:t>
            </a:r>
            <a:r>
              <a:rPr b="0" i="0" lang="ko-KR" sz="1700" u="none" cap="none" strike="noStrike">
                <a:solidFill>
                  <a:srgbClr val="000000"/>
                </a:solidFill>
                <a:latin typeface="Arial"/>
                <a:ea typeface="Arial"/>
                <a:cs typeface="Arial"/>
                <a:sym typeface="Arial"/>
              </a:rPr>
              <a:t> </a:t>
            </a:r>
            <a:r>
              <a:rPr b="0" i="0" lang="ko-KR" sz="1700" u="none" cap="none" strike="noStrike">
                <a:solidFill>
                  <a:srgbClr val="000000"/>
                </a:solidFill>
                <a:latin typeface="Calibri"/>
                <a:ea typeface="Calibri"/>
                <a:cs typeface="Calibri"/>
                <a:sym typeface="Calibri"/>
              </a:rPr>
              <a:t>경제</a:t>
            </a:r>
            <a:r>
              <a:rPr b="0" i="0" lang="ko-KR" sz="1700" u="none" cap="none" strike="noStrike">
                <a:solidFill>
                  <a:srgbClr val="000000"/>
                </a:solidFill>
                <a:latin typeface="Arial"/>
                <a:ea typeface="Arial"/>
                <a:cs typeface="Arial"/>
                <a:sym typeface="Arial"/>
              </a:rPr>
              <a:t> </a:t>
            </a:r>
            <a:r>
              <a:rPr b="0" i="0" lang="ko-KR" sz="1700" u="none" cap="none" strike="noStrike">
                <a:solidFill>
                  <a:srgbClr val="000000"/>
                </a:solidFill>
                <a:latin typeface="Calibri"/>
                <a:ea typeface="Calibri"/>
                <a:cs typeface="Calibri"/>
                <a:sym typeface="Calibri"/>
              </a:rPr>
              <a:t>충격</a:t>
            </a:r>
            <a:endParaRPr/>
          </a:p>
        </p:txBody>
      </p:sp>
      <p:sp>
        <p:nvSpPr>
          <p:cNvPr id="780" name="Google Shape;780;p9"/>
          <p:cNvSpPr txBox="1"/>
          <p:nvPr/>
        </p:nvSpPr>
        <p:spPr>
          <a:xfrm>
            <a:off x="13944600" y="6870700"/>
            <a:ext cx="3289300" cy="444500"/>
          </a:xfrm>
          <a:prstGeom prst="rect">
            <a:avLst/>
          </a:prstGeom>
          <a:noFill/>
          <a:ln>
            <a:noFill/>
          </a:ln>
        </p:spPr>
        <p:txBody>
          <a:bodyPr anchorCtr="0" anchor="b" bIns="0" lIns="0" spcFirstLastPara="1" rIns="0" wrap="square" tIns="0">
            <a:noAutofit/>
          </a:bodyPr>
          <a:lstStyle/>
          <a:p>
            <a:pPr indent="0" lvl="0" marL="0" marR="0" rtl="0" algn="ctr">
              <a:lnSpc>
                <a:spcPct val="99600"/>
              </a:lnSpc>
              <a:spcBef>
                <a:spcPts val="0"/>
              </a:spcBef>
              <a:spcAft>
                <a:spcPts val="0"/>
              </a:spcAft>
              <a:buNone/>
            </a:pPr>
            <a:r>
              <a:rPr b="0" i="0" lang="ko-KR" sz="2500" u="none" cap="none" strike="noStrike">
                <a:solidFill>
                  <a:srgbClr val="000000"/>
                </a:solidFill>
                <a:latin typeface="Calibri"/>
                <a:ea typeface="Calibri"/>
                <a:cs typeface="Calibri"/>
                <a:sym typeface="Calibri"/>
              </a:rPr>
              <a:t>불확실성</a:t>
            </a:r>
            <a:r>
              <a:rPr b="0" i="0" lang="ko-KR" sz="2500" u="none" cap="none" strike="noStrike">
                <a:solidFill>
                  <a:srgbClr val="000000"/>
                </a:solidFill>
                <a:latin typeface="Arial"/>
                <a:ea typeface="Arial"/>
                <a:cs typeface="Arial"/>
                <a:sym typeface="Arial"/>
              </a:rPr>
              <a:t> </a:t>
            </a:r>
            <a:r>
              <a:rPr b="0" i="0" lang="ko-KR" sz="2500" u="none" cap="none" strike="noStrike">
                <a:solidFill>
                  <a:srgbClr val="000000"/>
                </a:solidFill>
                <a:latin typeface="Calibri"/>
                <a:ea typeface="Calibri"/>
                <a:cs typeface="Calibri"/>
                <a:sym typeface="Calibri"/>
              </a:rPr>
              <a:t>요인</a:t>
            </a:r>
            <a:endParaRPr/>
          </a:p>
        </p:txBody>
      </p:sp>
      <p:sp>
        <p:nvSpPr>
          <p:cNvPr id="781" name="Google Shape;781;p9"/>
          <p:cNvSpPr txBox="1"/>
          <p:nvPr/>
        </p:nvSpPr>
        <p:spPr>
          <a:xfrm>
            <a:off x="558800" y="2819400"/>
            <a:ext cx="4663500" cy="28956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i="0" lang="ko-KR" sz="6000" u="none" cap="none" strike="noStrike">
                <a:solidFill>
                  <a:srgbClr val="44CCE5"/>
                </a:solidFill>
              </a:rPr>
              <a:t>2025</a:t>
            </a:r>
            <a:r>
              <a:rPr b="1" i="0" lang="ko-KR" sz="6000" u="none" cap="none" strike="noStrike">
                <a:solidFill>
                  <a:srgbClr val="44CCE5"/>
                </a:solidFill>
                <a:latin typeface="Calibri"/>
                <a:ea typeface="Calibri"/>
                <a:cs typeface="Calibri"/>
                <a:sym typeface="Calibri"/>
              </a:rPr>
              <a:t>년</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한국</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기준금리</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예측 </a:t>
            </a:r>
            <a:r>
              <a:rPr b="1" lang="ko-KR" sz="6000">
                <a:solidFill>
                  <a:srgbClr val="44CCE5"/>
                </a:solidFill>
                <a:latin typeface="Calibri"/>
                <a:ea typeface="Calibri"/>
                <a:cs typeface="Calibri"/>
                <a:sym typeface="Calibri"/>
              </a:rPr>
              <a:t>대시보드</a:t>
            </a:r>
            <a:endParaRPr b="1"/>
          </a:p>
        </p:txBody>
      </p:sp>
      <p:sp>
        <p:nvSpPr>
          <p:cNvPr id="782" name="Google Shape;782;p9"/>
          <p:cNvSpPr txBox="1"/>
          <p:nvPr/>
        </p:nvSpPr>
        <p:spPr>
          <a:xfrm>
            <a:off x="558800" y="6083300"/>
            <a:ext cx="4267200" cy="18796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- 2025</a:t>
            </a:r>
            <a:r>
              <a:rPr b="0" i="0" lang="ko-KR" sz="2000" u="none" cap="none" strike="noStrike">
                <a:solidFill>
                  <a:srgbClr val="000000"/>
                </a:solidFill>
                <a:latin typeface="Calibri"/>
                <a:ea typeface="Calibri"/>
                <a:cs typeface="Calibri"/>
                <a:sym typeface="Calibri"/>
              </a:rPr>
              <a:t>년</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기준금리</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예측치</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제시</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분기별</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전망</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그래프</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표시</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주요</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경제지표와의</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상관관계</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정책</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결정자를</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위한</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인사이트</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투자자</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활용</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방안</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제시</a:t>
            </a:r>
            <a:endParaRPr/>
          </a:p>
          <a:p>
            <a:pPr indent="0" lvl="0" marL="0" marR="0" rtl="0" algn="l">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실시간</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업데이트</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기능</a:t>
            </a:r>
            <a:endParaRPr/>
          </a:p>
        </p:txBody>
      </p:sp>
      <p:sp>
        <p:nvSpPr>
          <p:cNvPr id="783" name="Google Shape;783;p9"/>
          <p:cNvSpPr txBox="1"/>
          <p:nvPr/>
        </p:nvSpPr>
        <p:spPr>
          <a:xfrm>
            <a:off x="251000" y="0"/>
            <a:ext cx="6404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07. 한계 및 개선점</a:t>
            </a:r>
            <a:endParaRPr b="1" sz="3000">
              <a:solidFill>
                <a:srgbClr val="3958E3"/>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grpSp>
        <p:nvGrpSpPr>
          <p:cNvPr id="788" name="Google Shape;788;g34a905a7a6e_4_0"/>
          <p:cNvGrpSpPr/>
          <p:nvPr/>
        </p:nvGrpSpPr>
        <p:grpSpPr>
          <a:xfrm>
            <a:off x="1652554" y="2509256"/>
            <a:ext cx="8804386" cy="5754719"/>
            <a:chOff x="1652554" y="2509256"/>
            <a:chExt cx="8804386" cy="5754719"/>
          </a:xfrm>
        </p:grpSpPr>
        <p:sp>
          <p:nvSpPr>
            <p:cNvPr id="789" name="Google Shape;789;g34a905a7a6e_4_0"/>
            <p:cNvSpPr txBox="1"/>
            <p:nvPr/>
          </p:nvSpPr>
          <p:spPr>
            <a:xfrm>
              <a:off x="4924938" y="7529875"/>
              <a:ext cx="2259600" cy="7341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lang="ko-KR" sz="4000">
                  <a:solidFill>
                    <a:schemeClr val="accent1"/>
                  </a:solidFill>
                  <a:latin typeface="Calibri"/>
                  <a:ea typeface="Calibri"/>
                  <a:cs typeface="Calibri"/>
                  <a:sym typeface="Calibri"/>
                </a:rPr>
                <a:t>메인화면</a:t>
              </a:r>
              <a:endParaRPr sz="4000">
                <a:solidFill>
                  <a:schemeClr val="accent1"/>
                </a:solidFill>
              </a:endParaRPr>
            </a:p>
          </p:txBody>
        </p:sp>
        <p:pic>
          <p:nvPicPr>
            <p:cNvPr id="790" name="Google Shape;790;g34a905a7a6e_4_0"/>
            <p:cNvPicPr preferRelativeResize="0"/>
            <p:nvPr/>
          </p:nvPicPr>
          <p:blipFill>
            <a:blip r:embed="rId3">
              <a:alphaModFix/>
            </a:blip>
            <a:stretch>
              <a:fillRect/>
            </a:stretch>
          </p:blipFill>
          <p:spPr>
            <a:xfrm>
              <a:off x="1652554" y="2509256"/>
              <a:ext cx="8804386" cy="4351751"/>
            </a:xfrm>
            <a:prstGeom prst="rect">
              <a:avLst/>
            </a:prstGeom>
            <a:noFill/>
            <a:ln>
              <a:noFill/>
            </a:ln>
          </p:spPr>
        </p:pic>
      </p:grpSp>
      <p:pic>
        <p:nvPicPr>
          <p:cNvPr id="791" name="Google Shape;791;g34a905a7a6e_4_0"/>
          <p:cNvPicPr preferRelativeResize="0"/>
          <p:nvPr/>
        </p:nvPicPr>
        <p:blipFill rotWithShape="1">
          <a:blip r:embed="rId4">
            <a:alphaModFix amt="8000"/>
          </a:blip>
          <a:srcRect b="0" l="0" r="0" t="0"/>
          <a:stretch/>
        </p:blipFill>
        <p:spPr>
          <a:xfrm rot="5400000">
            <a:off x="3994150" y="-4013201"/>
            <a:ext cx="10299699" cy="18313402"/>
          </a:xfrm>
          <a:prstGeom prst="rect">
            <a:avLst/>
          </a:prstGeom>
          <a:noFill/>
          <a:ln>
            <a:noFill/>
          </a:ln>
        </p:spPr>
      </p:pic>
      <p:sp>
        <p:nvSpPr>
          <p:cNvPr id="792" name="Google Shape;792;g34a905a7a6e_4_0"/>
          <p:cNvSpPr txBox="1"/>
          <p:nvPr/>
        </p:nvSpPr>
        <p:spPr>
          <a:xfrm>
            <a:off x="1652550" y="724200"/>
            <a:ext cx="9196200" cy="7341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lang="ko-KR" sz="4000">
                <a:solidFill>
                  <a:srgbClr val="44CCE5"/>
                </a:solidFill>
                <a:latin typeface="Calibri"/>
                <a:ea typeface="Calibri"/>
                <a:cs typeface="Calibri"/>
                <a:sym typeface="Calibri"/>
              </a:rPr>
              <a:t>Django를 활용한 프로젝트 대시보드 개발</a:t>
            </a:r>
            <a:endParaRPr b="1" sz="4000"/>
          </a:p>
        </p:txBody>
      </p:sp>
      <p:pic>
        <p:nvPicPr>
          <p:cNvPr id="793" name="Google Shape;793;g34a905a7a6e_4_0"/>
          <p:cNvPicPr preferRelativeResize="0"/>
          <p:nvPr/>
        </p:nvPicPr>
        <p:blipFill rotWithShape="1">
          <a:blip r:embed="rId5">
            <a:alphaModFix/>
          </a:blip>
          <a:srcRect b="0" l="0" r="0" t="0"/>
          <a:stretch/>
        </p:blipFill>
        <p:spPr>
          <a:xfrm>
            <a:off x="-76200" y="10172700"/>
            <a:ext cx="18427702" cy="114300"/>
          </a:xfrm>
          <a:prstGeom prst="rect">
            <a:avLst/>
          </a:prstGeom>
          <a:noFill/>
          <a:ln>
            <a:noFill/>
          </a:ln>
        </p:spPr>
      </p:pic>
      <p:pic>
        <p:nvPicPr>
          <p:cNvPr id="794" name="Google Shape;794;g34a905a7a6e_4_0"/>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795" name="Google Shape;795;g34a905a7a6e_4_0"/>
          <p:cNvPicPr preferRelativeResize="0"/>
          <p:nvPr/>
        </p:nvPicPr>
        <p:blipFill rotWithShape="1">
          <a:blip r:embed="rId7">
            <a:alphaModFix/>
          </a:blip>
          <a:srcRect b="0" l="0" r="0" t="0"/>
          <a:stretch/>
        </p:blipFill>
        <p:spPr>
          <a:xfrm>
            <a:off x="141025" y="133000"/>
            <a:ext cx="1401075" cy="1418925"/>
          </a:xfrm>
          <a:prstGeom prst="rect">
            <a:avLst/>
          </a:prstGeom>
          <a:noFill/>
          <a:ln>
            <a:noFill/>
          </a:ln>
          <a:effectLst>
            <a:outerShdw blurRad="39714" dir="5400000" dist="122887">
              <a:srgbClr val="344096">
                <a:alpha val="15690"/>
              </a:srgbClr>
            </a:outerShdw>
          </a:effectLst>
        </p:spPr>
      </p:pic>
      <p:grpSp>
        <p:nvGrpSpPr>
          <p:cNvPr id="796" name="Google Shape;796;g34a905a7a6e_4_0"/>
          <p:cNvGrpSpPr/>
          <p:nvPr/>
        </p:nvGrpSpPr>
        <p:grpSpPr>
          <a:xfrm>
            <a:off x="8241775" y="4541450"/>
            <a:ext cx="8799800" cy="5358550"/>
            <a:chOff x="7924275" y="4541450"/>
            <a:chExt cx="8799800" cy="5358550"/>
          </a:xfrm>
        </p:grpSpPr>
        <p:sp>
          <p:nvSpPr>
            <p:cNvPr id="797" name="Google Shape;797;g34a905a7a6e_4_0"/>
            <p:cNvSpPr txBox="1"/>
            <p:nvPr/>
          </p:nvSpPr>
          <p:spPr>
            <a:xfrm>
              <a:off x="11011063" y="9165900"/>
              <a:ext cx="2626200" cy="7341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lang="ko-KR" sz="4000">
                  <a:solidFill>
                    <a:schemeClr val="accent1"/>
                  </a:solidFill>
                  <a:latin typeface="Calibri"/>
                  <a:ea typeface="Calibri"/>
                  <a:cs typeface="Calibri"/>
                  <a:sym typeface="Calibri"/>
                </a:rPr>
                <a:t>feature EDA</a:t>
              </a:r>
              <a:endParaRPr sz="4000">
                <a:solidFill>
                  <a:schemeClr val="accent1"/>
                </a:solidFill>
              </a:endParaRPr>
            </a:p>
          </p:txBody>
        </p:sp>
        <p:pic>
          <p:nvPicPr>
            <p:cNvPr id="798" name="Google Shape;798;g34a905a7a6e_4_0"/>
            <p:cNvPicPr preferRelativeResize="0"/>
            <p:nvPr/>
          </p:nvPicPr>
          <p:blipFill>
            <a:blip r:embed="rId8">
              <a:alphaModFix/>
            </a:blip>
            <a:stretch>
              <a:fillRect/>
            </a:stretch>
          </p:blipFill>
          <p:spPr>
            <a:xfrm>
              <a:off x="7924275" y="4541450"/>
              <a:ext cx="8799800" cy="4351744"/>
            </a:xfrm>
            <a:prstGeom prst="rect">
              <a:avLst/>
            </a:prstGeom>
            <a:noFill/>
            <a:ln>
              <a:noFill/>
            </a:ln>
          </p:spPr>
        </p:pic>
      </p:grpSp>
      <p:sp>
        <p:nvSpPr>
          <p:cNvPr id="799" name="Google Shape;799;g34a905a7a6e_4_0"/>
          <p:cNvSpPr txBox="1"/>
          <p:nvPr/>
        </p:nvSpPr>
        <p:spPr>
          <a:xfrm>
            <a:off x="251000" y="0"/>
            <a:ext cx="6404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08. 예측모델 대시보드</a:t>
            </a:r>
            <a:endParaRPr b="1" sz="3000">
              <a:solidFill>
                <a:srgbClr val="3958E3"/>
              </a:solidFill>
            </a:endParaRPr>
          </a:p>
        </p:txBody>
      </p:sp>
      <p:pic>
        <p:nvPicPr>
          <p:cNvPr id="800" name="Google Shape;800;g34a905a7a6e_4_0"/>
          <p:cNvPicPr preferRelativeResize="0"/>
          <p:nvPr/>
        </p:nvPicPr>
        <p:blipFill rotWithShape="1">
          <a:blip r:embed="rId9">
            <a:alphaModFix/>
          </a:blip>
          <a:srcRect b="0" l="0" r="65681" t="72631"/>
          <a:stretch/>
        </p:blipFill>
        <p:spPr>
          <a:xfrm>
            <a:off x="7596925" y="5063375"/>
            <a:ext cx="323550" cy="646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5" name="Shape 135"/>
        <p:cNvGrpSpPr/>
        <p:nvPr/>
      </p:nvGrpSpPr>
      <p:grpSpPr>
        <a:xfrm>
          <a:off x="0" y="0"/>
          <a:ext cx="0" cy="0"/>
          <a:chOff x="0" y="0"/>
          <a:chExt cx="0" cy="0"/>
        </a:xfrm>
      </p:grpSpPr>
      <p:grpSp>
        <p:nvGrpSpPr>
          <p:cNvPr id="136" name="Google Shape;136;g34930e08122_5_47"/>
          <p:cNvGrpSpPr/>
          <p:nvPr/>
        </p:nvGrpSpPr>
        <p:grpSpPr>
          <a:xfrm>
            <a:off x="4127802" y="3307868"/>
            <a:ext cx="4355086" cy="3699210"/>
            <a:chOff x="8191500" y="4191000"/>
            <a:chExt cx="5416100" cy="4602725"/>
          </a:xfrm>
        </p:grpSpPr>
        <p:pic>
          <p:nvPicPr>
            <p:cNvPr id="137" name="Google Shape;137;g34930e08122_5_47"/>
            <p:cNvPicPr preferRelativeResize="0"/>
            <p:nvPr/>
          </p:nvPicPr>
          <p:blipFill>
            <a:blip r:embed="rId3">
              <a:alphaModFix/>
            </a:blip>
            <a:stretch>
              <a:fillRect/>
            </a:stretch>
          </p:blipFill>
          <p:spPr>
            <a:xfrm>
              <a:off x="8191500" y="4191000"/>
              <a:ext cx="2362200" cy="2362200"/>
            </a:xfrm>
            <a:prstGeom prst="rect">
              <a:avLst/>
            </a:prstGeom>
            <a:noFill/>
            <a:ln>
              <a:noFill/>
            </a:ln>
          </p:spPr>
        </p:pic>
        <p:pic>
          <p:nvPicPr>
            <p:cNvPr id="138" name="Google Shape;138;g34930e08122_5_47"/>
            <p:cNvPicPr preferRelativeResize="0"/>
            <p:nvPr/>
          </p:nvPicPr>
          <p:blipFill>
            <a:blip r:embed="rId4">
              <a:alphaModFix/>
            </a:blip>
            <a:stretch>
              <a:fillRect/>
            </a:stretch>
          </p:blipFill>
          <p:spPr>
            <a:xfrm>
              <a:off x="9359100" y="5581850"/>
              <a:ext cx="3120575" cy="2211431"/>
            </a:xfrm>
            <a:prstGeom prst="rect">
              <a:avLst/>
            </a:prstGeom>
            <a:noFill/>
            <a:ln cap="flat" cmpd="sng" w="9525">
              <a:solidFill>
                <a:schemeClr val="dk1"/>
              </a:solidFill>
              <a:prstDash val="solid"/>
              <a:round/>
              <a:headEnd len="sm" w="sm" type="none"/>
              <a:tailEnd len="sm" w="sm" type="none"/>
            </a:ln>
          </p:spPr>
        </p:pic>
        <p:pic>
          <p:nvPicPr>
            <p:cNvPr id="139" name="Google Shape;139;g34930e08122_5_47"/>
            <p:cNvPicPr preferRelativeResize="0"/>
            <p:nvPr/>
          </p:nvPicPr>
          <p:blipFill>
            <a:blip r:embed="rId5">
              <a:alphaModFix/>
            </a:blip>
            <a:stretch>
              <a:fillRect/>
            </a:stretch>
          </p:blipFill>
          <p:spPr>
            <a:xfrm>
              <a:off x="10870500" y="6941550"/>
              <a:ext cx="2737100" cy="1852175"/>
            </a:xfrm>
            <a:prstGeom prst="rect">
              <a:avLst/>
            </a:prstGeom>
            <a:noFill/>
            <a:ln cap="flat" cmpd="sng" w="9525">
              <a:solidFill>
                <a:schemeClr val="dk1"/>
              </a:solidFill>
              <a:prstDash val="solid"/>
              <a:round/>
              <a:headEnd len="sm" w="sm" type="none"/>
              <a:tailEnd len="sm" w="sm" type="none"/>
            </a:ln>
          </p:spPr>
        </p:pic>
      </p:grpSp>
      <p:pic>
        <p:nvPicPr>
          <p:cNvPr id="140" name="Google Shape;140;g34930e08122_5_47"/>
          <p:cNvPicPr preferRelativeResize="0"/>
          <p:nvPr/>
        </p:nvPicPr>
        <p:blipFill rotWithShape="1">
          <a:blip r:embed="rId6">
            <a:alphaModFix amt="8000"/>
          </a:blip>
          <a:srcRect b="0" l="0" r="0" t="0"/>
          <a:stretch/>
        </p:blipFill>
        <p:spPr>
          <a:xfrm rot="5400000">
            <a:off x="3987800" y="-4025545"/>
            <a:ext cx="10299699" cy="18313402"/>
          </a:xfrm>
          <a:prstGeom prst="rect">
            <a:avLst/>
          </a:prstGeom>
          <a:noFill/>
          <a:ln>
            <a:noFill/>
          </a:ln>
        </p:spPr>
      </p:pic>
      <p:grpSp>
        <p:nvGrpSpPr>
          <p:cNvPr id="141" name="Google Shape;141;g34930e08122_5_47"/>
          <p:cNvGrpSpPr/>
          <p:nvPr/>
        </p:nvGrpSpPr>
        <p:grpSpPr>
          <a:xfrm>
            <a:off x="8946100" y="2088675"/>
            <a:ext cx="4443600" cy="5294451"/>
            <a:chOff x="8946100" y="2088675"/>
            <a:chExt cx="4443600" cy="5294451"/>
          </a:xfrm>
        </p:grpSpPr>
        <p:pic>
          <p:nvPicPr>
            <p:cNvPr id="142" name="Google Shape;142;g34930e08122_5_47"/>
            <p:cNvPicPr preferRelativeResize="0"/>
            <p:nvPr/>
          </p:nvPicPr>
          <p:blipFill>
            <a:blip r:embed="rId7">
              <a:alphaModFix/>
            </a:blip>
            <a:stretch>
              <a:fillRect/>
            </a:stretch>
          </p:blipFill>
          <p:spPr>
            <a:xfrm>
              <a:off x="8946100" y="2088675"/>
              <a:ext cx="3812511" cy="15758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143" name="Google Shape;143;g34930e08122_5_47"/>
            <p:cNvPicPr preferRelativeResize="0"/>
            <p:nvPr/>
          </p:nvPicPr>
          <p:blipFill>
            <a:blip r:embed="rId8">
              <a:alphaModFix/>
            </a:blip>
            <a:stretch>
              <a:fillRect/>
            </a:stretch>
          </p:blipFill>
          <p:spPr>
            <a:xfrm>
              <a:off x="10269124" y="3050233"/>
              <a:ext cx="3120575" cy="2553691"/>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144" name="Google Shape;144;g34930e08122_5_47"/>
            <p:cNvPicPr preferRelativeResize="0"/>
            <p:nvPr/>
          </p:nvPicPr>
          <p:blipFill>
            <a:blip r:embed="rId9">
              <a:alphaModFix/>
            </a:blip>
            <a:stretch>
              <a:fillRect/>
            </a:stretch>
          </p:blipFill>
          <p:spPr>
            <a:xfrm>
              <a:off x="9638900" y="4064000"/>
              <a:ext cx="2103124" cy="3319126"/>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grpSp>
      <p:pic>
        <p:nvPicPr>
          <p:cNvPr id="145" name="Google Shape;145;g34930e08122_5_47"/>
          <p:cNvPicPr preferRelativeResize="0"/>
          <p:nvPr/>
        </p:nvPicPr>
        <p:blipFill rotWithShape="1">
          <a:blip r:embed="rId10">
            <a:alphaModFix/>
          </a:blip>
          <a:srcRect b="0" l="0" r="0" t="0"/>
          <a:stretch/>
        </p:blipFill>
        <p:spPr>
          <a:xfrm>
            <a:off x="-76200" y="10172700"/>
            <a:ext cx="18427702" cy="114300"/>
          </a:xfrm>
          <a:prstGeom prst="rect">
            <a:avLst/>
          </a:prstGeom>
          <a:noFill/>
          <a:ln>
            <a:noFill/>
          </a:ln>
        </p:spPr>
      </p:pic>
      <p:pic>
        <p:nvPicPr>
          <p:cNvPr id="146" name="Google Shape;146;g34930e08122_5_47"/>
          <p:cNvPicPr preferRelativeResize="0"/>
          <p:nvPr/>
        </p:nvPicPr>
        <p:blipFill rotWithShape="1">
          <a:blip r:embed="rId11">
            <a:alphaModFix/>
          </a:blip>
          <a:srcRect b="0" l="0" r="0" t="0"/>
          <a:stretch/>
        </p:blipFill>
        <p:spPr>
          <a:xfrm>
            <a:off x="0" y="10172700"/>
            <a:ext cx="9144000" cy="114300"/>
          </a:xfrm>
          <a:prstGeom prst="rect">
            <a:avLst/>
          </a:prstGeom>
          <a:noFill/>
          <a:ln>
            <a:noFill/>
          </a:ln>
        </p:spPr>
      </p:pic>
      <p:pic>
        <p:nvPicPr>
          <p:cNvPr id="147" name="Google Shape;147;g34930e08122_5_47"/>
          <p:cNvPicPr preferRelativeResize="0"/>
          <p:nvPr/>
        </p:nvPicPr>
        <p:blipFill rotWithShape="1">
          <a:blip r:embed="rId12">
            <a:alphaModFix/>
          </a:blip>
          <a:srcRect b="0" l="0" r="0" t="0"/>
          <a:stretch/>
        </p:blipFill>
        <p:spPr>
          <a:xfrm>
            <a:off x="673100" y="1054100"/>
            <a:ext cx="1993900" cy="2019300"/>
          </a:xfrm>
          <a:prstGeom prst="rect">
            <a:avLst/>
          </a:prstGeom>
          <a:noFill/>
          <a:ln>
            <a:noFill/>
          </a:ln>
          <a:effectLst>
            <a:outerShdw blurRad="39714" dir="5400000" dist="122887">
              <a:srgbClr val="344096">
                <a:alpha val="15690"/>
              </a:srgbClr>
            </a:outerShdw>
          </a:effectLst>
        </p:spPr>
      </p:pic>
      <p:sp>
        <p:nvSpPr>
          <p:cNvPr id="148" name="Google Shape;148;g34930e08122_5_47"/>
          <p:cNvSpPr txBox="1"/>
          <p:nvPr/>
        </p:nvSpPr>
        <p:spPr>
          <a:xfrm>
            <a:off x="673100" y="4274125"/>
            <a:ext cx="4724400" cy="19812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i="0" lang="ko-KR" sz="6000" u="none" cap="none" strike="noStrike">
                <a:solidFill>
                  <a:srgbClr val="44CCE5"/>
                </a:solidFill>
                <a:latin typeface="Calibri"/>
                <a:ea typeface="Calibri"/>
                <a:cs typeface="Calibri"/>
                <a:sym typeface="Calibri"/>
              </a:rPr>
              <a:t>프로젝트</a:t>
            </a:r>
            <a:r>
              <a:rPr b="1" i="0" lang="ko-KR" sz="6000" u="none" cap="none" strike="noStrike">
                <a:solidFill>
                  <a:srgbClr val="44CCE5"/>
                </a:solidFill>
              </a:rPr>
              <a:t> </a:t>
            </a:r>
            <a:endParaRPr b="1"/>
          </a:p>
          <a:p>
            <a:pPr indent="0" lvl="0" marL="0" marR="0" rtl="0" algn="l">
              <a:lnSpc>
                <a:spcPct val="99600"/>
              </a:lnSpc>
              <a:spcBef>
                <a:spcPts val="0"/>
              </a:spcBef>
              <a:spcAft>
                <a:spcPts val="0"/>
              </a:spcAft>
              <a:buNone/>
            </a:pPr>
            <a:r>
              <a:rPr b="1" lang="ko-KR" sz="6000">
                <a:solidFill>
                  <a:srgbClr val="44CCE5"/>
                </a:solidFill>
                <a:latin typeface="Calibri"/>
                <a:ea typeface="Calibri"/>
                <a:cs typeface="Calibri"/>
                <a:sym typeface="Calibri"/>
              </a:rPr>
              <a:t>선정 배경</a:t>
            </a:r>
            <a:endParaRPr b="1"/>
          </a:p>
        </p:txBody>
      </p:sp>
      <p:sp>
        <p:nvSpPr>
          <p:cNvPr id="149" name="Google Shape;149;g34930e08122_5_47"/>
          <p:cNvSpPr txBox="1"/>
          <p:nvPr/>
        </p:nvSpPr>
        <p:spPr>
          <a:xfrm>
            <a:off x="174800" y="0"/>
            <a:ext cx="5146500" cy="646500"/>
          </a:xfrm>
          <a:prstGeom prst="rect">
            <a:avLst/>
          </a:prstGeom>
          <a:noFill/>
          <a:ln>
            <a:noFill/>
          </a:ln>
        </p:spPr>
        <p:txBody>
          <a:bodyPr anchorCtr="0" anchor="t" bIns="91425" lIns="91425" spcFirstLastPara="1" rIns="91425" wrap="square" tIns="91425">
            <a:spAutoFit/>
          </a:bodyPr>
          <a:lstStyle/>
          <a:p>
            <a:pPr indent="-419100" lvl="0" marL="914400" rtl="0" algn="l">
              <a:lnSpc>
                <a:spcPct val="115000"/>
              </a:lnSpc>
              <a:spcBef>
                <a:spcPts val="0"/>
              </a:spcBef>
              <a:spcAft>
                <a:spcPts val="0"/>
              </a:spcAft>
              <a:buClr>
                <a:srgbClr val="3958E3"/>
              </a:buClr>
              <a:buSzPts val="3000"/>
              <a:buAutoNum type="arabicPeriod"/>
            </a:pPr>
            <a:r>
              <a:rPr b="1" lang="ko-KR" sz="3000">
                <a:solidFill>
                  <a:srgbClr val="3958E3"/>
                </a:solidFill>
              </a:rPr>
              <a:t>프로젝트 개요	</a:t>
            </a:r>
            <a:endParaRPr b="1" sz="3000">
              <a:solidFill>
                <a:srgbClr val="3958E3"/>
              </a:solidFill>
            </a:endParaRPr>
          </a:p>
        </p:txBody>
      </p:sp>
      <p:sp>
        <p:nvSpPr>
          <p:cNvPr id="150" name="Google Shape;150;g34930e08122_5_47"/>
          <p:cNvSpPr txBox="1"/>
          <p:nvPr/>
        </p:nvSpPr>
        <p:spPr>
          <a:xfrm>
            <a:off x="3862600" y="7925650"/>
            <a:ext cx="48855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KR" sz="2700">
                <a:solidFill>
                  <a:srgbClr val="3958E3"/>
                </a:solidFill>
              </a:rPr>
              <a:t>경제 불확실성의 구조적 심화</a:t>
            </a:r>
            <a:endParaRPr b="1" sz="2700">
              <a:solidFill>
                <a:srgbClr val="3958E3"/>
              </a:solidFill>
            </a:endParaRPr>
          </a:p>
          <a:p>
            <a:pPr indent="0" lvl="0" marL="0" rtl="0" algn="ctr">
              <a:spcBef>
                <a:spcPts val="0"/>
              </a:spcBef>
              <a:spcAft>
                <a:spcPts val="0"/>
              </a:spcAft>
              <a:buNone/>
            </a:pPr>
            <a:r>
              <a:t/>
            </a:r>
            <a:endParaRPr sz="2400">
              <a:solidFill>
                <a:schemeClr val="dk1"/>
              </a:solidFill>
            </a:endParaRPr>
          </a:p>
        </p:txBody>
      </p:sp>
      <p:sp>
        <p:nvSpPr>
          <p:cNvPr id="151" name="Google Shape;151;g34930e08122_5_47"/>
          <p:cNvSpPr txBox="1"/>
          <p:nvPr/>
        </p:nvSpPr>
        <p:spPr>
          <a:xfrm>
            <a:off x="17546900" y="1640350"/>
            <a:ext cx="6743700" cy="17526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t/>
            </a:r>
            <a:endParaRPr/>
          </a:p>
        </p:txBody>
      </p:sp>
      <p:sp>
        <p:nvSpPr>
          <p:cNvPr id="152" name="Google Shape;152;g34930e08122_5_47"/>
          <p:cNvSpPr txBox="1"/>
          <p:nvPr/>
        </p:nvSpPr>
        <p:spPr>
          <a:xfrm>
            <a:off x="9622088" y="7987050"/>
            <a:ext cx="3520800" cy="482700"/>
          </a:xfrm>
          <a:prstGeom prst="rect">
            <a:avLst/>
          </a:prstGeom>
          <a:noFill/>
          <a:ln>
            <a:noFill/>
          </a:ln>
        </p:spPr>
        <p:txBody>
          <a:bodyPr anchorCtr="0" anchor="b" bIns="0" lIns="0" spcFirstLastPara="1" rIns="0" wrap="square" tIns="0">
            <a:noAutofit/>
          </a:bodyPr>
          <a:lstStyle/>
          <a:p>
            <a:pPr indent="0" lvl="0" marL="0" marR="0" rtl="0" algn="ctr">
              <a:lnSpc>
                <a:spcPct val="99600"/>
              </a:lnSpc>
              <a:spcBef>
                <a:spcPts val="0"/>
              </a:spcBef>
              <a:spcAft>
                <a:spcPts val="0"/>
              </a:spcAft>
              <a:buNone/>
            </a:pPr>
            <a:r>
              <a:rPr b="1" i="0" lang="ko-KR" sz="2700" u="none" cap="none" strike="noStrike">
                <a:solidFill>
                  <a:srgbClr val="3958E3"/>
                </a:solidFill>
                <a:latin typeface="Calibri"/>
                <a:ea typeface="Calibri"/>
                <a:cs typeface="Calibri"/>
                <a:sym typeface="Calibri"/>
              </a:rPr>
              <a:t>기준금리</a:t>
            </a:r>
            <a:r>
              <a:rPr b="1" i="0" lang="ko-KR" sz="2700" u="none" cap="none" strike="noStrike">
                <a:solidFill>
                  <a:srgbClr val="3958E3"/>
                </a:solidFill>
              </a:rPr>
              <a:t> </a:t>
            </a:r>
            <a:r>
              <a:rPr b="1" i="0" lang="ko-KR" sz="2700" u="none" cap="none" strike="noStrike">
                <a:solidFill>
                  <a:srgbClr val="3958E3"/>
                </a:solidFill>
                <a:latin typeface="Calibri"/>
                <a:ea typeface="Calibri"/>
                <a:cs typeface="Calibri"/>
                <a:sym typeface="Calibri"/>
              </a:rPr>
              <a:t>예측의</a:t>
            </a:r>
            <a:r>
              <a:rPr b="1" i="0" lang="ko-KR" sz="2700" u="none" cap="none" strike="noStrike">
                <a:solidFill>
                  <a:srgbClr val="3958E3"/>
                </a:solidFill>
              </a:rPr>
              <a:t> </a:t>
            </a:r>
            <a:r>
              <a:rPr b="1" i="0" lang="ko-KR" sz="2700" u="none" cap="none" strike="noStrike">
                <a:solidFill>
                  <a:srgbClr val="3958E3"/>
                </a:solidFill>
                <a:latin typeface="Calibri"/>
                <a:ea typeface="Calibri"/>
                <a:cs typeface="Calibri"/>
                <a:sym typeface="Calibri"/>
              </a:rPr>
              <a:t>중요성</a:t>
            </a:r>
            <a:endParaRPr b="1">
              <a:solidFill>
                <a:srgbClr val="3958E3"/>
              </a:solidFill>
            </a:endParaRPr>
          </a:p>
        </p:txBody>
      </p:sp>
      <p:sp>
        <p:nvSpPr>
          <p:cNvPr id="153" name="Google Shape;153;g34930e08122_5_47"/>
          <p:cNvSpPr txBox="1"/>
          <p:nvPr/>
        </p:nvSpPr>
        <p:spPr>
          <a:xfrm>
            <a:off x="14354875" y="7987050"/>
            <a:ext cx="3334800" cy="600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400"/>
              </a:spcBef>
              <a:spcAft>
                <a:spcPts val="400"/>
              </a:spcAft>
              <a:buNone/>
            </a:pPr>
            <a:r>
              <a:rPr b="1" lang="ko-KR" sz="2700">
                <a:solidFill>
                  <a:srgbClr val="3958E3"/>
                </a:solidFill>
              </a:rPr>
              <a:t>기존 접근 방식의 한계</a:t>
            </a:r>
            <a:endParaRPr/>
          </a:p>
        </p:txBody>
      </p:sp>
      <p:pic>
        <p:nvPicPr>
          <p:cNvPr id="154" name="Google Shape;154;g34930e08122_5_47"/>
          <p:cNvPicPr preferRelativeResize="0"/>
          <p:nvPr/>
        </p:nvPicPr>
        <p:blipFill rotWithShape="1">
          <a:blip r:embed="rId13">
            <a:alphaModFix amt="20000"/>
          </a:blip>
          <a:srcRect b="0" l="0" r="0" t="0"/>
          <a:stretch/>
        </p:blipFill>
        <p:spPr>
          <a:xfrm rot="5400000">
            <a:off x="-177800" y="5130800"/>
            <a:ext cx="8191500" cy="12700"/>
          </a:xfrm>
          <a:prstGeom prst="rect">
            <a:avLst/>
          </a:prstGeom>
          <a:noFill/>
          <a:ln>
            <a:noFill/>
          </a:ln>
        </p:spPr>
      </p:pic>
      <p:grpSp>
        <p:nvGrpSpPr>
          <p:cNvPr id="155" name="Google Shape;155;g34930e08122_5_47"/>
          <p:cNvGrpSpPr/>
          <p:nvPr/>
        </p:nvGrpSpPr>
        <p:grpSpPr>
          <a:xfrm>
            <a:off x="13770325" y="2157886"/>
            <a:ext cx="4122875" cy="5524065"/>
            <a:chOff x="13770325" y="2157886"/>
            <a:chExt cx="4122875" cy="5524065"/>
          </a:xfrm>
        </p:grpSpPr>
        <p:pic>
          <p:nvPicPr>
            <p:cNvPr id="156" name="Google Shape;156;g34930e08122_5_47"/>
            <p:cNvPicPr preferRelativeResize="0"/>
            <p:nvPr/>
          </p:nvPicPr>
          <p:blipFill>
            <a:blip r:embed="rId14">
              <a:alphaModFix/>
            </a:blip>
            <a:stretch>
              <a:fillRect/>
            </a:stretch>
          </p:blipFill>
          <p:spPr>
            <a:xfrm>
              <a:off x="13770325" y="2157886"/>
              <a:ext cx="3812500" cy="4243813"/>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157" name="Google Shape;157;g34930e08122_5_47"/>
            <p:cNvPicPr preferRelativeResize="0"/>
            <p:nvPr/>
          </p:nvPicPr>
          <p:blipFill rotWithShape="1">
            <a:blip r:embed="rId15">
              <a:alphaModFix/>
            </a:blip>
            <a:srcRect b="0" l="0" r="68247" t="0"/>
            <a:stretch/>
          </p:blipFill>
          <p:spPr>
            <a:xfrm>
              <a:off x="14662759" y="3525813"/>
              <a:ext cx="3230442" cy="4156138"/>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g349ede9e92f_0_2"/>
          <p:cNvPicPr preferRelativeResize="0"/>
          <p:nvPr/>
        </p:nvPicPr>
        <p:blipFill rotWithShape="1">
          <a:blip r:embed="rId3">
            <a:alphaModFix amt="8000"/>
          </a:blip>
          <a:srcRect b="0" l="0" r="0" t="0"/>
          <a:stretch/>
        </p:blipFill>
        <p:spPr>
          <a:xfrm rot="5400000">
            <a:off x="3994150" y="-4013201"/>
            <a:ext cx="10299699" cy="18313402"/>
          </a:xfrm>
          <a:prstGeom prst="rect">
            <a:avLst/>
          </a:prstGeom>
          <a:noFill/>
          <a:ln>
            <a:noFill/>
          </a:ln>
        </p:spPr>
      </p:pic>
      <p:sp>
        <p:nvSpPr>
          <p:cNvPr id="806" name="Google Shape;806;g349ede9e92f_0_2"/>
          <p:cNvSpPr txBox="1"/>
          <p:nvPr/>
        </p:nvSpPr>
        <p:spPr>
          <a:xfrm>
            <a:off x="1652550" y="724200"/>
            <a:ext cx="9196200" cy="7341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lang="ko-KR" sz="4000">
                <a:solidFill>
                  <a:srgbClr val="44CCE5"/>
                </a:solidFill>
                <a:latin typeface="Calibri"/>
                <a:ea typeface="Calibri"/>
                <a:cs typeface="Calibri"/>
                <a:sym typeface="Calibri"/>
              </a:rPr>
              <a:t>Django를 활용한 프로젝트 대시보드 개발</a:t>
            </a:r>
            <a:endParaRPr b="1" sz="4000"/>
          </a:p>
        </p:txBody>
      </p:sp>
      <p:pic>
        <p:nvPicPr>
          <p:cNvPr id="807" name="Google Shape;807;g349ede9e92f_0_2"/>
          <p:cNvPicPr preferRelativeResize="0"/>
          <p:nvPr/>
        </p:nvPicPr>
        <p:blipFill rotWithShape="1">
          <a:blip r:embed="rId4">
            <a:alphaModFix/>
          </a:blip>
          <a:srcRect b="0" l="0" r="0" t="0"/>
          <a:stretch/>
        </p:blipFill>
        <p:spPr>
          <a:xfrm>
            <a:off x="-76200" y="10172700"/>
            <a:ext cx="18427702" cy="114300"/>
          </a:xfrm>
          <a:prstGeom prst="rect">
            <a:avLst/>
          </a:prstGeom>
          <a:noFill/>
          <a:ln>
            <a:noFill/>
          </a:ln>
        </p:spPr>
      </p:pic>
      <p:pic>
        <p:nvPicPr>
          <p:cNvPr id="808" name="Google Shape;808;g349ede9e92f_0_2"/>
          <p:cNvPicPr preferRelativeResize="0"/>
          <p:nvPr/>
        </p:nvPicPr>
        <p:blipFill rotWithShape="1">
          <a:blip r:embed="rId5">
            <a:alphaModFix/>
          </a:blip>
          <a:srcRect b="0" l="0" r="0" t="0"/>
          <a:stretch/>
        </p:blipFill>
        <p:spPr>
          <a:xfrm>
            <a:off x="0" y="10172700"/>
            <a:ext cx="9144000" cy="114300"/>
          </a:xfrm>
          <a:prstGeom prst="rect">
            <a:avLst/>
          </a:prstGeom>
          <a:noFill/>
          <a:ln>
            <a:noFill/>
          </a:ln>
        </p:spPr>
      </p:pic>
      <p:pic>
        <p:nvPicPr>
          <p:cNvPr id="809" name="Google Shape;809;g349ede9e92f_0_2"/>
          <p:cNvPicPr preferRelativeResize="0"/>
          <p:nvPr/>
        </p:nvPicPr>
        <p:blipFill rotWithShape="1">
          <a:blip r:embed="rId6">
            <a:alphaModFix/>
          </a:blip>
          <a:srcRect b="0" l="0" r="0" t="0"/>
          <a:stretch/>
        </p:blipFill>
        <p:spPr>
          <a:xfrm>
            <a:off x="141025" y="133000"/>
            <a:ext cx="1401075" cy="1418925"/>
          </a:xfrm>
          <a:prstGeom prst="rect">
            <a:avLst/>
          </a:prstGeom>
          <a:noFill/>
          <a:ln>
            <a:noFill/>
          </a:ln>
          <a:effectLst>
            <a:outerShdw blurRad="39714" dir="5400000" dist="122887">
              <a:srgbClr val="344096">
                <a:alpha val="15690"/>
              </a:srgbClr>
            </a:outerShdw>
          </a:effectLst>
        </p:spPr>
      </p:pic>
      <p:grpSp>
        <p:nvGrpSpPr>
          <p:cNvPr id="810" name="Google Shape;810;g349ede9e92f_0_2"/>
          <p:cNvGrpSpPr/>
          <p:nvPr/>
        </p:nvGrpSpPr>
        <p:grpSpPr>
          <a:xfrm>
            <a:off x="7961920" y="4110725"/>
            <a:ext cx="8807803" cy="5082925"/>
            <a:chOff x="9269820" y="2760450"/>
            <a:chExt cx="8807803" cy="5082925"/>
          </a:xfrm>
        </p:grpSpPr>
        <p:sp>
          <p:nvSpPr>
            <p:cNvPr id="811" name="Google Shape;811;g349ede9e92f_0_2"/>
            <p:cNvSpPr txBox="1"/>
            <p:nvPr/>
          </p:nvSpPr>
          <p:spPr>
            <a:xfrm>
              <a:off x="12424531" y="7109275"/>
              <a:ext cx="3815700" cy="7341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lang="ko-KR" sz="4000">
                  <a:solidFill>
                    <a:schemeClr val="accent1"/>
                  </a:solidFill>
                  <a:latin typeface="Calibri"/>
                  <a:ea typeface="Calibri"/>
                  <a:cs typeface="Calibri"/>
                  <a:sym typeface="Calibri"/>
                </a:rPr>
                <a:t>Project Credit</a:t>
              </a:r>
              <a:endParaRPr sz="4000">
                <a:solidFill>
                  <a:schemeClr val="accent1"/>
                </a:solidFill>
              </a:endParaRPr>
            </a:p>
          </p:txBody>
        </p:sp>
        <p:pic>
          <p:nvPicPr>
            <p:cNvPr id="812" name="Google Shape;812;g349ede9e92f_0_2"/>
            <p:cNvPicPr preferRelativeResize="0"/>
            <p:nvPr/>
          </p:nvPicPr>
          <p:blipFill>
            <a:blip r:embed="rId7">
              <a:alphaModFix/>
            </a:blip>
            <a:stretch>
              <a:fillRect/>
            </a:stretch>
          </p:blipFill>
          <p:spPr>
            <a:xfrm>
              <a:off x="9269820" y="2760450"/>
              <a:ext cx="8807803" cy="4348824"/>
            </a:xfrm>
            <a:prstGeom prst="rect">
              <a:avLst/>
            </a:prstGeom>
            <a:noFill/>
            <a:ln>
              <a:noFill/>
            </a:ln>
          </p:spPr>
        </p:pic>
      </p:grpSp>
      <p:sp>
        <p:nvSpPr>
          <p:cNvPr id="813" name="Google Shape;813;g349ede9e92f_0_2"/>
          <p:cNvSpPr txBox="1"/>
          <p:nvPr/>
        </p:nvSpPr>
        <p:spPr>
          <a:xfrm>
            <a:off x="251000" y="0"/>
            <a:ext cx="6404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08. 예측모델 대시보드</a:t>
            </a:r>
            <a:endParaRPr b="1" sz="3000">
              <a:solidFill>
                <a:srgbClr val="3958E3"/>
              </a:solidFill>
            </a:endParaRPr>
          </a:p>
        </p:txBody>
      </p:sp>
      <p:grpSp>
        <p:nvGrpSpPr>
          <p:cNvPr id="814" name="Google Shape;814;g349ede9e92f_0_2"/>
          <p:cNvGrpSpPr/>
          <p:nvPr/>
        </p:nvGrpSpPr>
        <p:grpSpPr>
          <a:xfrm>
            <a:off x="1542100" y="2400855"/>
            <a:ext cx="8807798" cy="5220345"/>
            <a:chOff x="168100" y="2753555"/>
            <a:chExt cx="8807798" cy="5220345"/>
          </a:xfrm>
        </p:grpSpPr>
        <p:sp>
          <p:nvSpPr>
            <p:cNvPr id="815" name="Google Shape;815;g349ede9e92f_0_2"/>
            <p:cNvSpPr txBox="1"/>
            <p:nvPr/>
          </p:nvSpPr>
          <p:spPr>
            <a:xfrm>
              <a:off x="2014748" y="7239800"/>
              <a:ext cx="4432500" cy="7341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lang="ko-KR" sz="4000">
                  <a:solidFill>
                    <a:schemeClr val="accent1"/>
                  </a:solidFill>
                  <a:latin typeface="Calibri"/>
                  <a:ea typeface="Calibri"/>
                  <a:cs typeface="Calibri"/>
                  <a:sym typeface="Calibri"/>
                </a:rPr>
                <a:t>Model Information</a:t>
              </a:r>
              <a:endParaRPr sz="4000">
                <a:solidFill>
                  <a:schemeClr val="accent1"/>
                </a:solidFill>
              </a:endParaRPr>
            </a:p>
          </p:txBody>
        </p:sp>
        <p:pic>
          <p:nvPicPr>
            <p:cNvPr id="816" name="Google Shape;816;g349ede9e92f_0_2"/>
            <p:cNvPicPr preferRelativeResize="0"/>
            <p:nvPr/>
          </p:nvPicPr>
          <p:blipFill>
            <a:blip r:embed="rId8">
              <a:alphaModFix/>
            </a:blip>
            <a:stretch>
              <a:fillRect/>
            </a:stretch>
          </p:blipFill>
          <p:spPr>
            <a:xfrm>
              <a:off x="168100" y="2753555"/>
              <a:ext cx="8807798" cy="4362613"/>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id="821" name="Google Shape;821;g34a905a7a6e_1_225"/>
          <p:cNvPicPr preferRelativeResize="0"/>
          <p:nvPr/>
        </p:nvPicPr>
        <p:blipFill rotWithShape="1">
          <a:blip r:embed="rId3">
            <a:alphaModFix amt="8000"/>
          </a:blip>
          <a:srcRect b="0" l="0" r="0" t="0"/>
          <a:stretch/>
        </p:blipFill>
        <p:spPr>
          <a:xfrm rot="5400000">
            <a:off x="3994150" y="-4013201"/>
            <a:ext cx="10299699" cy="18313402"/>
          </a:xfrm>
          <a:prstGeom prst="rect">
            <a:avLst/>
          </a:prstGeom>
          <a:noFill/>
          <a:ln>
            <a:noFill/>
          </a:ln>
        </p:spPr>
      </p:pic>
      <p:sp>
        <p:nvSpPr>
          <p:cNvPr id="822" name="Google Shape;822;g34a905a7a6e_1_225"/>
          <p:cNvSpPr txBox="1"/>
          <p:nvPr/>
        </p:nvSpPr>
        <p:spPr>
          <a:xfrm>
            <a:off x="1652550" y="724200"/>
            <a:ext cx="9196200" cy="7341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lang="ko-KR" sz="4000">
                <a:solidFill>
                  <a:srgbClr val="44CCE5"/>
                </a:solidFill>
                <a:latin typeface="Calibri"/>
                <a:ea typeface="Calibri"/>
                <a:cs typeface="Calibri"/>
                <a:sym typeface="Calibri"/>
              </a:rPr>
              <a:t>대시보드 </a:t>
            </a:r>
            <a:r>
              <a:rPr b="1" lang="ko-KR" sz="4000">
                <a:solidFill>
                  <a:srgbClr val="44CCE5"/>
                </a:solidFill>
                <a:latin typeface="Calibri"/>
                <a:ea typeface="Calibri"/>
                <a:cs typeface="Calibri"/>
                <a:sym typeface="Calibri"/>
              </a:rPr>
              <a:t>시연영상</a:t>
            </a:r>
            <a:endParaRPr b="1" sz="4000"/>
          </a:p>
        </p:txBody>
      </p:sp>
      <p:pic>
        <p:nvPicPr>
          <p:cNvPr id="823" name="Google Shape;823;g34a905a7a6e_1_225"/>
          <p:cNvPicPr preferRelativeResize="0"/>
          <p:nvPr/>
        </p:nvPicPr>
        <p:blipFill rotWithShape="1">
          <a:blip r:embed="rId4">
            <a:alphaModFix/>
          </a:blip>
          <a:srcRect b="0" l="0" r="0" t="0"/>
          <a:stretch/>
        </p:blipFill>
        <p:spPr>
          <a:xfrm>
            <a:off x="-76200" y="10172700"/>
            <a:ext cx="18427702" cy="114300"/>
          </a:xfrm>
          <a:prstGeom prst="rect">
            <a:avLst/>
          </a:prstGeom>
          <a:noFill/>
          <a:ln>
            <a:noFill/>
          </a:ln>
        </p:spPr>
      </p:pic>
      <p:pic>
        <p:nvPicPr>
          <p:cNvPr id="824" name="Google Shape;824;g34a905a7a6e_1_225"/>
          <p:cNvPicPr preferRelativeResize="0"/>
          <p:nvPr/>
        </p:nvPicPr>
        <p:blipFill rotWithShape="1">
          <a:blip r:embed="rId5">
            <a:alphaModFix/>
          </a:blip>
          <a:srcRect b="0" l="0" r="0" t="0"/>
          <a:stretch/>
        </p:blipFill>
        <p:spPr>
          <a:xfrm>
            <a:off x="0" y="10172700"/>
            <a:ext cx="9144000" cy="114300"/>
          </a:xfrm>
          <a:prstGeom prst="rect">
            <a:avLst/>
          </a:prstGeom>
          <a:noFill/>
          <a:ln>
            <a:noFill/>
          </a:ln>
        </p:spPr>
      </p:pic>
      <p:pic>
        <p:nvPicPr>
          <p:cNvPr id="825" name="Google Shape;825;g34a905a7a6e_1_225"/>
          <p:cNvPicPr preferRelativeResize="0"/>
          <p:nvPr/>
        </p:nvPicPr>
        <p:blipFill rotWithShape="1">
          <a:blip r:embed="rId6">
            <a:alphaModFix/>
          </a:blip>
          <a:srcRect b="0" l="0" r="0" t="0"/>
          <a:stretch/>
        </p:blipFill>
        <p:spPr>
          <a:xfrm>
            <a:off x="141025" y="133000"/>
            <a:ext cx="1401075" cy="1418925"/>
          </a:xfrm>
          <a:prstGeom prst="rect">
            <a:avLst/>
          </a:prstGeom>
          <a:noFill/>
          <a:ln>
            <a:noFill/>
          </a:ln>
          <a:effectLst>
            <a:outerShdw blurRad="39714" dir="5400000" dist="122887">
              <a:srgbClr val="344096">
                <a:alpha val="15690"/>
              </a:srgbClr>
            </a:outerShdw>
          </a:effectLst>
        </p:spPr>
      </p:pic>
      <p:sp>
        <p:nvSpPr>
          <p:cNvPr id="826" name="Google Shape;826;g34a905a7a6e_1_225"/>
          <p:cNvSpPr txBox="1"/>
          <p:nvPr/>
        </p:nvSpPr>
        <p:spPr>
          <a:xfrm>
            <a:off x="251000" y="0"/>
            <a:ext cx="6404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08. 예측모델 대시보드</a:t>
            </a:r>
            <a:endParaRPr b="1" sz="3000">
              <a:solidFill>
                <a:srgbClr val="3958E3"/>
              </a:solidFill>
            </a:endParaRPr>
          </a:p>
        </p:txBody>
      </p:sp>
      <p:pic>
        <p:nvPicPr>
          <p:cNvPr id="827" name="Google Shape;827;g34a905a7a6e_1_225" title="시연영상.mp4">
            <a:hlinkClick r:id="rId7"/>
          </p:cNvPr>
          <p:cNvPicPr preferRelativeResize="0"/>
          <p:nvPr/>
        </p:nvPicPr>
        <p:blipFill>
          <a:blip r:embed="rId8">
            <a:alphaModFix/>
          </a:blip>
          <a:stretch>
            <a:fillRect/>
          </a:stretch>
        </p:blipFill>
        <p:spPr>
          <a:xfrm>
            <a:off x="1652550" y="1790075"/>
            <a:ext cx="14860022" cy="8049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1" name="Shape 831"/>
        <p:cNvGrpSpPr/>
        <p:nvPr/>
      </p:nvGrpSpPr>
      <p:grpSpPr>
        <a:xfrm>
          <a:off x="0" y="0"/>
          <a:ext cx="0" cy="0"/>
          <a:chOff x="0" y="0"/>
          <a:chExt cx="0" cy="0"/>
        </a:xfrm>
      </p:grpSpPr>
      <p:pic>
        <p:nvPicPr>
          <p:cNvPr id="832" name="Google Shape;832;p11"/>
          <p:cNvPicPr preferRelativeResize="0"/>
          <p:nvPr/>
        </p:nvPicPr>
        <p:blipFill rotWithShape="1">
          <a:blip r:embed="rId3">
            <a:alphaModFix amt="8000"/>
          </a:blip>
          <a:srcRect b="0" l="0" r="0" t="0"/>
          <a:stretch/>
        </p:blipFill>
        <p:spPr>
          <a:xfrm rot="5400000">
            <a:off x="4000500" y="-4000500"/>
            <a:ext cx="10299700" cy="18313400"/>
          </a:xfrm>
          <a:prstGeom prst="rect">
            <a:avLst/>
          </a:prstGeom>
          <a:noFill/>
          <a:ln>
            <a:noFill/>
          </a:ln>
        </p:spPr>
      </p:pic>
      <p:pic>
        <p:nvPicPr>
          <p:cNvPr id="833" name="Google Shape;833;p11"/>
          <p:cNvPicPr preferRelativeResize="0"/>
          <p:nvPr/>
        </p:nvPicPr>
        <p:blipFill rotWithShape="1">
          <a:blip r:embed="rId4">
            <a:alphaModFix/>
          </a:blip>
          <a:srcRect b="0" l="0" r="0" t="0"/>
          <a:stretch/>
        </p:blipFill>
        <p:spPr>
          <a:xfrm>
            <a:off x="-76200" y="10172700"/>
            <a:ext cx="18427700" cy="114300"/>
          </a:xfrm>
          <a:prstGeom prst="rect">
            <a:avLst/>
          </a:prstGeom>
          <a:noFill/>
          <a:ln>
            <a:noFill/>
          </a:ln>
        </p:spPr>
      </p:pic>
      <p:pic>
        <p:nvPicPr>
          <p:cNvPr id="834" name="Google Shape;834;p11"/>
          <p:cNvPicPr preferRelativeResize="0"/>
          <p:nvPr/>
        </p:nvPicPr>
        <p:blipFill rotWithShape="1">
          <a:blip r:embed="rId5">
            <a:alphaModFix/>
          </a:blip>
          <a:srcRect b="0" l="0" r="0" t="0"/>
          <a:stretch/>
        </p:blipFill>
        <p:spPr>
          <a:xfrm>
            <a:off x="0" y="10172700"/>
            <a:ext cx="9144000" cy="114300"/>
          </a:xfrm>
          <a:prstGeom prst="rect">
            <a:avLst/>
          </a:prstGeom>
          <a:noFill/>
          <a:ln>
            <a:noFill/>
          </a:ln>
        </p:spPr>
      </p:pic>
      <p:pic>
        <p:nvPicPr>
          <p:cNvPr id="835" name="Google Shape;835;p11"/>
          <p:cNvPicPr preferRelativeResize="0"/>
          <p:nvPr/>
        </p:nvPicPr>
        <p:blipFill rotWithShape="1">
          <a:blip r:embed="rId6">
            <a:alphaModFix/>
          </a:blip>
          <a:srcRect b="0" l="0" r="0" t="0"/>
          <a:stretch/>
        </p:blipFill>
        <p:spPr>
          <a:xfrm>
            <a:off x="15671800" y="1308100"/>
            <a:ext cx="2082800" cy="1955800"/>
          </a:xfrm>
          <a:prstGeom prst="rect">
            <a:avLst/>
          </a:prstGeom>
          <a:noFill/>
          <a:ln>
            <a:noFill/>
          </a:ln>
        </p:spPr>
      </p:pic>
      <p:pic>
        <p:nvPicPr>
          <p:cNvPr id="836" name="Google Shape;836;p11"/>
          <p:cNvPicPr preferRelativeResize="0"/>
          <p:nvPr/>
        </p:nvPicPr>
        <p:blipFill rotWithShape="1">
          <a:blip r:embed="rId7">
            <a:alphaModFix/>
          </a:blip>
          <a:srcRect b="0" l="0" r="0" t="0"/>
          <a:stretch/>
        </p:blipFill>
        <p:spPr>
          <a:xfrm>
            <a:off x="1117600" y="1911050"/>
            <a:ext cx="5411854" cy="2131440"/>
          </a:xfrm>
          <a:prstGeom prst="rect">
            <a:avLst/>
          </a:prstGeom>
          <a:noFill/>
          <a:ln>
            <a:noFill/>
          </a:ln>
          <a:effectLst>
            <a:outerShdw blurRad="51677" dir="5400000" dist="93661">
              <a:srgbClr val="CDD9ED">
                <a:alpha val="40784"/>
              </a:srgbClr>
            </a:outerShdw>
          </a:effectLst>
        </p:spPr>
      </p:pic>
      <p:pic>
        <p:nvPicPr>
          <p:cNvPr id="837" name="Google Shape;837;p11"/>
          <p:cNvPicPr preferRelativeResize="0"/>
          <p:nvPr/>
        </p:nvPicPr>
        <p:blipFill rotWithShape="1">
          <a:blip r:embed="rId8">
            <a:alphaModFix/>
          </a:blip>
          <a:srcRect b="0" l="0" r="0" t="0"/>
          <a:stretch/>
        </p:blipFill>
        <p:spPr>
          <a:xfrm>
            <a:off x="1117600" y="2566025"/>
            <a:ext cx="5411851" cy="2397900"/>
          </a:xfrm>
          <a:prstGeom prst="rect">
            <a:avLst/>
          </a:prstGeom>
          <a:noFill/>
          <a:ln>
            <a:noFill/>
          </a:ln>
          <a:effectLst>
            <a:outerShdw blurRad="97480" dir="5400000" dist="128637">
              <a:srgbClr val="CDD9ED">
                <a:alpha val="40784"/>
              </a:srgbClr>
            </a:outerShdw>
          </a:effectLst>
        </p:spPr>
      </p:pic>
      <p:sp>
        <p:nvSpPr>
          <p:cNvPr id="838" name="Google Shape;838;p11"/>
          <p:cNvSpPr txBox="1"/>
          <p:nvPr/>
        </p:nvSpPr>
        <p:spPr>
          <a:xfrm>
            <a:off x="1479143" y="2022063"/>
            <a:ext cx="4745400" cy="4329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0" i="0" lang="ko-KR" sz="2800" u="none" cap="none" strike="noStrike">
                <a:solidFill>
                  <a:srgbClr val="FFFFFF"/>
                </a:solidFill>
                <a:latin typeface="Calibri"/>
                <a:ea typeface="Calibri"/>
                <a:cs typeface="Calibri"/>
                <a:sym typeface="Calibri"/>
              </a:rPr>
              <a:t>금융기관/</a:t>
            </a:r>
            <a:r>
              <a:rPr lang="ko-KR" sz="2800">
                <a:solidFill>
                  <a:srgbClr val="FFFFFF"/>
                </a:solidFill>
                <a:latin typeface="Calibri"/>
                <a:ea typeface="Calibri"/>
                <a:cs typeface="Calibri"/>
                <a:sym typeface="Calibri"/>
              </a:rPr>
              <a:t>기업</a:t>
            </a:r>
            <a:r>
              <a:rPr b="0" i="0" lang="ko-KR" sz="2800" u="none" cap="none" strike="noStrike">
                <a:solidFill>
                  <a:srgbClr val="FFFFFF"/>
                </a:solidFill>
                <a:latin typeface="Arial"/>
                <a:ea typeface="Arial"/>
                <a:cs typeface="Arial"/>
                <a:sym typeface="Arial"/>
              </a:rPr>
              <a:t> </a:t>
            </a:r>
            <a:r>
              <a:rPr b="0" i="0" lang="ko-KR" sz="2800" u="none" cap="none" strike="noStrike">
                <a:solidFill>
                  <a:srgbClr val="FFFFFF"/>
                </a:solidFill>
                <a:latin typeface="Calibri"/>
                <a:ea typeface="Calibri"/>
                <a:cs typeface="Calibri"/>
                <a:sym typeface="Calibri"/>
              </a:rPr>
              <a:t>활용</a:t>
            </a:r>
            <a:endParaRPr/>
          </a:p>
        </p:txBody>
      </p:sp>
      <p:sp>
        <p:nvSpPr>
          <p:cNvPr id="839" name="Google Shape;839;p11"/>
          <p:cNvSpPr txBox="1"/>
          <p:nvPr/>
        </p:nvSpPr>
        <p:spPr>
          <a:xfrm>
            <a:off x="1479143" y="2910163"/>
            <a:ext cx="4734000" cy="23979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대출</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금리</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책정에</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활용</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고객</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맞춤형</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상품</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개발</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시장</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동향</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분석</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및</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예측</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lang="ko-KR" sz="2200">
                <a:solidFill>
                  <a:srgbClr val="666666"/>
                </a:solidFill>
              </a:rPr>
              <a:t>기업의 </a:t>
            </a:r>
            <a:r>
              <a:rPr lang="ko-KR" sz="2200">
                <a:solidFill>
                  <a:srgbClr val="666666"/>
                </a:solidFill>
                <a:latin typeface="Calibri"/>
                <a:ea typeface="Calibri"/>
                <a:cs typeface="Calibri"/>
                <a:sym typeface="Calibri"/>
              </a:rPr>
              <a:t>대출전략</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및</a:t>
            </a:r>
            <a:r>
              <a:rPr b="0" i="0" lang="ko-KR" sz="2200" u="none" cap="none" strike="noStrike">
                <a:solidFill>
                  <a:srgbClr val="666666"/>
                </a:solidFill>
                <a:latin typeface="Arial"/>
                <a:ea typeface="Arial"/>
                <a:cs typeface="Arial"/>
                <a:sym typeface="Arial"/>
              </a:rPr>
              <a:t> </a:t>
            </a:r>
            <a:r>
              <a:rPr lang="ko-KR" sz="2200">
                <a:solidFill>
                  <a:srgbClr val="666666"/>
                </a:solidFill>
                <a:latin typeface="Calibri"/>
                <a:ea typeface="Calibri"/>
                <a:cs typeface="Calibri"/>
                <a:sym typeface="Calibri"/>
              </a:rPr>
              <a:t>유동성관리</a:t>
            </a:r>
            <a:endParaRPr>
              <a:solidFill>
                <a:srgbClr val="666666"/>
              </a:solidFill>
            </a:endParaRPr>
          </a:p>
        </p:txBody>
      </p:sp>
      <p:sp>
        <p:nvSpPr>
          <p:cNvPr id="840" name="Google Shape;840;p11"/>
          <p:cNvSpPr txBox="1"/>
          <p:nvPr/>
        </p:nvSpPr>
        <p:spPr>
          <a:xfrm>
            <a:off x="13385800" y="2298700"/>
            <a:ext cx="4368800" cy="2895600"/>
          </a:xfrm>
          <a:prstGeom prst="rect">
            <a:avLst/>
          </a:prstGeom>
          <a:noFill/>
          <a:ln>
            <a:noFill/>
          </a:ln>
        </p:spPr>
        <p:txBody>
          <a:bodyPr anchorCtr="0" anchor="b" bIns="0" lIns="0" spcFirstLastPara="1" rIns="0" wrap="square" tIns="0">
            <a:noAutofit/>
          </a:bodyPr>
          <a:lstStyle/>
          <a:p>
            <a:pPr indent="0" lvl="0" marL="0" marR="0" rtl="0" algn="r">
              <a:lnSpc>
                <a:spcPct val="99600"/>
              </a:lnSpc>
              <a:spcBef>
                <a:spcPts val="0"/>
              </a:spcBef>
              <a:spcAft>
                <a:spcPts val="0"/>
              </a:spcAft>
              <a:buNone/>
            </a:pPr>
            <a:r>
              <a:rPr b="1" i="0" lang="ko-KR" sz="6000" u="none" cap="none" strike="noStrike">
                <a:solidFill>
                  <a:srgbClr val="44CCE5"/>
                </a:solidFill>
                <a:latin typeface="Calibri"/>
                <a:ea typeface="Calibri"/>
                <a:cs typeface="Calibri"/>
                <a:sym typeface="Calibri"/>
              </a:rPr>
              <a:t>프로젝트의</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실무</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적용</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가능성</a:t>
            </a:r>
            <a:endParaRPr b="1"/>
          </a:p>
        </p:txBody>
      </p:sp>
      <p:sp>
        <p:nvSpPr>
          <p:cNvPr id="841" name="Google Shape;841;p11"/>
          <p:cNvSpPr txBox="1"/>
          <p:nvPr/>
        </p:nvSpPr>
        <p:spPr>
          <a:xfrm>
            <a:off x="13487400" y="5575300"/>
            <a:ext cx="4267200" cy="1879600"/>
          </a:xfrm>
          <a:prstGeom prst="rect">
            <a:avLst/>
          </a:prstGeom>
          <a:noFill/>
          <a:ln>
            <a:noFill/>
          </a:ln>
        </p:spPr>
        <p:txBody>
          <a:bodyPr anchorCtr="0" anchor="t" bIns="0" lIns="0" spcFirstLastPara="1" rIns="0" wrap="square" tIns="0">
            <a:noAutofit/>
          </a:bodyPr>
          <a:lstStyle/>
          <a:p>
            <a:pPr indent="0" lvl="0" marL="0" marR="0" rtl="0" algn="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금리</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예측</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모델의</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실무</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적용</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가치</a:t>
            </a:r>
            <a:endParaRPr/>
          </a:p>
          <a:p>
            <a:pPr indent="0" lvl="0" marL="0" marR="0" rtl="0" algn="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데이터</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기반</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의사결정</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중요성</a:t>
            </a:r>
            <a:endParaRPr/>
          </a:p>
          <a:p>
            <a:pPr indent="0" lvl="0" marL="0" marR="0" rtl="0" algn="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금융</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산업</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혁신</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기여</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가능성</a:t>
            </a:r>
            <a:endParaRPr/>
          </a:p>
          <a:p>
            <a:pPr indent="0" lvl="0" marL="0" marR="0" rtl="0" algn="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경제</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안정성</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제고에</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기여</a:t>
            </a:r>
            <a:endParaRPr/>
          </a:p>
          <a:p>
            <a:pPr indent="0" lvl="0" marL="0" marR="0" rtl="0" algn="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투자자</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및</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소비자</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이익</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증진</a:t>
            </a:r>
            <a:endParaRPr/>
          </a:p>
          <a:p>
            <a:pPr indent="0" lvl="0" marL="0" marR="0" rtl="0" algn="r">
              <a:lnSpc>
                <a:spcPct val="99600"/>
              </a:lnSpc>
              <a:spcBef>
                <a:spcPts val="0"/>
              </a:spcBef>
              <a:spcAft>
                <a:spcPts val="0"/>
              </a:spcAft>
              <a:buNone/>
            </a:pP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지속적인</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모델</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개선</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및</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확장</a:t>
            </a:r>
            <a:r>
              <a:rPr b="0" i="0" lang="ko-KR" sz="2000" u="none" cap="none" strike="noStrike">
                <a:solidFill>
                  <a:srgbClr val="000000"/>
                </a:solidFill>
                <a:latin typeface="Arial"/>
                <a:ea typeface="Arial"/>
                <a:cs typeface="Arial"/>
                <a:sym typeface="Arial"/>
              </a:rPr>
              <a:t> </a:t>
            </a:r>
            <a:r>
              <a:rPr b="0" i="0" lang="ko-KR" sz="2000" u="none" cap="none" strike="noStrike">
                <a:solidFill>
                  <a:srgbClr val="000000"/>
                </a:solidFill>
                <a:latin typeface="Calibri"/>
                <a:ea typeface="Calibri"/>
                <a:cs typeface="Calibri"/>
                <a:sym typeface="Calibri"/>
              </a:rPr>
              <a:t>필요</a:t>
            </a:r>
            <a:endParaRPr/>
          </a:p>
        </p:txBody>
      </p:sp>
      <p:pic>
        <p:nvPicPr>
          <p:cNvPr id="842" name="Google Shape;842;p11"/>
          <p:cNvPicPr preferRelativeResize="0"/>
          <p:nvPr/>
        </p:nvPicPr>
        <p:blipFill rotWithShape="1">
          <a:blip r:embed="rId9">
            <a:alphaModFix/>
          </a:blip>
          <a:srcRect b="0" l="0" r="0" t="0"/>
          <a:stretch/>
        </p:blipFill>
        <p:spPr>
          <a:xfrm>
            <a:off x="1117600" y="5863096"/>
            <a:ext cx="5411854" cy="2131440"/>
          </a:xfrm>
          <a:prstGeom prst="rect">
            <a:avLst/>
          </a:prstGeom>
          <a:noFill/>
          <a:ln>
            <a:noFill/>
          </a:ln>
          <a:effectLst>
            <a:outerShdw blurRad="51677" dir="5400000" dist="93661">
              <a:srgbClr val="CDD9ED">
                <a:alpha val="40784"/>
              </a:srgbClr>
            </a:outerShdw>
          </a:effectLst>
        </p:spPr>
      </p:pic>
      <p:pic>
        <p:nvPicPr>
          <p:cNvPr id="843" name="Google Shape;843;p11"/>
          <p:cNvPicPr preferRelativeResize="0"/>
          <p:nvPr/>
        </p:nvPicPr>
        <p:blipFill rotWithShape="1">
          <a:blip r:embed="rId8">
            <a:alphaModFix/>
          </a:blip>
          <a:srcRect b="0" l="0" r="0" t="0"/>
          <a:stretch/>
        </p:blipFill>
        <p:spPr>
          <a:xfrm>
            <a:off x="1117600" y="6518074"/>
            <a:ext cx="5411851" cy="2397900"/>
          </a:xfrm>
          <a:prstGeom prst="rect">
            <a:avLst/>
          </a:prstGeom>
          <a:noFill/>
          <a:ln>
            <a:noFill/>
          </a:ln>
          <a:effectLst>
            <a:outerShdw blurRad="97480" dir="5400000" dist="128637">
              <a:srgbClr val="CDD9ED">
                <a:alpha val="40784"/>
              </a:srgbClr>
            </a:outerShdw>
          </a:effectLst>
        </p:spPr>
      </p:pic>
      <p:sp>
        <p:nvSpPr>
          <p:cNvPr id="844" name="Google Shape;844;p11"/>
          <p:cNvSpPr txBox="1"/>
          <p:nvPr/>
        </p:nvSpPr>
        <p:spPr>
          <a:xfrm>
            <a:off x="1479143" y="5974108"/>
            <a:ext cx="4745400" cy="4329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0" i="0" lang="ko-KR" sz="2800" u="none" cap="none" strike="noStrike">
                <a:solidFill>
                  <a:srgbClr val="FFFFFF"/>
                </a:solidFill>
                <a:latin typeface="Calibri"/>
                <a:ea typeface="Calibri"/>
                <a:cs typeface="Calibri"/>
                <a:sym typeface="Calibri"/>
              </a:rPr>
              <a:t>투자</a:t>
            </a:r>
            <a:r>
              <a:rPr b="0" i="0" lang="ko-KR" sz="2800" u="none" cap="none" strike="noStrike">
                <a:solidFill>
                  <a:srgbClr val="FFFFFF"/>
                </a:solidFill>
                <a:latin typeface="Arial"/>
                <a:ea typeface="Arial"/>
                <a:cs typeface="Arial"/>
                <a:sym typeface="Arial"/>
              </a:rPr>
              <a:t> </a:t>
            </a:r>
            <a:r>
              <a:rPr b="0" i="0" lang="ko-KR" sz="2800" u="none" cap="none" strike="noStrike">
                <a:solidFill>
                  <a:srgbClr val="FFFFFF"/>
                </a:solidFill>
                <a:latin typeface="Calibri"/>
                <a:ea typeface="Calibri"/>
                <a:cs typeface="Calibri"/>
                <a:sym typeface="Calibri"/>
              </a:rPr>
              <a:t>전략</a:t>
            </a:r>
            <a:r>
              <a:rPr b="0" i="0" lang="ko-KR" sz="2800" u="none" cap="none" strike="noStrike">
                <a:solidFill>
                  <a:srgbClr val="FFFFFF"/>
                </a:solidFill>
                <a:latin typeface="Arial"/>
                <a:ea typeface="Arial"/>
                <a:cs typeface="Arial"/>
                <a:sym typeface="Arial"/>
              </a:rPr>
              <a:t> </a:t>
            </a:r>
            <a:r>
              <a:rPr b="0" i="0" lang="ko-KR" sz="2800" u="none" cap="none" strike="noStrike">
                <a:solidFill>
                  <a:srgbClr val="FFFFFF"/>
                </a:solidFill>
                <a:latin typeface="Calibri"/>
                <a:ea typeface="Calibri"/>
                <a:cs typeface="Calibri"/>
                <a:sym typeface="Calibri"/>
              </a:rPr>
              <a:t>수립</a:t>
            </a:r>
            <a:endParaRPr/>
          </a:p>
        </p:txBody>
      </p:sp>
      <p:sp>
        <p:nvSpPr>
          <p:cNvPr id="845" name="Google Shape;845;p11"/>
          <p:cNvSpPr txBox="1"/>
          <p:nvPr/>
        </p:nvSpPr>
        <p:spPr>
          <a:xfrm>
            <a:off x="1479143" y="6862208"/>
            <a:ext cx="4734000" cy="23979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채권</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투자</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전략</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수립</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금리</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민감</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자산</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배분</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헤지</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전략</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개발</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장기</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투자</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포트폴리오</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구성</a:t>
            </a:r>
            <a:endParaRPr>
              <a:solidFill>
                <a:srgbClr val="666666"/>
              </a:solidFill>
            </a:endParaRPr>
          </a:p>
        </p:txBody>
      </p:sp>
      <p:pic>
        <p:nvPicPr>
          <p:cNvPr id="846" name="Google Shape;846;p11"/>
          <p:cNvPicPr preferRelativeResize="0"/>
          <p:nvPr/>
        </p:nvPicPr>
        <p:blipFill rotWithShape="1">
          <a:blip r:embed="rId9">
            <a:alphaModFix/>
          </a:blip>
          <a:srcRect b="0" l="0" r="0" t="0"/>
          <a:stretch/>
        </p:blipFill>
        <p:spPr>
          <a:xfrm>
            <a:off x="6902296" y="1922151"/>
            <a:ext cx="5411854" cy="2131440"/>
          </a:xfrm>
          <a:prstGeom prst="rect">
            <a:avLst/>
          </a:prstGeom>
          <a:noFill/>
          <a:ln>
            <a:noFill/>
          </a:ln>
          <a:effectLst>
            <a:outerShdw blurRad="51677" dir="5400000" dist="93661">
              <a:srgbClr val="CDD9ED">
                <a:alpha val="40784"/>
              </a:srgbClr>
            </a:outerShdw>
          </a:effectLst>
        </p:spPr>
      </p:pic>
      <p:pic>
        <p:nvPicPr>
          <p:cNvPr id="847" name="Google Shape;847;p11"/>
          <p:cNvPicPr preferRelativeResize="0"/>
          <p:nvPr/>
        </p:nvPicPr>
        <p:blipFill rotWithShape="1">
          <a:blip r:embed="rId8">
            <a:alphaModFix/>
          </a:blip>
          <a:srcRect b="0" l="0" r="0" t="0"/>
          <a:stretch/>
        </p:blipFill>
        <p:spPr>
          <a:xfrm>
            <a:off x="6902300" y="2577125"/>
            <a:ext cx="5411851" cy="2397900"/>
          </a:xfrm>
          <a:prstGeom prst="rect">
            <a:avLst/>
          </a:prstGeom>
          <a:noFill/>
          <a:ln>
            <a:noFill/>
          </a:ln>
          <a:effectLst>
            <a:outerShdw blurRad="97480" dir="5400000" dist="128637">
              <a:srgbClr val="CDD9ED">
                <a:alpha val="40784"/>
              </a:srgbClr>
            </a:outerShdw>
          </a:effectLst>
        </p:spPr>
      </p:pic>
      <p:sp>
        <p:nvSpPr>
          <p:cNvPr id="848" name="Google Shape;848;p11"/>
          <p:cNvSpPr txBox="1"/>
          <p:nvPr/>
        </p:nvSpPr>
        <p:spPr>
          <a:xfrm>
            <a:off x="7263839" y="2022063"/>
            <a:ext cx="4745400" cy="4329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0" i="0" lang="ko-KR" sz="2800" u="none" cap="none" strike="noStrike">
                <a:solidFill>
                  <a:srgbClr val="FFFFFF"/>
                </a:solidFill>
                <a:latin typeface="Calibri"/>
                <a:ea typeface="Calibri"/>
                <a:cs typeface="Calibri"/>
                <a:sym typeface="Calibri"/>
              </a:rPr>
              <a:t>정책</a:t>
            </a:r>
            <a:r>
              <a:rPr b="0" i="0" lang="ko-KR" sz="2800" u="none" cap="none" strike="noStrike">
                <a:solidFill>
                  <a:srgbClr val="FFFFFF"/>
                </a:solidFill>
                <a:latin typeface="Arial"/>
                <a:ea typeface="Arial"/>
                <a:cs typeface="Arial"/>
                <a:sym typeface="Arial"/>
              </a:rPr>
              <a:t> </a:t>
            </a:r>
            <a:r>
              <a:rPr b="0" i="0" lang="ko-KR" sz="2800" u="none" cap="none" strike="noStrike">
                <a:solidFill>
                  <a:srgbClr val="FFFFFF"/>
                </a:solidFill>
                <a:latin typeface="Calibri"/>
                <a:ea typeface="Calibri"/>
                <a:cs typeface="Calibri"/>
                <a:sym typeface="Calibri"/>
              </a:rPr>
              <a:t>결정</a:t>
            </a:r>
            <a:r>
              <a:rPr b="0" i="0" lang="ko-KR" sz="2800" u="none" cap="none" strike="noStrike">
                <a:solidFill>
                  <a:srgbClr val="FFFFFF"/>
                </a:solidFill>
                <a:latin typeface="Arial"/>
                <a:ea typeface="Arial"/>
                <a:cs typeface="Arial"/>
                <a:sym typeface="Arial"/>
              </a:rPr>
              <a:t> </a:t>
            </a:r>
            <a:r>
              <a:rPr b="0" i="0" lang="ko-KR" sz="2800" u="none" cap="none" strike="noStrike">
                <a:solidFill>
                  <a:srgbClr val="FFFFFF"/>
                </a:solidFill>
                <a:latin typeface="Calibri"/>
                <a:ea typeface="Calibri"/>
                <a:cs typeface="Calibri"/>
                <a:sym typeface="Calibri"/>
              </a:rPr>
              <a:t>지원</a:t>
            </a:r>
            <a:endParaRPr/>
          </a:p>
        </p:txBody>
      </p:sp>
      <p:sp>
        <p:nvSpPr>
          <p:cNvPr id="849" name="Google Shape;849;p11"/>
          <p:cNvSpPr txBox="1"/>
          <p:nvPr/>
        </p:nvSpPr>
        <p:spPr>
          <a:xfrm>
            <a:off x="7263839" y="2910163"/>
            <a:ext cx="4734000" cy="23979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통화정책</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결정</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보조</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도구</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경제</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전망</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정확도</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개선</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경제</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위기</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조기</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경보</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시스템</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재정</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정책과의</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연계</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분석</a:t>
            </a:r>
            <a:endParaRPr>
              <a:solidFill>
                <a:srgbClr val="666666"/>
              </a:solidFill>
            </a:endParaRPr>
          </a:p>
        </p:txBody>
      </p:sp>
      <p:pic>
        <p:nvPicPr>
          <p:cNvPr id="850" name="Google Shape;850;p11"/>
          <p:cNvPicPr preferRelativeResize="0"/>
          <p:nvPr/>
        </p:nvPicPr>
        <p:blipFill rotWithShape="1">
          <a:blip r:embed="rId7">
            <a:alphaModFix/>
          </a:blip>
          <a:srcRect b="0" l="0" r="0" t="0"/>
          <a:stretch/>
        </p:blipFill>
        <p:spPr>
          <a:xfrm>
            <a:off x="6902296" y="5874197"/>
            <a:ext cx="5411854" cy="2131440"/>
          </a:xfrm>
          <a:prstGeom prst="rect">
            <a:avLst/>
          </a:prstGeom>
          <a:noFill/>
          <a:ln>
            <a:noFill/>
          </a:ln>
          <a:effectLst>
            <a:outerShdw blurRad="51677" dir="5400000" dist="93661">
              <a:srgbClr val="CDD9ED">
                <a:alpha val="40784"/>
              </a:srgbClr>
            </a:outerShdw>
          </a:effectLst>
        </p:spPr>
      </p:pic>
      <p:pic>
        <p:nvPicPr>
          <p:cNvPr id="851" name="Google Shape;851;p11"/>
          <p:cNvPicPr preferRelativeResize="0"/>
          <p:nvPr/>
        </p:nvPicPr>
        <p:blipFill rotWithShape="1">
          <a:blip r:embed="rId8">
            <a:alphaModFix/>
          </a:blip>
          <a:srcRect b="0" l="0" r="0" t="0"/>
          <a:stretch/>
        </p:blipFill>
        <p:spPr>
          <a:xfrm>
            <a:off x="6902300" y="6529174"/>
            <a:ext cx="5411851" cy="2397900"/>
          </a:xfrm>
          <a:prstGeom prst="rect">
            <a:avLst/>
          </a:prstGeom>
          <a:noFill/>
          <a:ln>
            <a:noFill/>
          </a:ln>
          <a:effectLst>
            <a:outerShdw blurRad="97480" dir="5400000" dist="128637">
              <a:srgbClr val="CDD9ED">
                <a:alpha val="40784"/>
              </a:srgbClr>
            </a:outerShdw>
          </a:effectLst>
        </p:spPr>
      </p:pic>
      <p:sp>
        <p:nvSpPr>
          <p:cNvPr id="852" name="Google Shape;852;p11"/>
          <p:cNvSpPr txBox="1"/>
          <p:nvPr/>
        </p:nvSpPr>
        <p:spPr>
          <a:xfrm>
            <a:off x="7263839" y="5974108"/>
            <a:ext cx="4745400" cy="4329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b="0" i="0" lang="ko-KR" sz="2800" u="none" cap="none" strike="noStrike">
                <a:solidFill>
                  <a:srgbClr val="FFFFFF"/>
                </a:solidFill>
                <a:latin typeface="Calibri"/>
                <a:ea typeface="Calibri"/>
                <a:cs typeface="Calibri"/>
                <a:sym typeface="Calibri"/>
              </a:rPr>
              <a:t>리스크</a:t>
            </a:r>
            <a:r>
              <a:rPr b="0" i="0" lang="ko-KR" sz="2800" u="none" cap="none" strike="noStrike">
                <a:solidFill>
                  <a:srgbClr val="FFFFFF"/>
                </a:solidFill>
                <a:latin typeface="Arial"/>
                <a:ea typeface="Arial"/>
                <a:cs typeface="Arial"/>
                <a:sym typeface="Arial"/>
              </a:rPr>
              <a:t> </a:t>
            </a:r>
            <a:r>
              <a:rPr b="0" i="0" lang="ko-KR" sz="2800" u="none" cap="none" strike="noStrike">
                <a:solidFill>
                  <a:srgbClr val="FFFFFF"/>
                </a:solidFill>
                <a:latin typeface="Calibri"/>
                <a:ea typeface="Calibri"/>
                <a:cs typeface="Calibri"/>
                <a:sym typeface="Calibri"/>
              </a:rPr>
              <a:t>관리</a:t>
            </a:r>
            <a:endParaRPr/>
          </a:p>
        </p:txBody>
      </p:sp>
      <p:sp>
        <p:nvSpPr>
          <p:cNvPr id="853" name="Google Shape;853;p11"/>
          <p:cNvSpPr txBox="1"/>
          <p:nvPr/>
        </p:nvSpPr>
        <p:spPr>
          <a:xfrm>
            <a:off x="7263839" y="6862208"/>
            <a:ext cx="4734000" cy="23979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금리</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변동</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리스크</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관리</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유동성</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리스크</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평가</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시장</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리스크</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측정</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개선</a:t>
            </a:r>
            <a:endParaRPr>
              <a:solidFill>
                <a:srgbClr val="666666"/>
              </a:solidFill>
            </a:endParaRPr>
          </a:p>
          <a:p>
            <a:pPr indent="0" lvl="0" marL="0" marR="0" rtl="0" algn="l">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통합</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리스크</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관리</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체계</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구축</a:t>
            </a:r>
            <a:endParaRPr>
              <a:solidFill>
                <a:srgbClr val="666666"/>
              </a:solidFill>
            </a:endParaRPr>
          </a:p>
        </p:txBody>
      </p:sp>
      <p:sp>
        <p:nvSpPr>
          <p:cNvPr id="854" name="Google Shape;854;p11"/>
          <p:cNvSpPr txBox="1"/>
          <p:nvPr/>
        </p:nvSpPr>
        <p:spPr>
          <a:xfrm>
            <a:off x="251000" y="0"/>
            <a:ext cx="6404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09. 활용 방안  </a:t>
            </a:r>
            <a:endParaRPr b="1" sz="3000">
              <a:solidFill>
                <a:srgbClr val="3958E3"/>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8" name="Shape 858"/>
        <p:cNvGrpSpPr/>
        <p:nvPr/>
      </p:nvGrpSpPr>
      <p:grpSpPr>
        <a:xfrm>
          <a:off x="0" y="0"/>
          <a:ext cx="0" cy="0"/>
          <a:chOff x="0" y="0"/>
          <a:chExt cx="0" cy="0"/>
        </a:xfrm>
      </p:grpSpPr>
      <p:pic>
        <p:nvPicPr>
          <p:cNvPr id="859" name="Google Shape;859;g34a905a7a6e_1_20"/>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860" name="Google Shape;860;g34a905a7a6e_1_20"/>
          <p:cNvPicPr preferRelativeResize="0"/>
          <p:nvPr/>
        </p:nvPicPr>
        <p:blipFill rotWithShape="1">
          <a:blip r:embed="rId4">
            <a:alphaModFix amt="51000"/>
          </a:blip>
          <a:srcRect b="0" l="0" r="0" t="0"/>
          <a:stretch/>
        </p:blipFill>
        <p:spPr>
          <a:xfrm>
            <a:off x="4356100" y="25400"/>
            <a:ext cx="11849100" cy="10071101"/>
          </a:xfrm>
          <a:prstGeom prst="rect">
            <a:avLst/>
          </a:prstGeom>
          <a:noFill/>
          <a:ln>
            <a:noFill/>
          </a:ln>
        </p:spPr>
      </p:pic>
      <p:pic>
        <p:nvPicPr>
          <p:cNvPr id="861" name="Google Shape;861;g34a905a7a6e_1_20"/>
          <p:cNvPicPr preferRelativeResize="0"/>
          <p:nvPr/>
        </p:nvPicPr>
        <p:blipFill rotWithShape="1">
          <a:blip r:embed="rId5">
            <a:alphaModFix/>
          </a:blip>
          <a:srcRect b="0" l="0" r="0" t="0"/>
          <a:stretch/>
        </p:blipFill>
        <p:spPr>
          <a:xfrm>
            <a:off x="-76200" y="10172700"/>
            <a:ext cx="18427702" cy="114300"/>
          </a:xfrm>
          <a:prstGeom prst="rect">
            <a:avLst/>
          </a:prstGeom>
          <a:noFill/>
          <a:ln>
            <a:noFill/>
          </a:ln>
        </p:spPr>
      </p:pic>
      <p:pic>
        <p:nvPicPr>
          <p:cNvPr id="862" name="Google Shape;862;g34a905a7a6e_1_20"/>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863" name="Google Shape;863;g34a905a7a6e_1_20"/>
          <p:cNvPicPr preferRelativeResize="0"/>
          <p:nvPr/>
        </p:nvPicPr>
        <p:blipFill rotWithShape="1">
          <a:blip r:embed="rId7">
            <a:alphaModFix/>
          </a:blip>
          <a:srcRect b="0" l="0" r="0" t="0"/>
          <a:stretch/>
        </p:blipFill>
        <p:spPr>
          <a:xfrm>
            <a:off x="-2019300" y="3949700"/>
            <a:ext cx="2819400" cy="3479800"/>
          </a:xfrm>
          <a:prstGeom prst="rect">
            <a:avLst/>
          </a:prstGeom>
          <a:noFill/>
          <a:ln>
            <a:noFill/>
          </a:ln>
        </p:spPr>
      </p:pic>
      <p:pic>
        <p:nvPicPr>
          <p:cNvPr id="864" name="Google Shape;864;g34a905a7a6e_1_20"/>
          <p:cNvPicPr preferRelativeResize="0"/>
          <p:nvPr/>
        </p:nvPicPr>
        <p:blipFill rotWithShape="1">
          <a:blip r:embed="rId8">
            <a:alphaModFix/>
          </a:blip>
          <a:srcRect b="0" l="0" r="0" t="0"/>
          <a:stretch/>
        </p:blipFill>
        <p:spPr>
          <a:xfrm>
            <a:off x="16979900" y="4394200"/>
            <a:ext cx="2755900" cy="2590800"/>
          </a:xfrm>
          <a:prstGeom prst="rect">
            <a:avLst/>
          </a:prstGeom>
          <a:noFill/>
          <a:ln>
            <a:noFill/>
          </a:ln>
        </p:spPr>
      </p:pic>
      <p:pic>
        <p:nvPicPr>
          <p:cNvPr id="865" name="Google Shape;865;g34a905a7a6e_1_20"/>
          <p:cNvPicPr preferRelativeResize="0"/>
          <p:nvPr/>
        </p:nvPicPr>
        <p:blipFill rotWithShape="1">
          <a:blip r:embed="rId9">
            <a:alphaModFix/>
          </a:blip>
          <a:srcRect b="0" l="0" r="0" t="0"/>
          <a:stretch/>
        </p:blipFill>
        <p:spPr>
          <a:xfrm>
            <a:off x="14744700" y="5676900"/>
            <a:ext cx="2946400" cy="2768600"/>
          </a:xfrm>
          <a:prstGeom prst="rect">
            <a:avLst/>
          </a:prstGeom>
          <a:noFill/>
          <a:ln>
            <a:noFill/>
          </a:ln>
        </p:spPr>
      </p:pic>
      <p:pic>
        <p:nvPicPr>
          <p:cNvPr id="866" name="Google Shape;866;g34a905a7a6e_1_20"/>
          <p:cNvPicPr preferRelativeResize="0"/>
          <p:nvPr/>
        </p:nvPicPr>
        <p:blipFill rotWithShape="1">
          <a:blip r:embed="rId10">
            <a:alphaModFix/>
          </a:blip>
          <a:srcRect b="0" l="0" r="0" t="0"/>
          <a:stretch/>
        </p:blipFill>
        <p:spPr>
          <a:xfrm>
            <a:off x="38100" y="6489700"/>
            <a:ext cx="2933700" cy="2628900"/>
          </a:xfrm>
          <a:prstGeom prst="rect">
            <a:avLst/>
          </a:prstGeom>
          <a:noFill/>
          <a:ln>
            <a:noFill/>
          </a:ln>
        </p:spPr>
      </p:pic>
      <p:pic>
        <p:nvPicPr>
          <p:cNvPr id="867" name="Google Shape;867;g34a905a7a6e_1_20"/>
          <p:cNvPicPr preferRelativeResize="0"/>
          <p:nvPr/>
        </p:nvPicPr>
        <p:blipFill rotWithShape="1">
          <a:blip r:embed="rId11">
            <a:alphaModFix/>
          </a:blip>
          <a:srcRect b="0" l="0" r="0" t="0"/>
          <a:stretch/>
        </p:blipFill>
        <p:spPr>
          <a:xfrm>
            <a:off x="15024100" y="7429500"/>
            <a:ext cx="520700" cy="1816100"/>
          </a:xfrm>
          <a:prstGeom prst="rect">
            <a:avLst/>
          </a:prstGeom>
          <a:noFill/>
          <a:ln>
            <a:noFill/>
          </a:ln>
        </p:spPr>
      </p:pic>
      <p:pic>
        <p:nvPicPr>
          <p:cNvPr id="868" name="Google Shape;868;g34a905a7a6e_1_20"/>
          <p:cNvPicPr preferRelativeResize="0"/>
          <p:nvPr/>
        </p:nvPicPr>
        <p:blipFill rotWithShape="1">
          <a:blip r:embed="rId12">
            <a:alphaModFix/>
          </a:blip>
          <a:srcRect b="0" l="0" r="0" t="0"/>
          <a:stretch/>
        </p:blipFill>
        <p:spPr>
          <a:xfrm>
            <a:off x="2171700" y="7797800"/>
            <a:ext cx="482600" cy="1803400"/>
          </a:xfrm>
          <a:prstGeom prst="rect">
            <a:avLst/>
          </a:prstGeom>
          <a:noFill/>
          <a:ln>
            <a:noFill/>
          </a:ln>
        </p:spPr>
      </p:pic>
      <p:pic>
        <p:nvPicPr>
          <p:cNvPr id="869" name="Google Shape;869;g34a905a7a6e_1_20"/>
          <p:cNvPicPr preferRelativeResize="0"/>
          <p:nvPr/>
        </p:nvPicPr>
        <p:blipFill rotWithShape="1">
          <a:blip r:embed="rId13">
            <a:alphaModFix/>
          </a:blip>
          <a:srcRect b="0" l="0" r="0" t="0"/>
          <a:stretch/>
        </p:blipFill>
        <p:spPr>
          <a:xfrm>
            <a:off x="2832100" y="8153400"/>
            <a:ext cx="520700" cy="1828800"/>
          </a:xfrm>
          <a:prstGeom prst="rect">
            <a:avLst/>
          </a:prstGeom>
          <a:noFill/>
          <a:ln>
            <a:noFill/>
          </a:ln>
        </p:spPr>
      </p:pic>
      <p:sp>
        <p:nvSpPr>
          <p:cNvPr id="870" name="Google Shape;870;g34a905a7a6e_1_20"/>
          <p:cNvSpPr txBox="1"/>
          <p:nvPr/>
        </p:nvSpPr>
        <p:spPr>
          <a:xfrm>
            <a:off x="3302000" y="2908300"/>
            <a:ext cx="11696700" cy="6134100"/>
          </a:xfrm>
          <a:prstGeom prst="rect">
            <a:avLst/>
          </a:prstGeom>
          <a:noFill/>
          <a:ln>
            <a:noFill/>
          </a:ln>
        </p:spPr>
        <p:txBody>
          <a:bodyPr anchorCtr="0" anchor="t" bIns="0" lIns="0" spcFirstLastPara="1" rIns="0" wrap="square" tIns="0">
            <a:noAutofit/>
          </a:bodyPr>
          <a:lstStyle/>
          <a:p>
            <a:pPr indent="0" lvl="0" marL="0" marR="0" rtl="0" algn="ctr">
              <a:lnSpc>
                <a:spcPct val="132800"/>
              </a:lnSpc>
              <a:spcBef>
                <a:spcPts val="0"/>
              </a:spcBef>
              <a:spcAft>
                <a:spcPts val="0"/>
              </a:spcAft>
              <a:buNone/>
            </a:pPr>
            <a:r>
              <a:t/>
            </a:r>
            <a:endParaRPr/>
          </a:p>
        </p:txBody>
      </p:sp>
      <p:pic>
        <p:nvPicPr>
          <p:cNvPr id="871" name="Google Shape;871;g34a905a7a6e_1_20"/>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872" name="Google Shape;872;g34a905a7a6e_1_20"/>
          <p:cNvPicPr preferRelativeResize="0"/>
          <p:nvPr/>
        </p:nvPicPr>
        <p:blipFill rotWithShape="1">
          <a:blip r:embed="rId5">
            <a:alphaModFix/>
          </a:blip>
          <a:srcRect b="0" l="0" r="0" t="0"/>
          <a:stretch/>
        </p:blipFill>
        <p:spPr>
          <a:xfrm>
            <a:off x="-76200" y="10172700"/>
            <a:ext cx="18427702" cy="114300"/>
          </a:xfrm>
          <a:prstGeom prst="rect">
            <a:avLst/>
          </a:prstGeom>
          <a:noFill/>
          <a:ln>
            <a:noFill/>
          </a:ln>
        </p:spPr>
      </p:pic>
      <p:pic>
        <p:nvPicPr>
          <p:cNvPr id="873" name="Google Shape;873;g34a905a7a6e_1_20"/>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874" name="Google Shape;874;g34a905a7a6e_1_20"/>
          <p:cNvPicPr preferRelativeResize="0"/>
          <p:nvPr/>
        </p:nvPicPr>
        <p:blipFill rotWithShape="1">
          <a:blip r:embed="rId9">
            <a:alphaModFix/>
          </a:blip>
          <a:srcRect b="0" l="0" r="0" t="0"/>
          <a:stretch/>
        </p:blipFill>
        <p:spPr>
          <a:xfrm>
            <a:off x="15671800" y="1308100"/>
            <a:ext cx="2082800" cy="1955800"/>
          </a:xfrm>
          <a:prstGeom prst="rect">
            <a:avLst/>
          </a:prstGeom>
          <a:noFill/>
          <a:ln>
            <a:noFill/>
          </a:ln>
        </p:spPr>
      </p:pic>
      <p:pic>
        <p:nvPicPr>
          <p:cNvPr id="875" name="Google Shape;875;g34a905a7a6e_1_20"/>
          <p:cNvPicPr preferRelativeResize="0"/>
          <p:nvPr/>
        </p:nvPicPr>
        <p:blipFill rotWithShape="1">
          <a:blip r:embed="rId14">
            <a:alphaModFix/>
          </a:blip>
          <a:srcRect b="0" l="0" r="0" t="0"/>
          <a:stretch/>
        </p:blipFill>
        <p:spPr>
          <a:xfrm>
            <a:off x="1028700" y="1911050"/>
            <a:ext cx="5653602" cy="2169233"/>
          </a:xfrm>
          <a:prstGeom prst="rect">
            <a:avLst/>
          </a:prstGeom>
          <a:noFill/>
          <a:ln>
            <a:noFill/>
          </a:ln>
          <a:effectLst>
            <a:outerShdw blurRad="51677" dir="5400000" dist="93661">
              <a:srgbClr val="CDD9ED">
                <a:alpha val="40780"/>
              </a:srgbClr>
            </a:outerShdw>
          </a:effectLst>
        </p:spPr>
      </p:pic>
      <p:pic>
        <p:nvPicPr>
          <p:cNvPr id="876" name="Google Shape;876;g34a905a7a6e_1_20"/>
          <p:cNvPicPr preferRelativeResize="0"/>
          <p:nvPr/>
        </p:nvPicPr>
        <p:blipFill rotWithShape="1">
          <a:blip r:embed="rId15">
            <a:alphaModFix/>
          </a:blip>
          <a:srcRect b="0" l="0" r="0" t="0"/>
          <a:stretch/>
        </p:blipFill>
        <p:spPr>
          <a:xfrm>
            <a:off x="1028700" y="2577637"/>
            <a:ext cx="5653602" cy="2971397"/>
          </a:xfrm>
          <a:prstGeom prst="rect">
            <a:avLst/>
          </a:prstGeom>
          <a:noFill/>
          <a:ln>
            <a:noFill/>
          </a:ln>
          <a:effectLst>
            <a:outerShdw blurRad="97480" dir="5400000" dist="128637">
              <a:srgbClr val="CDD9ED">
                <a:alpha val="40780"/>
              </a:srgbClr>
            </a:outerShdw>
          </a:effectLst>
        </p:spPr>
      </p:pic>
      <p:sp>
        <p:nvSpPr>
          <p:cNvPr id="877" name="Google Shape;877;g34a905a7a6e_1_20"/>
          <p:cNvSpPr txBox="1"/>
          <p:nvPr/>
        </p:nvSpPr>
        <p:spPr>
          <a:xfrm>
            <a:off x="1218000" y="1996725"/>
            <a:ext cx="5334000" cy="4953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2800">
                <a:solidFill>
                  <a:srgbClr val="FFFFFF"/>
                </a:solidFill>
                <a:latin typeface="Calibri"/>
                <a:ea typeface="Calibri"/>
                <a:cs typeface="Calibri"/>
                <a:sym typeface="Calibri"/>
              </a:rPr>
              <a:t>윤찬석</a:t>
            </a:r>
            <a:endParaRPr/>
          </a:p>
        </p:txBody>
      </p:sp>
      <p:sp>
        <p:nvSpPr>
          <p:cNvPr id="878" name="Google Shape;878;g34a905a7a6e_1_20"/>
          <p:cNvSpPr txBox="1"/>
          <p:nvPr/>
        </p:nvSpPr>
        <p:spPr>
          <a:xfrm>
            <a:off x="1406394" y="2927878"/>
            <a:ext cx="4945500" cy="24405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lang="ko-KR" sz="1700">
                <a:solidFill>
                  <a:srgbClr val="666666"/>
                </a:solidFill>
                <a:latin typeface="Calibri"/>
                <a:ea typeface="Calibri"/>
                <a:cs typeface="Calibri"/>
                <a:sym typeface="Calibri"/>
              </a:rPr>
              <a:t>“금리 예측이라는 복합적 주제를 팀원들과 함께 체계적으로 풀어가며 많은 것을 배웠습니다. 특히 비정형 금융 문서를 분석하여 예측 모델에 반영하는 과정에서 실제 금융 정책의 맥락을 데이터로 해석하는 경험이 인상 깊었습니다. 팀장으로서 일정과 전체 진행을 조율하며 협업의 중요성도 다시 느꼈고, 앞으로도 다양한 비정형 데이터를 접목한 분석 프로젝트를 계속 도전하고 싶습니다.”</a:t>
            </a:r>
            <a:endParaRPr sz="1700">
              <a:solidFill>
                <a:srgbClr val="666666"/>
              </a:solidFill>
              <a:latin typeface="Calibri"/>
              <a:ea typeface="Calibri"/>
              <a:cs typeface="Calibri"/>
              <a:sym typeface="Calibri"/>
            </a:endParaRPr>
          </a:p>
        </p:txBody>
      </p:sp>
      <p:sp>
        <p:nvSpPr>
          <p:cNvPr id="879" name="Google Shape;879;g34a905a7a6e_1_20"/>
          <p:cNvSpPr txBox="1"/>
          <p:nvPr/>
        </p:nvSpPr>
        <p:spPr>
          <a:xfrm>
            <a:off x="12474500" y="2520950"/>
            <a:ext cx="4368900" cy="2895600"/>
          </a:xfrm>
          <a:prstGeom prst="rect">
            <a:avLst/>
          </a:prstGeom>
          <a:noFill/>
          <a:ln>
            <a:noFill/>
          </a:ln>
        </p:spPr>
        <p:txBody>
          <a:bodyPr anchorCtr="0" anchor="b" bIns="0" lIns="0" spcFirstLastPara="1" rIns="0" wrap="square" tIns="0">
            <a:noAutofit/>
          </a:bodyPr>
          <a:lstStyle/>
          <a:p>
            <a:pPr indent="0" lvl="0" marL="0" marR="0" rtl="0" algn="r">
              <a:lnSpc>
                <a:spcPct val="99600"/>
              </a:lnSpc>
              <a:spcBef>
                <a:spcPts val="0"/>
              </a:spcBef>
              <a:spcAft>
                <a:spcPts val="0"/>
              </a:spcAft>
              <a:buNone/>
            </a:pPr>
            <a:r>
              <a:rPr b="1" lang="ko-KR" sz="6000">
                <a:solidFill>
                  <a:srgbClr val="44CCE5"/>
                </a:solidFill>
                <a:latin typeface="Calibri"/>
                <a:ea typeface="Calibri"/>
                <a:cs typeface="Calibri"/>
                <a:sym typeface="Calibri"/>
              </a:rPr>
              <a:t>프로젝트 소감</a:t>
            </a:r>
            <a:endParaRPr b="1"/>
          </a:p>
        </p:txBody>
      </p:sp>
      <p:pic>
        <p:nvPicPr>
          <p:cNvPr id="880" name="Google Shape;880;g34a905a7a6e_1_20"/>
          <p:cNvPicPr preferRelativeResize="0"/>
          <p:nvPr/>
        </p:nvPicPr>
        <p:blipFill rotWithShape="1">
          <a:blip r:embed="rId16">
            <a:alphaModFix/>
          </a:blip>
          <a:srcRect b="0" l="0" r="0" t="0"/>
          <a:stretch/>
        </p:blipFill>
        <p:spPr>
          <a:xfrm>
            <a:off x="1028700" y="5933168"/>
            <a:ext cx="5653602" cy="2169233"/>
          </a:xfrm>
          <a:prstGeom prst="rect">
            <a:avLst/>
          </a:prstGeom>
          <a:noFill/>
          <a:ln>
            <a:noFill/>
          </a:ln>
          <a:effectLst>
            <a:outerShdw blurRad="51677" dir="5400000" dist="93661">
              <a:srgbClr val="CDD9ED">
                <a:alpha val="40780"/>
              </a:srgbClr>
            </a:outerShdw>
          </a:effectLst>
        </p:spPr>
      </p:pic>
      <p:pic>
        <p:nvPicPr>
          <p:cNvPr id="881" name="Google Shape;881;g34a905a7a6e_1_20"/>
          <p:cNvPicPr preferRelativeResize="0"/>
          <p:nvPr/>
        </p:nvPicPr>
        <p:blipFill rotWithShape="1">
          <a:blip r:embed="rId15">
            <a:alphaModFix/>
          </a:blip>
          <a:srcRect b="0" l="0" r="0" t="0"/>
          <a:stretch/>
        </p:blipFill>
        <p:spPr>
          <a:xfrm>
            <a:off x="1028700" y="6599756"/>
            <a:ext cx="5653602" cy="2971397"/>
          </a:xfrm>
          <a:prstGeom prst="rect">
            <a:avLst/>
          </a:prstGeom>
          <a:noFill/>
          <a:ln>
            <a:noFill/>
          </a:ln>
          <a:effectLst>
            <a:outerShdw blurRad="97480" dir="5400000" dist="128637">
              <a:srgbClr val="CDD9ED">
                <a:alpha val="40780"/>
              </a:srgbClr>
            </a:outerShdw>
          </a:effectLst>
        </p:spPr>
      </p:pic>
      <p:sp>
        <p:nvSpPr>
          <p:cNvPr id="882" name="Google Shape;882;g34a905a7a6e_1_20"/>
          <p:cNvSpPr txBox="1"/>
          <p:nvPr/>
        </p:nvSpPr>
        <p:spPr>
          <a:xfrm>
            <a:off x="1406394" y="6046149"/>
            <a:ext cx="4957200" cy="4407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2800">
                <a:solidFill>
                  <a:srgbClr val="FFFFFF"/>
                </a:solidFill>
                <a:latin typeface="Calibri"/>
                <a:ea typeface="Calibri"/>
                <a:cs typeface="Calibri"/>
                <a:sym typeface="Calibri"/>
              </a:rPr>
              <a:t>이나영</a:t>
            </a:r>
            <a:endParaRPr/>
          </a:p>
        </p:txBody>
      </p:sp>
      <p:sp>
        <p:nvSpPr>
          <p:cNvPr id="883" name="Google Shape;883;g34a905a7a6e_1_20"/>
          <p:cNvSpPr txBox="1"/>
          <p:nvPr/>
        </p:nvSpPr>
        <p:spPr>
          <a:xfrm>
            <a:off x="1406394" y="6949996"/>
            <a:ext cx="4945500" cy="2440500"/>
          </a:xfrm>
          <a:prstGeom prst="rect">
            <a:avLst/>
          </a:prstGeom>
          <a:noFill/>
          <a:ln>
            <a:noFill/>
          </a:ln>
        </p:spPr>
        <p:txBody>
          <a:bodyPr anchorCtr="0" anchor="t" bIns="0" lIns="0" spcFirstLastPara="1" rIns="0" wrap="square" tIns="0">
            <a:noAutofit/>
          </a:bodyPr>
          <a:lstStyle/>
          <a:p>
            <a:pPr indent="0" lvl="0" marL="0" marR="0" rtl="0" algn="l">
              <a:lnSpc>
                <a:spcPct val="99600"/>
              </a:lnSpc>
              <a:spcBef>
                <a:spcPts val="0"/>
              </a:spcBef>
              <a:spcAft>
                <a:spcPts val="0"/>
              </a:spcAft>
              <a:buNone/>
            </a:pPr>
            <a:r>
              <a:rPr lang="ko-KR" sz="1700">
                <a:solidFill>
                  <a:srgbClr val="666666"/>
                </a:solidFill>
                <a:latin typeface="Calibri"/>
                <a:ea typeface="Calibri"/>
                <a:cs typeface="Calibri"/>
                <a:sym typeface="Calibri"/>
              </a:rPr>
              <a:t>“정형 금융 데이터를 바탕으로 경제 흐름을 세분화해 분석하는 Bottom-up 접근 방식에 집중했습니다. 물가, 금리, 산업지표 등을 다각도로 해석하면서 다양한 머신러닝 기법을 적용해 보고, 시각화 대시보드로 인사이트를 전달하는 부분에서 많은 성장을 느꼈습니다. 데이터의 작은 움직임도 정책이나 시장에 어떻게 영향을 미치는지 체감할 수 있었고 향후 실무에서 충분히 활용 가능한 분석 역량을 키울 수 있던 시간이었습니다.”</a:t>
            </a:r>
            <a:endParaRPr sz="1700">
              <a:solidFill>
                <a:srgbClr val="666666"/>
              </a:solidFill>
              <a:latin typeface="Calibri"/>
              <a:ea typeface="Calibri"/>
              <a:cs typeface="Calibri"/>
              <a:sym typeface="Calibri"/>
            </a:endParaRPr>
          </a:p>
        </p:txBody>
      </p:sp>
      <p:pic>
        <p:nvPicPr>
          <p:cNvPr id="884" name="Google Shape;884;g34a905a7a6e_1_20"/>
          <p:cNvPicPr preferRelativeResize="0"/>
          <p:nvPr/>
        </p:nvPicPr>
        <p:blipFill rotWithShape="1">
          <a:blip r:embed="rId16">
            <a:alphaModFix/>
          </a:blip>
          <a:srcRect b="0" l="0" r="0" t="0"/>
          <a:stretch/>
        </p:blipFill>
        <p:spPr>
          <a:xfrm>
            <a:off x="7071798" y="1922348"/>
            <a:ext cx="5653602" cy="2169233"/>
          </a:xfrm>
          <a:prstGeom prst="rect">
            <a:avLst/>
          </a:prstGeom>
          <a:noFill/>
          <a:ln>
            <a:noFill/>
          </a:ln>
          <a:effectLst>
            <a:outerShdw blurRad="51677" dir="5400000" dist="93661">
              <a:srgbClr val="CDD9ED">
                <a:alpha val="40780"/>
              </a:srgbClr>
            </a:outerShdw>
          </a:effectLst>
        </p:spPr>
      </p:pic>
      <p:pic>
        <p:nvPicPr>
          <p:cNvPr id="885" name="Google Shape;885;g34a905a7a6e_1_20"/>
          <p:cNvPicPr preferRelativeResize="0"/>
          <p:nvPr/>
        </p:nvPicPr>
        <p:blipFill rotWithShape="1">
          <a:blip r:embed="rId15">
            <a:alphaModFix/>
          </a:blip>
          <a:srcRect b="0" l="0" r="0" t="0"/>
          <a:stretch/>
        </p:blipFill>
        <p:spPr>
          <a:xfrm>
            <a:off x="7071798" y="2588935"/>
            <a:ext cx="5653602" cy="2971397"/>
          </a:xfrm>
          <a:prstGeom prst="rect">
            <a:avLst/>
          </a:prstGeom>
          <a:noFill/>
          <a:ln>
            <a:noFill/>
          </a:ln>
          <a:effectLst>
            <a:outerShdw blurRad="97480" dir="5400000" dist="128637">
              <a:srgbClr val="CDD9ED">
                <a:alpha val="40780"/>
              </a:srgbClr>
            </a:outerShdw>
          </a:effectLst>
        </p:spPr>
      </p:pic>
      <p:sp>
        <p:nvSpPr>
          <p:cNvPr id="886" name="Google Shape;886;g34a905a7a6e_1_20"/>
          <p:cNvSpPr txBox="1"/>
          <p:nvPr/>
        </p:nvSpPr>
        <p:spPr>
          <a:xfrm>
            <a:off x="7449492" y="2024031"/>
            <a:ext cx="4957200" cy="4407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2800">
                <a:solidFill>
                  <a:srgbClr val="FFFFFF"/>
                </a:solidFill>
                <a:latin typeface="Calibri"/>
                <a:ea typeface="Calibri"/>
                <a:cs typeface="Calibri"/>
                <a:sym typeface="Calibri"/>
              </a:rPr>
              <a:t>정지윤</a:t>
            </a:r>
            <a:endParaRPr/>
          </a:p>
        </p:txBody>
      </p:sp>
      <p:sp>
        <p:nvSpPr>
          <p:cNvPr id="887" name="Google Shape;887;g34a905a7a6e_1_20"/>
          <p:cNvSpPr txBox="1"/>
          <p:nvPr/>
        </p:nvSpPr>
        <p:spPr>
          <a:xfrm>
            <a:off x="7449492" y="2792301"/>
            <a:ext cx="4945500" cy="2440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800"/>
              </a:spcBef>
              <a:spcAft>
                <a:spcPts val="0"/>
              </a:spcAft>
              <a:buClr>
                <a:schemeClr val="dk1"/>
              </a:buClr>
              <a:buSzPts val="1100"/>
              <a:buFont typeface="Arial"/>
              <a:buNone/>
            </a:pPr>
            <a:r>
              <a:rPr lang="ko-KR" sz="1700">
                <a:solidFill>
                  <a:srgbClr val="666666"/>
                </a:solidFill>
                <a:latin typeface="Calibri"/>
                <a:ea typeface="Calibri"/>
                <a:cs typeface="Calibri"/>
                <a:sym typeface="Calibri"/>
              </a:rPr>
              <a:t>“금리 결정에 영향을 미치는 금융 뉴스와 문서들을 수집하고, 자연어 처리로 정제해 예측 모델에 반영하는 과정이 매우 흥미로웠습니다. 비정형 데이터를 감성 분석, 딥러닝 등 다양하게 활용해봄으로써 자연어 처리 실력을 한층 끌어올릴 수 있었습니다. 실제 뉴스 문맥이 예측 정확도에 미치는 영향도 생각과 다르다는 것을  확인할 수 있었던 의미 있는 경험이었습니다.”</a:t>
            </a:r>
            <a:endParaRPr sz="1700">
              <a:solidFill>
                <a:srgbClr val="666666"/>
              </a:solidFill>
              <a:latin typeface="Calibri"/>
              <a:ea typeface="Calibri"/>
              <a:cs typeface="Calibri"/>
              <a:sym typeface="Calibri"/>
            </a:endParaRPr>
          </a:p>
          <a:p>
            <a:pPr indent="0" lvl="0" marL="0" marR="0" rtl="0" algn="l">
              <a:lnSpc>
                <a:spcPct val="99600"/>
              </a:lnSpc>
              <a:spcBef>
                <a:spcPts val="2800"/>
              </a:spcBef>
              <a:spcAft>
                <a:spcPts val="0"/>
              </a:spcAft>
              <a:buNone/>
            </a:pPr>
            <a:r>
              <a:t/>
            </a:r>
            <a:endParaRPr sz="1700">
              <a:solidFill>
                <a:srgbClr val="666666"/>
              </a:solidFill>
              <a:latin typeface="Calibri"/>
              <a:ea typeface="Calibri"/>
              <a:cs typeface="Calibri"/>
              <a:sym typeface="Calibri"/>
            </a:endParaRPr>
          </a:p>
        </p:txBody>
      </p:sp>
      <p:pic>
        <p:nvPicPr>
          <p:cNvPr id="888" name="Google Shape;888;g34a905a7a6e_1_20"/>
          <p:cNvPicPr preferRelativeResize="0"/>
          <p:nvPr/>
        </p:nvPicPr>
        <p:blipFill rotWithShape="1">
          <a:blip r:embed="rId14">
            <a:alphaModFix/>
          </a:blip>
          <a:srcRect b="0" l="0" r="0" t="0"/>
          <a:stretch/>
        </p:blipFill>
        <p:spPr>
          <a:xfrm>
            <a:off x="7071798" y="5944467"/>
            <a:ext cx="5653602" cy="2169233"/>
          </a:xfrm>
          <a:prstGeom prst="rect">
            <a:avLst/>
          </a:prstGeom>
          <a:noFill/>
          <a:ln>
            <a:noFill/>
          </a:ln>
          <a:effectLst>
            <a:outerShdw blurRad="51677" dir="5400000" dist="93661">
              <a:srgbClr val="CDD9ED">
                <a:alpha val="40780"/>
              </a:srgbClr>
            </a:outerShdw>
          </a:effectLst>
        </p:spPr>
      </p:pic>
      <p:pic>
        <p:nvPicPr>
          <p:cNvPr id="889" name="Google Shape;889;g34a905a7a6e_1_20"/>
          <p:cNvPicPr preferRelativeResize="0"/>
          <p:nvPr/>
        </p:nvPicPr>
        <p:blipFill rotWithShape="1">
          <a:blip r:embed="rId15">
            <a:alphaModFix/>
          </a:blip>
          <a:srcRect b="0" l="0" r="0" t="0"/>
          <a:stretch/>
        </p:blipFill>
        <p:spPr>
          <a:xfrm>
            <a:off x="7071798" y="6611054"/>
            <a:ext cx="5653602" cy="2971397"/>
          </a:xfrm>
          <a:prstGeom prst="rect">
            <a:avLst/>
          </a:prstGeom>
          <a:noFill/>
          <a:ln>
            <a:noFill/>
          </a:ln>
          <a:effectLst>
            <a:outerShdw blurRad="97480" dir="5400000" dist="128637">
              <a:srgbClr val="CDD9ED">
                <a:alpha val="40780"/>
              </a:srgbClr>
            </a:outerShdw>
          </a:effectLst>
        </p:spPr>
      </p:pic>
      <p:sp>
        <p:nvSpPr>
          <p:cNvPr id="890" name="Google Shape;890;g34a905a7a6e_1_20"/>
          <p:cNvSpPr txBox="1"/>
          <p:nvPr/>
        </p:nvSpPr>
        <p:spPr>
          <a:xfrm>
            <a:off x="7449492" y="6046149"/>
            <a:ext cx="4957200" cy="440700"/>
          </a:xfrm>
          <a:prstGeom prst="rect">
            <a:avLst/>
          </a:prstGeom>
          <a:noFill/>
          <a:ln>
            <a:noFill/>
          </a:ln>
        </p:spPr>
        <p:txBody>
          <a:bodyPr anchorCtr="0" anchor="ctr" bIns="0" lIns="0" spcFirstLastPara="1" rIns="0" wrap="square" tIns="0">
            <a:noAutofit/>
          </a:bodyPr>
          <a:lstStyle/>
          <a:p>
            <a:pPr indent="0" lvl="0" marL="0" marR="0" rtl="0" algn="l">
              <a:lnSpc>
                <a:spcPct val="99600"/>
              </a:lnSpc>
              <a:spcBef>
                <a:spcPts val="0"/>
              </a:spcBef>
              <a:spcAft>
                <a:spcPts val="0"/>
              </a:spcAft>
              <a:buNone/>
            </a:pPr>
            <a:r>
              <a:rPr lang="ko-KR" sz="2800">
                <a:solidFill>
                  <a:srgbClr val="FFFFFF"/>
                </a:solidFill>
                <a:latin typeface="Calibri"/>
                <a:ea typeface="Calibri"/>
                <a:cs typeface="Calibri"/>
                <a:sym typeface="Calibri"/>
              </a:rPr>
              <a:t>임석제</a:t>
            </a:r>
            <a:endParaRPr/>
          </a:p>
        </p:txBody>
      </p:sp>
      <p:sp>
        <p:nvSpPr>
          <p:cNvPr id="891" name="Google Shape;891;g34a905a7a6e_1_20"/>
          <p:cNvSpPr txBox="1"/>
          <p:nvPr/>
        </p:nvSpPr>
        <p:spPr>
          <a:xfrm>
            <a:off x="7449492" y="6746631"/>
            <a:ext cx="4945500" cy="2440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2800"/>
              </a:spcBef>
              <a:spcAft>
                <a:spcPts val="0"/>
              </a:spcAft>
              <a:buClr>
                <a:schemeClr val="dk1"/>
              </a:buClr>
              <a:buSzPts val="1100"/>
              <a:buFont typeface="Arial"/>
              <a:buNone/>
            </a:pPr>
            <a:r>
              <a:rPr lang="ko-KR" sz="1700">
                <a:solidFill>
                  <a:srgbClr val="666666"/>
                </a:solidFill>
                <a:latin typeface="Calibri"/>
                <a:ea typeface="Calibri"/>
                <a:cs typeface="Calibri"/>
                <a:sym typeface="Calibri"/>
              </a:rPr>
              <a:t>“Top-down 방식으로 전체 경제 지표를 바라보며, 금리 결정의 큰 그림을 이해하고 예측 모델링에 반영하는 데 집중했습니다. 발표 자료를 정리하며 프로젝트 흐름을 재정리하고 팀원들의 분석 내용을 통합하는 과정에서 데이터 스토리텔링의 중요성을 다시금 느꼈습니다. 실제 발표자로서 프로젝트 내용을 전달하는 과정을 통해 커뮤니케이션 역량까지 함께 향상시킬 수 있었던 유익한 경험이었습니다.”</a:t>
            </a:r>
            <a:endParaRPr sz="1700">
              <a:solidFill>
                <a:srgbClr val="666666"/>
              </a:solidFill>
              <a:latin typeface="Calibri"/>
              <a:ea typeface="Calibri"/>
              <a:cs typeface="Calibri"/>
              <a:sym typeface="Calibri"/>
            </a:endParaRPr>
          </a:p>
          <a:p>
            <a:pPr indent="0" lvl="0" marL="0" marR="0" rtl="0" algn="l">
              <a:lnSpc>
                <a:spcPct val="99600"/>
              </a:lnSpc>
              <a:spcBef>
                <a:spcPts val="2800"/>
              </a:spcBef>
              <a:spcAft>
                <a:spcPts val="0"/>
              </a:spcAft>
              <a:buNone/>
            </a:pPr>
            <a:r>
              <a:t/>
            </a:r>
            <a:endParaRPr sz="1700">
              <a:solidFill>
                <a:srgbClr val="666666"/>
              </a:solidFill>
              <a:latin typeface="Calibri"/>
              <a:ea typeface="Calibri"/>
              <a:cs typeface="Calibri"/>
              <a:sym typeface="Calibri"/>
            </a:endParaRPr>
          </a:p>
        </p:txBody>
      </p:sp>
      <p:sp>
        <p:nvSpPr>
          <p:cNvPr id="892" name="Google Shape;892;g34a905a7a6e_1_20"/>
          <p:cNvSpPr txBox="1"/>
          <p:nvPr/>
        </p:nvSpPr>
        <p:spPr>
          <a:xfrm>
            <a:off x="251000" y="0"/>
            <a:ext cx="64047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10</a:t>
            </a:r>
            <a:r>
              <a:rPr b="1" lang="ko-KR" sz="3000">
                <a:solidFill>
                  <a:srgbClr val="3958E3"/>
                </a:solidFill>
              </a:rPr>
              <a:t>. </a:t>
            </a:r>
            <a:r>
              <a:rPr b="1" lang="ko-KR" sz="3000">
                <a:solidFill>
                  <a:srgbClr val="3958E3"/>
                </a:solidFill>
              </a:rPr>
              <a:t>프로젝트 소감</a:t>
            </a:r>
            <a:endParaRPr b="1" sz="3000">
              <a:solidFill>
                <a:srgbClr val="3958E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1" name="Shape 161"/>
        <p:cNvGrpSpPr/>
        <p:nvPr/>
      </p:nvGrpSpPr>
      <p:grpSpPr>
        <a:xfrm>
          <a:off x="0" y="0"/>
          <a:ext cx="0" cy="0"/>
          <a:chOff x="0" y="0"/>
          <a:chExt cx="0" cy="0"/>
        </a:xfrm>
      </p:grpSpPr>
      <p:pic>
        <p:nvPicPr>
          <p:cNvPr id="162" name="Google Shape;162;g34a905a7a6e_1_235"/>
          <p:cNvPicPr preferRelativeResize="0"/>
          <p:nvPr/>
        </p:nvPicPr>
        <p:blipFill rotWithShape="1">
          <a:blip r:embed="rId3">
            <a:alphaModFix amt="8000"/>
          </a:blip>
          <a:srcRect b="0" l="0" r="0" t="0"/>
          <a:stretch/>
        </p:blipFill>
        <p:spPr>
          <a:xfrm rot="5400000">
            <a:off x="4006850" y="-4013201"/>
            <a:ext cx="10299699" cy="18313402"/>
          </a:xfrm>
          <a:prstGeom prst="rect">
            <a:avLst/>
          </a:prstGeom>
          <a:noFill/>
          <a:ln>
            <a:noFill/>
          </a:ln>
        </p:spPr>
      </p:pic>
      <p:sp>
        <p:nvSpPr>
          <p:cNvPr id="163" name="Google Shape;163;g34a905a7a6e_1_235"/>
          <p:cNvSpPr txBox="1"/>
          <p:nvPr/>
        </p:nvSpPr>
        <p:spPr>
          <a:xfrm>
            <a:off x="5743675" y="218050"/>
            <a:ext cx="11856600" cy="75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3200">
              <a:solidFill>
                <a:schemeClr val="dk1"/>
              </a:solidFill>
              <a:latin typeface="Calibri"/>
              <a:ea typeface="Calibri"/>
              <a:cs typeface="Calibri"/>
              <a:sym typeface="Calibri"/>
            </a:endParaRPr>
          </a:p>
        </p:txBody>
      </p:sp>
      <p:pic>
        <p:nvPicPr>
          <p:cNvPr id="164" name="Google Shape;164;g34a905a7a6e_1_235"/>
          <p:cNvPicPr preferRelativeResize="0"/>
          <p:nvPr/>
        </p:nvPicPr>
        <p:blipFill rotWithShape="1">
          <a:blip r:embed="rId4">
            <a:alphaModFix amt="51000"/>
          </a:blip>
          <a:srcRect b="0" l="0" r="0" t="0"/>
          <a:stretch/>
        </p:blipFill>
        <p:spPr>
          <a:xfrm>
            <a:off x="4356100" y="-584200"/>
            <a:ext cx="11849100" cy="10071101"/>
          </a:xfrm>
          <a:prstGeom prst="rect">
            <a:avLst/>
          </a:prstGeom>
          <a:noFill/>
          <a:ln>
            <a:noFill/>
          </a:ln>
        </p:spPr>
      </p:pic>
      <p:pic>
        <p:nvPicPr>
          <p:cNvPr id="165" name="Google Shape;165;g34a905a7a6e_1_235"/>
          <p:cNvPicPr preferRelativeResize="0"/>
          <p:nvPr/>
        </p:nvPicPr>
        <p:blipFill rotWithShape="1">
          <a:blip r:embed="rId5">
            <a:alphaModFix/>
          </a:blip>
          <a:srcRect b="0" l="0" r="0" t="0"/>
          <a:stretch/>
        </p:blipFill>
        <p:spPr>
          <a:xfrm>
            <a:off x="-76200" y="10172700"/>
            <a:ext cx="18427702" cy="114300"/>
          </a:xfrm>
          <a:prstGeom prst="rect">
            <a:avLst/>
          </a:prstGeom>
          <a:noFill/>
          <a:ln>
            <a:noFill/>
          </a:ln>
        </p:spPr>
      </p:pic>
      <p:pic>
        <p:nvPicPr>
          <p:cNvPr id="166" name="Google Shape;166;g34a905a7a6e_1_235"/>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167" name="Google Shape;167;g34a905a7a6e_1_235"/>
          <p:cNvPicPr preferRelativeResize="0"/>
          <p:nvPr/>
        </p:nvPicPr>
        <p:blipFill rotWithShape="1">
          <a:blip r:embed="rId7">
            <a:alphaModFix/>
          </a:blip>
          <a:srcRect b="0" l="0" r="0" t="0"/>
          <a:stretch/>
        </p:blipFill>
        <p:spPr>
          <a:xfrm>
            <a:off x="673100" y="1054100"/>
            <a:ext cx="1993900" cy="2019300"/>
          </a:xfrm>
          <a:prstGeom prst="rect">
            <a:avLst/>
          </a:prstGeom>
          <a:noFill/>
          <a:ln>
            <a:noFill/>
          </a:ln>
          <a:effectLst>
            <a:outerShdw blurRad="39714" dir="5400000" dist="122887">
              <a:srgbClr val="344096">
                <a:alpha val="15690"/>
              </a:srgbClr>
            </a:outerShdw>
          </a:effectLst>
        </p:spPr>
      </p:pic>
      <p:sp>
        <p:nvSpPr>
          <p:cNvPr id="168" name="Google Shape;168;g34a905a7a6e_1_235"/>
          <p:cNvSpPr txBox="1"/>
          <p:nvPr/>
        </p:nvSpPr>
        <p:spPr>
          <a:xfrm>
            <a:off x="673100" y="4274125"/>
            <a:ext cx="3683100" cy="19812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i="0" lang="ko-KR" sz="6000" u="none" cap="none" strike="noStrike">
                <a:solidFill>
                  <a:srgbClr val="44CCE5"/>
                </a:solidFill>
                <a:latin typeface="Calibri"/>
                <a:ea typeface="Calibri"/>
                <a:cs typeface="Calibri"/>
                <a:sym typeface="Calibri"/>
              </a:rPr>
              <a:t>프로젝트</a:t>
            </a:r>
            <a:r>
              <a:rPr b="1" lang="ko-KR" sz="6000">
                <a:solidFill>
                  <a:srgbClr val="44CCE5"/>
                </a:solidFill>
                <a:latin typeface="Calibri"/>
                <a:ea typeface="Calibri"/>
                <a:cs typeface="Calibri"/>
                <a:sym typeface="Calibri"/>
              </a:rPr>
              <a:t> </a:t>
            </a:r>
            <a:endParaRPr b="1" sz="6000">
              <a:solidFill>
                <a:srgbClr val="44CCE5"/>
              </a:solidFill>
              <a:latin typeface="Calibri"/>
              <a:ea typeface="Calibri"/>
              <a:cs typeface="Calibri"/>
              <a:sym typeface="Calibri"/>
            </a:endParaRPr>
          </a:p>
          <a:p>
            <a:pPr indent="0" lvl="0" marL="0" marR="0" rtl="0" algn="l">
              <a:lnSpc>
                <a:spcPct val="99600"/>
              </a:lnSpc>
              <a:spcBef>
                <a:spcPts val="0"/>
              </a:spcBef>
              <a:spcAft>
                <a:spcPts val="0"/>
              </a:spcAft>
              <a:buNone/>
            </a:pPr>
            <a:r>
              <a:rPr b="1" lang="ko-KR" sz="6000">
                <a:solidFill>
                  <a:srgbClr val="44CCE5"/>
                </a:solidFill>
                <a:latin typeface="Calibri"/>
                <a:ea typeface="Calibri"/>
                <a:cs typeface="Calibri"/>
                <a:sym typeface="Calibri"/>
              </a:rPr>
              <a:t>역할·일정</a:t>
            </a:r>
            <a:r>
              <a:rPr b="1" lang="ko-KR" sz="6000">
                <a:solidFill>
                  <a:srgbClr val="44CCE5"/>
                </a:solidFill>
                <a:latin typeface="Calibri"/>
                <a:ea typeface="Calibri"/>
                <a:cs typeface="Calibri"/>
                <a:sym typeface="Calibri"/>
              </a:rPr>
              <a:t> </a:t>
            </a:r>
            <a:endParaRPr b="1" sz="6000"/>
          </a:p>
        </p:txBody>
      </p:sp>
      <p:pic>
        <p:nvPicPr>
          <p:cNvPr id="169" name="Google Shape;169;g34a905a7a6e_1_235"/>
          <p:cNvPicPr preferRelativeResize="0"/>
          <p:nvPr/>
        </p:nvPicPr>
        <p:blipFill>
          <a:blip r:embed="rId8">
            <a:alphaModFix/>
          </a:blip>
          <a:stretch>
            <a:fillRect/>
          </a:stretch>
        </p:blipFill>
        <p:spPr>
          <a:xfrm>
            <a:off x="4033125" y="1929200"/>
            <a:ext cx="14049175" cy="7030175"/>
          </a:xfrm>
          <a:prstGeom prst="rect">
            <a:avLst/>
          </a:prstGeom>
          <a:noFill/>
          <a:ln>
            <a:noFill/>
          </a:ln>
          <a:effectLst>
            <a:outerShdw blurRad="57150" rotWithShape="0" algn="bl" dir="5400000" dist="19050">
              <a:srgbClr val="000000">
                <a:alpha val="50000"/>
              </a:srgbClr>
            </a:outerShdw>
          </a:effectLst>
        </p:spPr>
      </p:pic>
      <p:sp>
        <p:nvSpPr>
          <p:cNvPr id="170" name="Google Shape;170;g34a905a7a6e_1_235"/>
          <p:cNvSpPr txBox="1"/>
          <p:nvPr/>
        </p:nvSpPr>
        <p:spPr>
          <a:xfrm>
            <a:off x="174800" y="0"/>
            <a:ext cx="5146500" cy="646500"/>
          </a:xfrm>
          <a:prstGeom prst="rect">
            <a:avLst/>
          </a:prstGeom>
          <a:noFill/>
          <a:ln>
            <a:noFill/>
          </a:ln>
        </p:spPr>
        <p:txBody>
          <a:bodyPr anchorCtr="0" anchor="t" bIns="91425" lIns="91425" spcFirstLastPara="1" rIns="91425" wrap="square" tIns="91425">
            <a:spAutoFit/>
          </a:bodyPr>
          <a:lstStyle/>
          <a:p>
            <a:pPr indent="-419100" lvl="0" marL="914400" rtl="0" algn="l">
              <a:lnSpc>
                <a:spcPct val="115000"/>
              </a:lnSpc>
              <a:spcBef>
                <a:spcPts val="0"/>
              </a:spcBef>
              <a:spcAft>
                <a:spcPts val="0"/>
              </a:spcAft>
              <a:buClr>
                <a:srgbClr val="3958E3"/>
              </a:buClr>
              <a:buSzPts val="3000"/>
              <a:buAutoNum type="arabicPeriod"/>
            </a:pPr>
            <a:r>
              <a:rPr b="1" lang="ko-KR" sz="3000">
                <a:solidFill>
                  <a:srgbClr val="3958E3"/>
                </a:solidFill>
              </a:rPr>
              <a:t>프로젝트 개요	</a:t>
            </a:r>
            <a:endParaRPr b="1" sz="3000">
              <a:solidFill>
                <a:srgbClr val="3958E3"/>
              </a:solidFill>
            </a:endParaRPr>
          </a:p>
        </p:txBody>
      </p:sp>
      <p:pic>
        <p:nvPicPr>
          <p:cNvPr id="171" name="Google Shape;171;g34a905a7a6e_1_235"/>
          <p:cNvPicPr preferRelativeResize="0"/>
          <p:nvPr/>
        </p:nvPicPr>
        <p:blipFill rotWithShape="1">
          <a:blip r:embed="rId9">
            <a:alphaModFix amt="20000"/>
          </a:blip>
          <a:srcRect b="0" l="0" r="0" t="0"/>
          <a:stretch/>
        </p:blipFill>
        <p:spPr>
          <a:xfrm rot="5400000">
            <a:off x="-254000" y="5130800"/>
            <a:ext cx="8191500" cy="1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pic>
        <p:nvPicPr>
          <p:cNvPr id="176" name="Google Shape;176;g34a905a7a6e_1_110"/>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pic>
        <p:nvPicPr>
          <p:cNvPr id="177" name="Google Shape;177;g34a905a7a6e_1_110"/>
          <p:cNvPicPr preferRelativeResize="0"/>
          <p:nvPr/>
        </p:nvPicPr>
        <p:blipFill rotWithShape="1">
          <a:blip r:embed="rId4">
            <a:alphaModFix amt="51000"/>
          </a:blip>
          <a:srcRect b="0" l="0" r="0" t="0"/>
          <a:stretch/>
        </p:blipFill>
        <p:spPr>
          <a:xfrm>
            <a:off x="4356100" y="-584200"/>
            <a:ext cx="11849100" cy="10071101"/>
          </a:xfrm>
          <a:prstGeom prst="rect">
            <a:avLst/>
          </a:prstGeom>
          <a:noFill/>
          <a:ln>
            <a:noFill/>
          </a:ln>
        </p:spPr>
      </p:pic>
      <p:pic>
        <p:nvPicPr>
          <p:cNvPr id="178" name="Google Shape;178;g34a905a7a6e_1_110"/>
          <p:cNvPicPr preferRelativeResize="0"/>
          <p:nvPr/>
        </p:nvPicPr>
        <p:blipFill rotWithShape="1">
          <a:blip r:embed="rId5">
            <a:alphaModFix/>
          </a:blip>
          <a:srcRect b="0" l="0" r="0" t="0"/>
          <a:stretch/>
        </p:blipFill>
        <p:spPr>
          <a:xfrm>
            <a:off x="-76200" y="10172700"/>
            <a:ext cx="18427702" cy="114300"/>
          </a:xfrm>
          <a:prstGeom prst="rect">
            <a:avLst/>
          </a:prstGeom>
          <a:noFill/>
          <a:ln>
            <a:noFill/>
          </a:ln>
        </p:spPr>
      </p:pic>
      <p:pic>
        <p:nvPicPr>
          <p:cNvPr id="179" name="Google Shape;179;g34a905a7a6e_1_110"/>
          <p:cNvPicPr preferRelativeResize="0"/>
          <p:nvPr/>
        </p:nvPicPr>
        <p:blipFill rotWithShape="1">
          <a:blip r:embed="rId6">
            <a:alphaModFix/>
          </a:blip>
          <a:srcRect b="0" l="0" r="0" t="0"/>
          <a:stretch/>
        </p:blipFill>
        <p:spPr>
          <a:xfrm>
            <a:off x="0" y="10172700"/>
            <a:ext cx="9144000" cy="114300"/>
          </a:xfrm>
          <a:prstGeom prst="rect">
            <a:avLst/>
          </a:prstGeom>
          <a:noFill/>
          <a:ln>
            <a:noFill/>
          </a:ln>
        </p:spPr>
      </p:pic>
      <p:pic>
        <p:nvPicPr>
          <p:cNvPr id="180" name="Google Shape;180;g34a905a7a6e_1_110"/>
          <p:cNvPicPr preferRelativeResize="0"/>
          <p:nvPr/>
        </p:nvPicPr>
        <p:blipFill rotWithShape="1">
          <a:blip r:embed="rId7">
            <a:alphaModFix/>
          </a:blip>
          <a:srcRect b="0" l="0" r="0" t="0"/>
          <a:stretch/>
        </p:blipFill>
        <p:spPr>
          <a:xfrm>
            <a:off x="660400" y="1079500"/>
            <a:ext cx="2095500" cy="2590800"/>
          </a:xfrm>
          <a:prstGeom prst="rect">
            <a:avLst/>
          </a:prstGeom>
          <a:noFill/>
          <a:ln>
            <a:noFill/>
          </a:ln>
        </p:spPr>
      </p:pic>
      <p:pic>
        <p:nvPicPr>
          <p:cNvPr id="181" name="Google Shape;181;g34a905a7a6e_1_110"/>
          <p:cNvPicPr preferRelativeResize="0"/>
          <p:nvPr/>
        </p:nvPicPr>
        <p:blipFill rotWithShape="1">
          <a:blip r:embed="rId8">
            <a:alphaModFix amt="20000"/>
          </a:blip>
          <a:srcRect b="0" l="0" r="0" t="0"/>
          <a:stretch/>
        </p:blipFill>
        <p:spPr>
          <a:xfrm rot="5400000">
            <a:off x="736600" y="5130800"/>
            <a:ext cx="8191500" cy="12700"/>
          </a:xfrm>
          <a:prstGeom prst="rect">
            <a:avLst/>
          </a:prstGeom>
          <a:noFill/>
          <a:ln>
            <a:noFill/>
          </a:ln>
        </p:spPr>
      </p:pic>
      <p:sp>
        <p:nvSpPr>
          <p:cNvPr id="182" name="Google Shape;182;g34a905a7a6e_1_110"/>
          <p:cNvSpPr txBox="1"/>
          <p:nvPr/>
        </p:nvSpPr>
        <p:spPr>
          <a:xfrm>
            <a:off x="368300" y="3733800"/>
            <a:ext cx="4368900" cy="1981200"/>
          </a:xfrm>
          <a:prstGeom prst="rect">
            <a:avLst/>
          </a:prstGeom>
          <a:noFill/>
          <a:ln>
            <a:noFill/>
          </a:ln>
        </p:spPr>
        <p:txBody>
          <a:bodyPr anchorCtr="0" anchor="b" bIns="0" lIns="0" spcFirstLastPara="1" rIns="0" wrap="square" tIns="0">
            <a:noAutofit/>
          </a:bodyPr>
          <a:lstStyle/>
          <a:p>
            <a:pPr indent="0" lvl="0" marL="0" marR="0" rtl="0" algn="l">
              <a:lnSpc>
                <a:spcPct val="99600"/>
              </a:lnSpc>
              <a:spcBef>
                <a:spcPts val="0"/>
              </a:spcBef>
              <a:spcAft>
                <a:spcPts val="0"/>
              </a:spcAft>
              <a:buNone/>
            </a:pPr>
            <a:r>
              <a:rPr b="1" i="0" lang="ko-KR" sz="6000" u="none" cap="none" strike="noStrike">
                <a:solidFill>
                  <a:srgbClr val="44CCE5"/>
                </a:solidFill>
                <a:latin typeface="Calibri"/>
                <a:ea typeface="Calibri"/>
                <a:cs typeface="Calibri"/>
                <a:sym typeface="Calibri"/>
              </a:rPr>
              <a:t>데이터</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수집</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및</a:t>
            </a:r>
            <a:r>
              <a:rPr b="1" i="0" lang="ko-KR" sz="6000" u="none" cap="none" strike="noStrike">
                <a:solidFill>
                  <a:srgbClr val="44CCE5"/>
                </a:solidFill>
              </a:rPr>
              <a:t> </a:t>
            </a:r>
            <a:r>
              <a:rPr b="1" i="0" lang="ko-KR" sz="6000" u="none" cap="none" strike="noStrike">
                <a:solidFill>
                  <a:srgbClr val="44CCE5"/>
                </a:solidFill>
                <a:latin typeface="Calibri"/>
                <a:ea typeface="Calibri"/>
                <a:cs typeface="Calibri"/>
                <a:sym typeface="Calibri"/>
              </a:rPr>
              <a:t>전처리</a:t>
            </a:r>
            <a:endParaRPr b="1"/>
          </a:p>
        </p:txBody>
      </p:sp>
      <p:sp>
        <p:nvSpPr>
          <p:cNvPr id="183" name="Google Shape;183;g34a905a7a6e_1_110"/>
          <p:cNvSpPr txBox="1"/>
          <p:nvPr/>
        </p:nvSpPr>
        <p:spPr>
          <a:xfrm>
            <a:off x="368300" y="6083300"/>
            <a:ext cx="4267200" cy="1574700"/>
          </a:xfrm>
          <a:prstGeom prst="rect">
            <a:avLst/>
          </a:prstGeom>
          <a:noFill/>
          <a:ln>
            <a:noFill/>
          </a:ln>
        </p:spPr>
        <p:txBody>
          <a:bodyPr anchorCtr="0" anchor="t" bIns="0" lIns="0" spcFirstLastPara="1" rIns="0" wrap="square" tIns="0">
            <a:noAutofit/>
          </a:bodyPr>
          <a:lstStyle/>
          <a:p>
            <a:pPr indent="0" lvl="0" marL="0" marR="0" rtl="0" algn="l">
              <a:lnSpc>
                <a:spcPct val="150000"/>
              </a:lnSpc>
              <a:spcBef>
                <a:spcPts val="0"/>
              </a:spcBef>
              <a:spcAft>
                <a:spcPts val="0"/>
              </a:spcAft>
              <a:buNone/>
            </a:pPr>
            <a:r>
              <a:rPr b="1" i="0" lang="ko-KR" sz="2000" u="none" cap="none" strike="noStrike">
                <a:solidFill>
                  <a:srgbClr val="980000"/>
                </a:solidFill>
                <a:latin typeface="Calibri"/>
                <a:ea typeface="Calibri"/>
                <a:cs typeface="Calibri"/>
                <a:sym typeface="Calibri"/>
              </a:rPr>
              <a:t>다양한</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데이터</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소스</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활용</a:t>
            </a:r>
            <a:endParaRPr b="1">
              <a:solidFill>
                <a:srgbClr val="980000"/>
              </a:solidFill>
            </a:endParaRPr>
          </a:p>
          <a:p>
            <a:pPr indent="0" lvl="0" marL="0" marR="0" rtl="0" algn="l">
              <a:lnSpc>
                <a:spcPct val="150000"/>
              </a:lnSpc>
              <a:spcBef>
                <a:spcPts val="0"/>
              </a:spcBef>
              <a:spcAft>
                <a:spcPts val="0"/>
              </a:spcAft>
              <a:buNone/>
            </a:pPr>
            <a:r>
              <a:rPr b="1" i="0" lang="ko-KR" sz="2000" u="none" cap="none" strike="noStrike">
                <a:solidFill>
                  <a:srgbClr val="980000"/>
                </a:solidFill>
                <a:latin typeface="Calibri"/>
                <a:ea typeface="Calibri"/>
                <a:cs typeface="Calibri"/>
                <a:sym typeface="Calibri"/>
              </a:rPr>
              <a:t>정형</a:t>
            </a:r>
            <a:r>
              <a:rPr b="1" i="0" lang="ko-KR" sz="2000" u="none" cap="none" strike="noStrike">
                <a:solidFill>
                  <a:srgbClr val="980000"/>
                </a:solidFill>
              </a:rPr>
              <a:t> &amp; </a:t>
            </a:r>
            <a:r>
              <a:rPr b="1" i="0" lang="ko-KR" sz="2000" u="none" cap="none" strike="noStrike">
                <a:solidFill>
                  <a:srgbClr val="980000"/>
                </a:solidFill>
                <a:latin typeface="Calibri"/>
                <a:ea typeface="Calibri"/>
                <a:cs typeface="Calibri"/>
                <a:sym typeface="Calibri"/>
              </a:rPr>
              <a:t>비정형</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데이터</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결합</a:t>
            </a:r>
            <a:endParaRPr b="1">
              <a:solidFill>
                <a:srgbClr val="980000"/>
              </a:solidFill>
            </a:endParaRPr>
          </a:p>
          <a:p>
            <a:pPr indent="0" lvl="0" marL="0" marR="0" rtl="0" algn="l">
              <a:lnSpc>
                <a:spcPct val="150000"/>
              </a:lnSpc>
              <a:spcBef>
                <a:spcPts val="0"/>
              </a:spcBef>
              <a:spcAft>
                <a:spcPts val="0"/>
              </a:spcAft>
              <a:buNone/>
            </a:pPr>
            <a:r>
              <a:rPr b="1" i="0" lang="ko-KR" sz="2000" u="none" cap="none" strike="noStrike">
                <a:solidFill>
                  <a:srgbClr val="980000"/>
                </a:solidFill>
                <a:latin typeface="Calibri"/>
                <a:ea typeface="Calibri"/>
                <a:cs typeface="Calibri"/>
                <a:sym typeface="Calibri"/>
              </a:rPr>
              <a:t>고품질</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데이터셋</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구축</a:t>
            </a:r>
            <a:endParaRPr b="1">
              <a:solidFill>
                <a:srgbClr val="980000"/>
              </a:solidFill>
            </a:endParaRPr>
          </a:p>
          <a:p>
            <a:pPr indent="0" lvl="0" marL="0" marR="0" rtl="0" algn="l">
              <a:lnSpc>
                <a:spcPct val="150000"/>
              </a:lnSpc>
              <a:spcBef>
                <a:spcPts val="0"/>
              </a:spcBef>
              <a:spcAft>
                <a:spcPts val="0"/>
              </a:spcAft>
              <a:buNone/>
            </a:pPr>
            <a:r>
              <a:rPr b="1" i="0" lang="ko-KR" sz="2000" u="none" cap="none" strike="noStrike">
                <a:solidFill>
                  <a:srgbClr val="980000"/>
                </a:solidFill>
                <a:latin typeface="Calibri"/>
                <a:ea typeface="Calibri"/>
                <a:cs typeface="Calibri"/>
                <a:sym typeface="Calibri"/>
              </a:rPr>
              <a:t>분석</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정확도</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향상</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목표</a:t>
            </a:r>
            <a:endParaRPr b="1">
              <a:solidFill>
                <a:srgbClr val="980000"/>
              </a:solidFill>
            </a:endParaRPr>
          </a:p>
          <a:p>
            <a:pPr indent="0" lvl="0" marL="0" marR="0" rtl="0" algn="l">
              <a:lnSpc>
                <a:spcPct val="150000"/>
              </a:lnSpc>
              <a:spcBef>
                <a:spcPts val="0"/>
              </a:spcBef>
              <a:spcAft>
                <a:spcPts val="0"/>
              </a:spcAft>
              <a:buNone/>
            </a:pPr>
            <a:r>
              <a:rPr b="1" i="0" lang="ko-KR" sz="2000" u="none" cap="none" strike="noStrike">
                <a:solidFill>
                  <a:srgbClr val="980000"/>
                </a:solidFill>
                <a:latin typeface="Calibri"/>
                <a:ea typeface="Calibri"/>
                <a:cs typeface="Calibri"/>
                <a:sym typeface="Calibri"/>
              </a:rPr>
              <a:t>데이터</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기반</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의사결정</a:t>
            </a:r>
            <a:r>
              <a:rPr b="1" i="0" lang="ko-KR" sz="2000" u="none" cap="none" strike="noStrike">
                <a:solidFill>
                  <a:srgbClr val="980000"/>
                </a:solidFill>
              </a:rPr>
              <a:t> </a:t>
            </a:r>
            <a:r>
              <a:rPr b="1" i="0" lang="ko-KR" sz="2000" u="none" cap="none" strike="noStrike">
                <a:solidFill>
                  <a:srgbClr val="980000"/>
                </a:solidFill>
                <a:latin typeface="Calibri"/>
                <a:ea typeface="Calibri"/>
                <a:cs typeface="Calibri"/>
                <a:sym typeface="Calibri"/>
              </a:rPr>
              <a:t>지원</a:t>
            </a:r>
            <a:endParaRPr b="1">
              <a:solidFill>
                <a:srgbClr val="980000"/>
              </a:solidFill>
            </a:endParaRPr>
          </a:p>
        </p:txBody>
      </p:sp>
      <p:pic>
        <p:nvPicPr>
          <p:cNvPr id="184" name="Google Shape;184;g34a905a7a6e_1_110"/>
          <p:cNvPicPr preferRelativeResize="0"/>
          <p:nvPr/>
        </p:nvPicPr>
        <p:blipFill rotWithShape="1">
          <a:blip r:embed="rId9">
            <a:alphaModFix/>
          </a:blip>
          <a:srcRect b="0" l="0" r="0" t="0"/>
          <a:stretch/>
        </p:blipFill>
        <p:spPr>
          <a:xfrm>
            <a:off x="5181600" y="1054100"/>
            <a:ext cx="12357100" cy="1676400"/>
          </a:xfrm>
          <a:prstGeom prst="rect">
            <a:avLst/>
          </a:prstGeom>
          <a:noFill/>
          <a:ln>
            <a:noFill/>
          </a:ln>
          <a:effectLst>
            <a:outerShdw blurRad="24635" dir="5400000" dist="64667">
              <a:srgbClr val="CDD9ED">
                <a:alpha val="40780"/>
              </a:srgbClr>
            </a:outerShdw>
          </a:effectLst>
        </p:spPr>
      </p:pic>
      <p:sp>
        <p:nvSpPr>
          <p:cNvPr id="185" name="Google Shape;185;g34a905a7a6e_1_110"/>
          <p:cNvSpPr txBox="1"/>
          <p:nvPr/>
        </p:nvSpPr>
        <p:spPr>
          <a:xfrm>
            <a:off x="5511800" y="1574800"/>
            <a:ext cx="11709300" cy="5334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3000" u="none" cap="none" strike="noStrike">
                <a:solidFill>
                  <a:srgbClr val="3958E3"/>
                </a:solidFill>
                <a:latin typeface="Calibri"/>
                <a:ea typeface="Calibri"/>
                <a:cs typeface="Calibri"/>
                <a:sym typeface="Calibri"/>
              </a:rPr>
              <a:t>정형</a:t>
            </a:r>
            <a:r>
              <a:rPr b="1" i="0" lang="ko-KR" sz="3000" u="none" cap="none" strike="noStrike">
                <a:solidFill>
                  <a:srgbClr val="3958E3"/>
                </a:solidFill>
              </a:rPr>
              <a:t> &amp; </a:t>
            </a:r>
            <a:r>
              <a:rPr b="1" i="0" lang="ko-KR" sz="3000" u="none" cap="none" strike="noStrike">
                <a:solidFill>
                  <a:srgbClr val="3958E3"/>
                </a:solidFill>
                <a:latin typeface="Calibri"/>
                <a:ea typeface="Calibri"/>
                <a:cs typeface="Calibri"/>
                <a:sym typeface="Calibri"/>
              </a:rPr>
              <a:t>비정형</a:t>
            </a:r>
            <a:r>
              <a:rPr b="1" i="0" lang="ko-KR" sz="3000" u="none" cap="none" strike="noStrike">
                <a:solidFill>
                  <a:srgbClr val="3958E3"/>
                </a:solidFill>
              </a:rPr>
              <a:t> </a:t>
            </a:r>
            <a:r>
              <a:rPr b="1" i="0" lang="ko-KR" sz="3000" u="none" cap="none" strike="noStrike">
                <a:solidFill>
                  <a:srgbClr val="3958E3"/>
                </a:solidFill>
                <a:latin typeface="Calibri"/>
                <a:ea typeface="Calibri"/>
                <a:cs typeface="Calibri"/>
                <a:sym typeface="Calibri"/>
              </a:rPr>
              <a:t>데이터</a:t>
            </a:r>
            <a:r>
              <a:rPr b="1" i="0" lang="ko-KR" sz="3000" u="none" cap="none" strike="noStrike">
                <a:solidFill>
                  <a:srgbClr val="3958E3"/>
                </a:solidFill>
              </a:rPr>
              <a:t> </a:t>
            </a:r>
            <a:r>
              <a:rPr b="1" i="0" lang="ko-KR" sz="3000" u="none" cap="none" strike="noStrike">
                <a:solidFill>
                  <a:srgbClr val="3958E3"/>
                </a:solidFill>
                <a:latin typeface="Calibri"/>
                <a:ea typeface="Calibri"/>
                <a:cs typeface="Calibri"/>
                <a:sym typeface="Calibri"/>
              </a:rPr>
              <a:t>통합</a:t>
            </a:r>
            <a:r>
              <a:rPr b="1" i="0" lang="ko-KR" sz="3000" u="none" cap="none" strike="noStrike">
                <a:solidFill>
                  <a:srgbClr val="3958E3"/>
                </a:solidFill>
              </a:rPr>
              <a:t> </a:t>
            </a:r>
            <a:r>
              <a:rPr b="1" i="0" lang="ko-KR" sz="3000" u="none" cap="none" strike="noStrike">
                <a:solidFill>
                  <a:srgbClr val="3958E3"/>
                </a:solidFill>
                <a:latin typeface="Calibri"/>
                <a:ea typeface="Calibri"/>
                <a:cs typeface="Calibri"/>
                <a:sym typeface="Calibri"/>
              </a:rPr>
              <a:t>분석</a:t>
            </a:r>
            <a:r>
              <a:rPr b="1" i="0" lang="ko-KR" sz="3000" u="none" cap="none" strike="noStrike">
                <a:solidFill>
                  <a:srgbClr val="3958E3"/>
                </a:solidFill>
              </a:rPr>
              <a:t> </a:t>
            </a:r>
            <a:r>
              <a:rPr b="1" i="0" lang="ko-KR" sz="3000" u="none" cap="none" strike="noStrike">
                <a:solidFill>
                  <a:srgbClr val="3958E3"/>
                </a:solidFill>
                <a:latin typeface="Calibri"/>
                <a:ea typeface="Calibri"/>
                <a:cs typeface="Calibri"/>
                <a:sym typeface="Calibri"/>
              </a:rPr>
              <a:t>준비</a:t>
            </a:r>
            <a:endParaRPr b="1" sz="3000">
              <a:solidFill>
                <a:srgbClr val="3958E3"/>
              </a:solidFill>
              <a:latin typeface="Calibri"/>
              <a:ea typeface="Calibri"/>
              <a:cs typeface="Calibri"/>
              <a:sym typeface="Calibri"/>
            </a:endParaRPr>
          </a:p>
        </p:txBody>
      </p:sp>
      <p:pic>
        <p:nvPicPr>
          <p:cNvPr id="186" name="Google Shape;186;g34a905a7a6e_1_110"/>
          <p:cNvPicPr preferRelativeResize="0"/>
          <p:nvPr/>
        </p:nvPicPr>
        <p:blipFill rotWithShape="1">
          <a:blip r:embed="rId10">
            <a:alphaModFix/>
          </a:blip>
          <a:srcRect b="0" l="0" r="0" t="0"/>
          <a:stretch/>
        </p:blipFill>
        <p:spPr>
          <a:xfrm>
            <a:off x="5181600" y="3048000"/>
            <a:ext cx="3975100" cy="6197600"/>
          </a:xfrm>
          <a:prstGeom prst="rect">
            <a:avLst/>
          </a:prstGeom>
          <a:noFill/>
          <a:ln>
            <a:noFill/>
          </a:ln>
          <a:effectLst>
            <a:outerShdw blurRad="137490" dir="5400000" dist="152773">
              <a:srgbClr val="CDD9ED">
                <a:alpha val="40780"/>
              </a:srgbClr>
            </a:outerShdw>
          </a:effectLst>
        </p:spPr>
      </p:pic>
      <p:pic>
        <p:nvPicPr>
          <p:cNvPr id="187" name="Google Shape;187;g34a905a7a6e_1_110"/>
          <p:cNvPicPr preferRelativeResize="0"/>
          <p:nvPr/>
        </p:nvPicPr>
        <p:blipFill rotWithShape="1">
          <a:blip r:embed="rId11">
            <a:alphaModFix amt="54000"/>
          </a:blip>
          <a:srcRect b="0" l="0" r="0" t="0"/>
          <a:stretch/>
        </p:blipFill>
        <p:spPr>
          <a:xfrm rot="10800000">
            <a:off x="5384800" y="4254500"/>
            <a:ext cx="3594100" cy="12700"/>
          </a:xfrm>
          <a:prstGeom prst="rect">
            <a:avLst/>
          </a:prstGeom>
          <a:noFill/>
          <a:ln>
            <a:noFill/>
          </a:ln>
        </p:spPr>
      </p:pic>
      <p:sp>
        <p:nvSpPr>
          <p:cNvPr id="188" name="Google Shape;188;g34a905a7a6e_1_110"/>
          <p:cNvSpPr txBox="1"/>
          <p:nvPr/>
        </p:nvSpPr>
        <p:spPr>
          <a:xfrm>
            <a:off x="5346700" y="3416300"/>
            <a:ext cx="3645000" cy="4191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2400" u="none" cap="none" strike="noStrike">
                <a:solidFill>
                  <a:srgbClr val="44CCE5"/>
                </a:solidFill>
                <a:latin typeface="Calibri"/>
                <a:ea typeface="Calibri"/>
                <a:cs typeface="Calibri"/>
                <a:sym typeface="Calibri"/>
              </a:rPr>
              <a:t>정형</a:t>
            </a:r>
            <a:r>
              <a:rPr b="1" i="0" lang="ko-KR" sz="2400" u="none" cap="none" strike="noStrike">
                <a:solidFill>
                  <a:srgbClr val="44CCE5"/>
                </a:solidFill>
              </a:rPr>
              <a:t> </a:t>
            </a:r>
            <a:r>
              <a:rPr b="1" i="0" lang="ko-KR" sz="2400" u="none" cap="none" strike="noStrike">
                <a:solidFill>
                  <a:srgbClr val="44CCE5"/>
                </a:solidFill>
                <a:latin typeface="Calibri"/>
                <a:ea typeface="Calibri"/>
                <a:cs typeface="Calibri"/>
                <a:sym typeface="Calibri"/>
              </a:rPr>
              <a:t>데이터</a:t>
            </a:r>
            <a:endParaRPr b="1"/>
          </a:p>
        </p:txBody>
      </p:sp>
      <p:sp>
        <p:nvSpPr>
          <p:cNvPr id="189" name="Google Shape;189;g34a905a7a6e_1_110"/>
          <p:cNvSpPr txBox="1"/>
          <p:nvPr/>
        </p:nvSpPr>
        <p:spPr>
          <a:xfrm>
            <a:off x="5346700" y="4445000"/>
            <a:ext cx="3645000" cy="3073500"/>
          </a:xfrm>
          <a:prstGeom prst="rect">
            <a:avLst/>
          </a:prstGeom>
          <a:noFill/>
          <a:ln>
            <a:noFill/>
          </a:ln>
        </p:spPr>
        <p:txBody>
          <a:bodyPr anchorCtr="0" anchor="t" bIns="0" lIns="0" spcFirstLastPara="1" rIns="0" wrap="square" tIns="0">
            <a:noAutofit/>
          </a:bodyPr>
          <a:lstStyle/>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경제지표</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수집</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GDP </a:t>
            </a:r>
            <a:r>
              <a:rPr b="0" i="0" lang="ko-KR" sz="2200" u="none" cap="none" strike="noStrike">
                <a:solidFill>
                  <a:srgbClr val="666666"/>
                </a:solidFill>
                <a:latin typeface="Calibri"/>
                <a:ea typeface="Calibri"/>
                <a:cs typeface="Calibri"/>
                <a:sym typeface="Calibri"/>
              </a:rPr>
              <a:t>성장률</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물가상승률</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실업률</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무역수지</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주가지수</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환율</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데이터</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글로벌</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경제지표</a:t>
            </a:r>
            <a:endParaRPr b="0" i="0" sz="2200" u="none" cap="none" strike="noStrike">
              <a:solidFill>
                <a:srgbClr val="666666"/>
              </a:solidFill>
              <a:latin typeface="Calibri"/>
              <a:ea typeface="Calibri"/>
              <a:cs typeface="Calibri"/>
              <a:sym typeface="Calibri"/>
            </a:endParaRPr>
          </a:p>
          <a:p>
            <a:pPr indent="0" lvl="0" marL="0" marR="0" rtl="0" algn="ctr">
              <a:lnSpc>
                <a:spcPct val="99600"/>
              </a:lnSpc>
              <a:spcBef>
                <a:spcPts val="0"/>
              </a:spcBef>
              <a:spcAft>
                <a:spcPts val="0"/>
              </a:spcAft>
              <a:buNone/>
            </a:pPr>
            <a:r>
              <a:rPr lang="ko-KR" sz="2200">
                <a:solidFill>
                  <a:srgbClr val="666666"/>
                </a:solidFill>
                <a:latin typeface="Calibri"/>
                <a:ea typeface="Calibri"/>
                <a:cs typeface="Calibri"/>
                <a:sym typeface="Calibri"/>
              </a:rPr>
              <a:t>.</a:t>
            </a:r>
            <a:endParaRPr sz="2200">
              <a:solidFill>
                <a:srgbClr val="666666"/>
              </a:solidFill>
              <a:latin typeface="Calibri"/>
              <a:ea typeface="Calibri"/>
              <a:cs typeface="Calibri"/>
              <a:sym typeface="Calibri"/>
            </a:endParaRPr>
          </a:p>
          <a:p>
            <a:pPr indent="0" lvl="0" marL="0" marR="0" rtl="0" algn="ctr">
              <a:lnSpc>
                <a:spcPct val="99600"/>
              </a:lnSpc>
              <a:spcBef>
                <a:spcPts val="0"/>
              </a:spcBef>
              <a:spcAft>
                <a:spcPts val="0"/>
              </a:spcAft>
              <a:buNone/>
            </a:pPr>
            <a:r>
              <a:rPr lang="ko-KR" sz="2200">
                <a:solidFill>
                  <a:srgbClr val="666666"/>
                </a:solidFill>
                <a:latin typeface="Calibri"/>
                <a:ea typeface="Calibri"/>
                <a:cs typeface="Calibri"/>
                <a:sym typeface="Calibri"/>
              </a:rPr>
              <a:t>.</a:t>
            </a:r>
            <a:endParaRPr sz="2200">
              <a:solidFill>
                <a:srgbClr val="666666"/>
              </a:solidFill>
              <a:latin typeface="Calibri"/>
              <a:ea typeface="Calibri"/>
              <a:cs typeface="Calibri"/>
              <a:sym typeface="Calibri"/>
            </a:endParaRPr>
          </a:p>
          <a:p>
            <a:pPr indent="0" lvl="0" marL="0" marR="0" rtl="0" algn="ctr">
              <a:lnSpc>
                <a:spcPct val="99600"/>
              </a:lnSpc>
              <a:spcBef>
                <a:spcPts val="0"/>
              </a:spcBef>
              <a:spcAft>
                <a:spcPts val="0"/>
              </a:spcAft>
              <a:buNone/>
            </a:pPr>
            <a:r>
              <a:rPr lang="ko-KR" sz="2200">
                <a:solidFill>
                  <a:srgbClr val="666666"/>
                </a:solidFill>
                <a:latin typeface="Calibri"/>
                <a:ea typeface="Calibri"/>
                <a:cs typeface="Calibri"/>
                <a:sym typeface="Calibri"/>
              </a:rPr>
              <a:t>.</a:t>
            </a:r>
            <a:endParaRPr sz="2200">
              <a:solidFill>
                <a:srgbClr val="666666"/>
              </a:solidFill>
              <a:latin typeface="Calibri"/>
              <a:ea typeface="Calibri"/>
              <a:cs typeface="Calibri"/>
              <a:sym typeface="Calibri"/>
            </a:endParaRPr>
          </a:p>
          <a:p>
            <a:pPr indent="0" lvl="0" marL="0" marR="0" rtl="0" algn="ctr">
              <a:lnSpc>
                <a:spcPct val="99600"/>
              </a:lnSpc>
              <a:spcBef>
                <a:spcPts val="0"/>
              </a:spcBef>
              <a:spcAft>
                <a:spcPts val="0"/>
              </a:spcAft>
              <a:buNone/>
            </a:pPr>
            <a:r>
              <a:t/>
            </a:r>
            <a:endParaRPr sz="2200">
              <a:solidFill>
                <a:srgbClr val="666666"/>
              </a:solidFill>
              <a:latin typeface="Calibri"/>
              <a:ea typeface="Calibri"/>
              <a:cs typeface="Calibri"/>
              <a:sym typeface="Calibri"/>
            </a:endParaRPr>
          </a:p>
        </p:txBody>
      </p:sp>
      <p:pic>
        <p:nvPicPr>
          <p:cNvPr id="190" name="Google Shape;190;g34a905a7a6e_1_110"/>
          <p:cNvPicPr preferRelativeResize="0"/>
          <p:nvPr/>
        </p:nvPicPr>
        <p:blipFill rotWithShape="1">
          <a:blip r:embed="rId10">
            <a:alphaModFix/>
          </a:blip>
          <a:srcRect b="0" l="0" r="0" t="0"/>
          <a:stretch/>
        </p:blipFill>
        <p:spPr>
          <a:xfrm>
            <a:off x="9385300" y="3035300"/>
            <a:ext cx="3975100" cy="6197600"/>
          </a:xfrm>
          <a:prstGeom prst="rect">
            <a:avLst/>
          </a:prstGeom>
          <a:noFill/>
          <a:ln>
            <a:noFill/>
          </a:ln>
          <a:effectLst>
            <a:outerShdw blurRad="137490" dir="5400000" dist="152773">
              <a:srgbClr val="CDD9ED">
                <a:alpha val="40780"/>
              </a:srgbClr>
            </a:outerShdw>
          </a:effectLst>
        </p:spPr>
      </p:pic>
      <p:pic>
        <p:nvPicPr>
          <p:cNvPr id="191" name="Google Shape;191;g34a905a7a6e_1_110"/>
          <p:cNvPicPr preferRelativeResize="0"/>
          <p:nvPr/>
        </p:nvPicPr>
        <p:blipFill rotWithShape="1">
          <a:blip r:embed="rId11">
            <a:alphaModFix amt="54000"/>
          </a:blip>
          <a:srcRect b="0" l="0" r="0" t="0"/>
          <a:stretch/>
        </p:blipFill>
        <p:spPr>
          <a:xfrm rot="10800000">
            <a:off x="9575800" y="4241800"/>
            <a:ext cx="3594100" cy="12700"/>
          </a:xfrm>
          <a:prstGeom prst="rect">
            <a:avLst/>
          </a:prstGeom>
          <a:noFill/>
          <a:ln>
            <a:noFill/>
          </a:ln>
        </p:spPr>
      </p:pic>
      <p:sp>
        <p:nvSpPr>
          <p:cNvPr id="192" name="Google Shape;192;g34a905a7a6e_1_110"/>
          <p:cNvSpPr txBox="1"/>
          <p:nvPr/>
        </p:nvSpPr>
        <p:spPr>
          <a:xfrm>
            <a:off x="9537700" y="3416300"/>
            <a:ext cx="3645000" cy="4191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2400" u="none" cap="none" strike="noStrike">
                <a:solidFill>
                  <a:srgbClr val="44CCE5"/>
                </a:solidFill>
                <a:latin typeface="Calibri"/>
                <a:ea typeface="Calibri"/>
                <a:cs typeface="Calibri"/>
                <a:sym typeface="Calibri"/>
              </a:rPr>
              <a:t>비정형</a:t>
            </a:r>
            <a:r>
              <a:rPr b="1" i="0" lang="ko-KR" sz="2400" u="none" cap="none" strike="noStrike">
                <a:solidFill>
                  <a:srgbClr val="44CCE5"/>
                </a:solidFill>
              </a:rPr>
              <a:t> </a:t>
            </a:r>
            <a:r>
              <a:rPr b="1" i="0" lang="ko-KR" sz="2400" u="none" cap="none" strike="noStrike">
                <a:solidFill>
                  <a:srgbClr val="44CCE5"/>
                </a:solidFill>
                <a:latin typeface="Calibri"/>
                <a:ea typeface="Calibri"/>
                <a:cs typeface="Calibri"/>
                <a:sym typeface="Calibri"/>
              </a:rPr>
              <a:t>데이터</a:t>
            </a:r>
            <a:endParaRPr b="1"/>
          </a:p>
        </p:txBody>
      </p:sp>
      <p:sp>
        <p:nvSpPr>
          <p:cNvPr id="193" name="Google Shape;193;g34a905a7a6e_1_110"/>
          <p:cNvSpPr txBox="1"/>
          <p:nvPr/>
        </p:nvSpPr>
        <p:spPr>
          <a:xfrm>
            <a:off x="9550400" y="4445000"/>
            <a:ext cx="3645000" cy="2743200"/>
          </a:xfrm>
          <a:prstGeom prst="rect">
            <a:avLst/>
          </a:prstGeom>
          <a:noFill/>
          <a:ln>
            <a:noFill/>
          </a:ln>
        </p:spPr>
        <p:txBody>
          <a:bodyPr anchorCtr="0" anchor="t" bIns="0" lIns="0" spcFirstLastPara="1" rIns="0" wrap="square" tIns="0">
            <a:noAutofit/>
          </a:bodyPr>
          <a:lstStyle/>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금융문서</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수집</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lang="ko-KR" sz="2200">
                <a:solidFill>
                  <a:srgbClr val="666666"/>
                </a:solidFill>
                <a:latin typeface="Calibri"/>
                <a:ea typeface="Calibri"/>
                <a:cs typeface="Calibri"/>
                <a:sym typeface="Calibri"/>
              </a:rPr>
              <a:t>통화정책방향결정문</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경제</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뉴스</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기사</a:t>
            </a:r>
            <a:endParaRPr>
              <a:solidFill>
                <a:srgbClr val="666666"/>
              </a:solidFill>
            </a:endParaRPr>
          </a:p>
          <a:p>
            <a:pPr indent="0" lvl="0" marL="0" marR="0" rtl="0" algn="ctr">
              <a:lnSpc>
                <a:spcPct val="99600"/>
              </a:lnSpc>
              <a:spcBef>
                <a:spcPts val="0"/>
              </a:spcBef>
              <a:spcAft>
                <a:spcPts val="0"/>
              </a:spcAft>
              <a:buNone/>
            </a:pPr>
            <a:r>
              <a:t/>
            </a:r>
            <a:endParaRPr>
              <a:solidFill>
                <a:srgbClr val="666666"/>
              </a:solidFill>
            </a:endParaRPr>
          </a:p>
        </p:txBody>
      </p:sp>
      <p:pic>
        <p:nvPicPr>
          <p:cNvPr id="194" name="Google Shape;194;g34a905a7a6e_1_110"/>
          <p:cNvPicPr preferRelativeResize="0"/>
          <p:nvPr/>
        </p:nvPicPr>
        <p:blipFill rotWithShape="1">
          <a:blip r:embed="rId10">
            <a:alphaModFix/>
          </a:blip>
          <a:srcRect b="0" l="0" r="0" t="0"/>
          <a:stretch/>
        </p:blipFill>
        <p:spPr>
          <a:xfrm>
            <a:off x="13576300" y="3035300"/>
            <a:ext cx="3975100" cy="6197600"/>
          </a:xfrm>
          <a:prstGeom prst="rect">
            <a:avLst/>
          </a:prstGeom>
          <a:noFill/>
          <a:ln>
            <a:noFill/>
          </a:ln>
          <a:effectLst>
            <a:outerShdw blurRad="137490" dir="5400000" dist="152773">
              <a:srgbClr val="CDD9ED">
                <a:alpha val="40780"/>
              </a:srgbClr>
            </a:outerShdw>
          </a:effectLst>
        </p:spPr>
      </p:pic>
      <p:pic>
        <p:nvPicPr>
          <p:cNvPr id="195" name="Google Shape;195;g34a905a7a6e_1_110"/>
          <p:cNvPicPr preferRelativeResize="0"/>
          <p:nvPr/>
        </p:nvPicPr>
        <p:blipFill rotWithShape="1">
          <a:blip r:embed="rId11">
            <a:alphaModFix amt="54000"/>
          </a:blip>
          <a:srcRect b="0" l="0" r="0" t="0"/>
          <a:stretch/>
        </p:blipFill>
        <p:spPr>
          <a:xfrm rot="10800000">
            <a:off x="13766800" y="4241800"/>
            <a:ext cx="3594100" cy="12700"/>
          </a:xfrm>
          <a:prstGeom prst="rect">
            <a:avLst/>
          </a:prstGeom>
          <a:noFill/>
          <a:ln>
            <a:noFill/>
          </a:ln>
        </p:spPr>
      </p:pic>
      <p:sp>
        <p:nvSpPr>
          <p:cNvPr id="196" name="Google Shape;196;g34a905a7a6e_1_110"/>
          <p:cNvSpPr txBox="1"/>
          <p:nvPr/>
        </p:nvSpPr>
        <p:spPr>
          <a:xfrm>
            <a:off x="13728700" y="3416300"/>
            <a:ext cx="3645000" cy="419100"/>
          </a:xfrm>
          <a:prstGeom prst="rect">
            <a:avLst/>
          </a:prstGeom>
          <a:noFill/>
          <a:ln>
            <a:noFill/>
          </a:ln>
        </p:spPr>
        <p:txBody>
          <a:bodyPr anchorCtr="0" anchor="ctr" bIns="0" lIns="0" spcFirstLastPara="1" rIns="0" wrap="square" tIns="0">
            <a:noAutofit/>
          </a:bodyPr>
          <a:lstStyle/>
          <a:p>
            <a:pPr indent="0" lvl="0" marL="0" marR="0" rtl="0" algn="ctr">
              <a:lnSpc>
                <a:spcPct val="99600"/>
              </a:lnSpc>
              <a:spcBef>
                <a:spcPts val="0"/>
              </a:spcBef>
              <a:spcAft>
                <a:spcPts val="0"/>
              </a:spcAft>
              <a:buNone/>
            </a:pPr>
            <a:r>
              <a:rPr b="1" i="0" lang="ko-KR" sz="2400" u="none" cap="none" strike="noStrike">
                <a:solidFill>
                  <a:srgbClr val="44CCE5"/>
                </a:solidFill>
                <a:latin typeface="Calibri"/>
                <a:ea typeface="Calibri"/>
                <a:cs typeface="Calibri"/>
                <a:sym typeface="Calibri"/>
              </a:rPr>
              <a:t>데이터</a:t>
            </a:r>
            <a:r>
              <a:rPr b="1" i="0" lang="ko-KR" sz="2400" u="none" cap="none" strike="noStrike">
                <a:solidFill>
                  <a:srgbClr val="44CCE5"/>
                </a:solidFill>
              </a:rPr>
              <a:t> </a:t>
            </a:r>
            <a:r>
              <a:rPr b="1" i="0" lang="ko-KR" sz="2400" u="none" cap="none" strike="noStrike">
                <a:solidFill>
                  <a:srgbClr val="44CCE5"/>
                </a:solidFill>
                <a:latin typeface="Calibri"/>
                <a:ea typeface="Calibri"/>
                <a:cs typeface="Calibri"/>
                <a:sym typeface="Calibri"/>
              </a:rPr>
              <a:t>전처리</a:t>
            </a:r>
            <a:endParaRPr b="1"/>
          </a:p>
        </p:txBody>
      </p:sp>
      <p:sp>
        <p:nvSpPr>
          <p:cNvPr id="197" name="Google Shape;197;g34a905a7a6e_1_110"/>
          <p:cNvSpPr txBox="1"/>
          <p:nvPr/>
        </p:nvSpPr>
        <p:spPr>
          <a:xfrm>
            <a:off x="13741400" y="4445000"/>
            <a:ext cx="3645000" cy="2400300"/>
          </a:xfrm>
          <a:prstGeom prst="rect">
            <a:avLst/>
          </a:prstGeom>
          <a:noFill/>
          <a:ln>
            <a:noFill/>
          </a:ln>
        </p:spPr>
        <p:txBody>
          <a:bodyPr anchorCtr="0" anchor="t" bIns="0" lIns="0" spcFirstLastPara="1" rIns="0" wrap="square" tIns="0">
            <a:noAutofit/>
          </a:bodyPr>
          <a:lstStyle/>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결측치</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처리</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이상치</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제거</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정규화</a:t>
            </a:r>
            <a:r>
              <a:rPr b="0" i="0" lang="ko-KR" sz="2200" u="none" cap="none" strike="noStrike">
                <a:solidFill>
                  <a:srgbClr val="666666"/>
                </a:solidFill>
                <a:latin typeface="Arial"/>
                <a:ea typeface="Arial"/>
                <a:cs typeface="Arial"/>
                <a:sym typeface="Arial"/>
              </a:rPr>
              <a:t> &amp; </a:t>
            </a:r>
            <a:r>
              <a:rPr b="0" i="0" lang="ko-KR" sz="2200" u="none" cap="none" strike="noStrike">
                <a:solidFill>
                  <a:srgbClr val="666666"/>
                </a:solidFill>
                <a:latin typeface="Calibri"/>
                <a:ea typeface="Calibri"/>
                <a:cs typeface="Calibri"/>
                <a:sym typeface="Calibri"/>
              </a:rPr>
              <a:t>표준화</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텍스트</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정제</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형태소</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분석</a:t>
            </a:r>
            <a:endParaRPr>
              <a:solidFill>
                <a:srgbClr val="666666"/>
              </a:solidFill>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불용어</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제거</a:t>
            </a:r>
            <a:endParaRPr b="0" i="0" sz="2200" u="none" cap="none" strike="noStrike">
              <a:solidFill>
                <a:srgbClr val="666666"/>
              </a:solidFill>
              <a:latin typeface="Calibri"/>
              <a:ea typeface="Calibri"/>
              <a:cs typeface="Calibri"/>
              <a:sym typeface="Calibri"/>
            </a:endParaRPr>
          </a:p>
          <a:p>
            <a:pPr indent="0" lvl="0" marL="0" rtl="0" algn="ctr">
              <a:lnSpc>
                <a:spcPct val="99600"/>
              </a:lnSpc>
              <a:spcBef>
                <a:spcPts val="0"/>
              </a:spcBef>
              <a:spcAft>
                <a:spcPts val="0"/>
              </a:spcAft>
              <a:buClr>
                <a:schemeClr val="dk1"/>
              </a:buClr>
              <a:buFont typeface="Arial"/>
              <a:buNone/>
            </a:pPr>
            <a:r>
              <a:rPr lang="ko-KR" sz="2200">
                <a:solidFill>
                  <a:srgbClr val="666666"/>
                </a:solidFill>
              </a:rPr>
              <a:t>- </a:t>
            </a:r>
            <a:r>
              <a:rPr lang="ko-KR" sz="2200">
                <a:solidFill>
                  <a:srgbClr val="666666"/>
                </a:solidFill>
                <a:latin typeface="Calibri"/>
                <a:ea typeface="Calibri"/>
                <a:cs typeface="Calibri"/>
                <a:sym typeface="Calibri"/>
              </a:rPr>
              <a:t>시계열</a:t>
            </a:r>
            <a:r>
              <a:rPr lang="ko-KR" sz="2200">
                <a:solidFill>
                  <a:srgbClr val="666666"/>
                </a:solidFill>
              </a:rPr>
              <a:t> </a:t>
            </a:r>
            <a:r>
              <a:rPr lang="ko-KR" sz="2200">
                <a:solidFill>
                  <a:srgbClr val="666666"/>
                </a:solidFill>
                <a:latin typeface="Calibri"/>
                <a:ea typeface="Calibri"/>
                <a:cs typeface="Calibri"/>
                <a:sym typeface="Calibri"/>
              </a:rPr>
              <a:t>데이터</a:t>
            </a:r>
            <a:r>
              <a:rPr lang="ko-KR" sz="2200">
                <a:solidFill>
                  <a:srgbClr val="666666"/>
                </a:solidFill>
              </a:rPr>
              <a:t> </a:t>
            </a:r>
            <a:r>
              <a:rPr lang="ko-KR" sz="2200">
                <a:solidFill>
                  <a:srgbClr val="666666"/>
                </a:solidFill>
                <a:latin typeface="Calibri"/>
                <a:ea typeface="Calibri"/>
                <a:cs typeface="Calibri"/>
                <a:sym typeface="Calibri"/>
              </a:rPr>
              <a:t>구조화</a:t>
            </a:r>
            <a:endParaRPr sz="2200">
              <a:solidFill>
                <a:srgbClr val="666666"/>
              </a:solidFill>
              <a:latin typeface="Calibri"/>
              <a:ea typeface="Calibri"/>
              <a:cs typeface="Calibri"/>
              <a:sym typeface="Calibri"/>
            </a:endParaRPr>
          </a:p>
          <a:p>
            <a:pPr indent="0" lvl="0" marL="0" marR="0" rtl="0" algn="ctr">
              <a:lnSpc>
                <a:spcPct val="99600"/>
              </a:lnSpc>
              <a:spcBef>
                <a:spcPts val="0"/>
              </a:spcBef>
              <a:spcAft>
                <a:spcPts val="0"/>
              </a:spcAft>
              <a:buNone/>
            </a:pP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데이터</a:t>
            </a:r>
            <a:r>
              <a:rPr b="0" i="0" lang="ko-KR" sz="2200" u="none" cap="none" strike="noStrike">
                <a:solidFill>
                  <a:srgbClr val="666666"/>
                </a:solidFill>
                <a:latin typeface="Arial"/>
                <a:ea typeface="Arial"/>
                <a:cs typeface="Arial"/>
                <a:sym typeface="Arial"/>
              </a:rPr>
              <a:t> </a:t>
            </a:r>
            <a:r>
              <a:rPr b="0" i="0" lang="ko-KR" sz="2200" u="none" cap="none" strike="noStrike">
                <a:solidFill>
                  <a:srgbClr val="666666"/>
                </a:solidFill>
                <a:latin typeface="Calibri"/>
                <a:ea typeface="Calibri"/>
                <a:cs typeface="Calibri"/>
                <a:sym typeface="Calibri"/>
              </a:rPr>
              <a:t>통합</a:t>
            </a:r>
            <a:endParaRPr b="0" i="0" sz="2200" u="none" cap="none" strike="noStrike">
              <a:solidFill>
                <a:srgbClr val="666666"/>
              </a:solidFill>
              <a:latin typeface="Calibri"/>
              <a:ea typeface="Calibri"/>
              <a:cs typeface="Calibri"/>
              <a:sym typeface="Calibri"/>
            </a:endParaRPr>
          </a:p>
          <a:p>
            <a:pPr indent="0" lvl="0" marL="0" marR="0" rtl="0" algn="ctr">
              <a:lnSpc>
                <a:spcPct val="99600"/>
              </a:lnSpc>
              <a:spcBef>
                <a:spcPts val="0"/>
              </a:spcBef>
              <a:spcAft>
                <a:spcPts val="0"/>
              </a:spcAft>
              <a:buNone/>
            </a:pPr>
            <a:r>
              <a:rPr lang="ko-KR" sz="2200">
                <a:solidFill>
                  <a:srgbClr val="666666"/>
                </a:solidFill>
                <a:latin typeface="Calibri"/>
                <a:ea typeface="Calibri"/>
                <a:cs typeface="Calibri"/>
                <a:sym typeface="Calibri"/>
              </a:rPr>
              <a:t>- 데이터베이스화</a:t>
            </a:r>
            <a:endParaRPr sz="2200">
              <a:solidFill>
                <a:srgbClr val="666666"/>
              </a:solidFill>
              <a:latin typeface="Calibri"/>
              <a:ea typeface="Calibri"/>
              <a:cs typeface="Calibri"/>
              <a:sym typeface="Calibri"/>
            </a:endParaRPr>
          </a:p>
        </p:txBody>
      </p:sp>
      <p:sp>
        <p:nvSpPr>
          <p:cNvPr id="198" name="Google Shape;198;g34a905a7a6e_1_110"/>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02. 주요데이터 소개	</a:t>
            </a:r>
            <a:endParaRPr b="1" sz="3000">
              <a:solidFill>
                <a:srgbClr val="3958E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g34930e08122_1_6"/>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grpSp>
        <p:nvGrpSpPr>
          <p:cNvPr id="204" name="Google Shape;204;g34930e08122_1_6"/>
          <p:cNvGrpSpPr/>
          <p:nvPr/>
        </p:nvGrpSpPr>
        <p:grpSpPr>
          <a:xfrm>
            <a:off x="1423475" y="3731475"/>
            <a:ext cx="9983650" cy="5678625"/>
            <a:chOff x="163725" y="3638550"/>
            <a:chExt cx="9983650" cy="5678625"/>
          </a:xfrm>
        </p:grpSpPr>
        <p:pic>
          <p:nvPicPr>
            <p:cNvPr id="205" name="Google Shape;205;g34930e08122_1_6"/>
            <p:cNvPicPr preferRelativeResize="0"/>
            <p:nvPr/>
          </p:nvPicPr>
          <p:blipFill>
            <a:blip r:embed="rId4">
              <a:alphaModFix/>
            </a:blip>
            <a:stretch>
              <a:fillRect/>
            </a:stretch>
          </p:blipFill>
          <p:spPr>
            <a:xfrm>
              <a:off x="163725" y="3638550"/>
              <a:ext cx="8639175" cy="300990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206" name="Google Shape;206;g34930e08122_1_6"/>
            <p:cNvPicPr preferRelativeResize="0"/>
            <p:nvPr/>
          </p:nvPicPr>
          <p:blipFill rotWithShape="1">
            <a:blip r:embed="rId5">
              <a:alphaModFix/>
            </a:blip>
            <a:srcRect b="10071" l="0" r="0" t="0"/>
            <a:stretch/>
          </p:blipFill>
          <p:spPr>
            <a:xfrm>
              <a:off x="163725" y="6864225"/>
              <a:ext cx="9983650" cy="24529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grpSp>
      <p:sp>
        <p:nvSpPr>
          <p:cNvPr id="207" name="Google Shape;207;g34930e08122_1_6"/>
          <p:cNvSpPr txBox="1"/>
          <p:nvPr/>
        </p:nvSpPr>
        <p:spPr>
          <a:xfrm>
            <a:off x="1030275" y="1034825"/>
            <a:ext cx="11689500" cy="4117800"/>
          </a:xfrm>
          <a:prstGeom prst="rect">
            <a:avLst/>
          </a:prstGeom>
          <a:noFill/>
          <a:ln>
            <a:noFill/>
          </a:ln>
        </p:spPr>
        <p:txBody>
          <a:bodyPr anchorCtr="0" anchor="t" bIns="45700" lIns="91425" spcFirstLastPara="1" rIns="91425" wrap="square" tIns="45700">
            <a:normAutofit/>
          </a:bodyPr>
          <a:lstStyle/>
          <a:p>
            <a:pPr indent="-400050" lvl="0" marL="457200" rtl="0" algn="l">
              <a:lnSpc>
                <a:spcPct val="150000"/>
              </a:lnSpc>
              <a:spcBef>
                <a:spcPts val="1000"/>
              </a:spcBef>
              <a:spcAft>
                <a:spcPts val="0"/>
              </a:spcAft>
              <a:buClr>
                <a:srgbClr val="3958E3"/>
              </a:buClr>
              <a:buSzPts val="2700"/>
              <a:buFont typeface="Calibri"/>
              <a:buAutoNum type="arabicPeriod"/>
            </a:pPr>
            <a:r>
              <a:rPr b="1" lang="ko-KR" sz="2700">
                <a:solidFill>
                  <a:srgbClr val="3958E3"/>
                </a:solidFill>
                <a:latin typeface="Calibri"/>
                <a:ea typeface="Calibri"/>
                <a:cs typeface="Calibri"/>
                <a:sym typeface="Calibri"/>
              </a:rPr>
              <a:t>정형데이터</a:t>
            </a:r>
            <a:endParaRPr b="1" sz="2700">
              <a:solidFill>
                <a:srgbClr val="3958E3"/>
              </a:solidFill>
              <a:latin typeface="Calibri"/>
              <a:ea typeface="Calibri"/>
              <a:cs typeface="Calibri"/>
              <a:sym typeface="Calibri"/>
            </a:endParaRPr>
          </a:p>
          <a:p>
            <a:pPr indent="-381000" lvl="0" marL="457200" rtl="0" algn="l">
              <a:lnSpc>
                <a:spcPct val="150000"/>
              </a:lnSpc>
              <a:spcBef>
                <a:spcPts val="0"/>
              </a:spcBef>
              <a:spcAft>
                <a:spcPts val="0"/>
              </a:spcAft>
              <a:buClr>
                <a:srgbClr val="666666"/>
              </a:buClr>
              <a:buSzPts val="2400"/>
              <a:buChar char="-"/>
            </a:pPr>
            <a:r>
              <a:rPr lang="ko-KR" sz="2400">
                <a:solidFill>
                  <a:srgbClr val="666666"/>
                </a:solidFill>
                <a:latin typeface="Malgun Gothic"/>
                <a:ea typeface="Malgun Gothic"/>
                <a:cs typeface="Malgun Gothic"/>
                <a:sym typeface="Malgun Gothic"/>
              </a:rPr>
              <a:t>수집 기간: 2008.01.01 ~ 2024.12.31</a:t>
            </a:r>
            <a:endParaRPr sz="2400">
              <a:solidFill>
                <a:srgbClr val="666666"/>
              </a:solidFill>
              <a:latin typeface="Malgun Gothic"/>
              <a:ea typeface="Malgun Gothic"/>
              <a:cs typeface="Malgun Gothic"/>
              <a:sym typeface="Malgun Gothic"/>
            </a:endParaRPr>
          </a:p>
          <a:p>
            <a:pPr indent="-381000" lvl="0" marL="457200" rtl="0" algn="l">
              <a:lnSpc>
                <a:spcPct val="150000"/>
              </a:lnSpc>
              <a:spcBef>
                <a:spcPts val="0"/>
              </a:spcBef>
              <a:spcAft>
                <a:spcPts val="0"/>
              </a:spcAft>
              <a:buClr>
                <a:srgbClr val="666666"/>
              </a:buClr>
              <a:buSzPts val="2400"/>
              <a:buChar char="-"/>
            </a:pPr>
            <a:r>
              <a:rPr lang="ko-KR" sz="2400">
                <a:solidFill>
                  <a:srgbClr val="666666"/>
                </a:solidFill>
                <a:latin typeface="Malgun Gothic"/>
                <a:ea typeface="Malgun Gothic"/>
                <a:cs typeface="Malgun Gothic"/>
                <a:sym typeface="Malgun Gothic"/>
              </a:rPr>
              <a:t>정형 데이터 : 한국은행 기준금리(target)</a:t>
            </a:r>
            <a:r>
              <a:rPr lang="ko-KR" sz="2400">
                <a:solidFill>
                  <a:srgbClr val="666666"/>
                </a:solidFill>
                <a:latin typeface="Malgun Gothic"/>
                <a:ea typeface="Malgun Gothic"/>
                <a:cs typeface="Malgun Gothic"/>
                <a:sym typeface="Malgun Gothic"/>
              </a:rPr>
              <a:t> 및 100대 </a:t>
            </a:r>
            <a:r>
              <a:rPr lang="ko-KR" sz="2400">
                <a:solidFill>
                  <a:srgbClr val="666666"/>
                </a:solidFill>
                <a:latin typeface="Malgun Gothic"/>
                <a:ea typeface="Malgun Gothic"/>
                <a:cs typeface="Malgun Gothic"/>
                <a:sym typeface="Malgun Gothic"/>
              </a:rPr>
              <a:t>경제 지표(</a:t>
            </a:r>
            <a:r>
              <a:rPr lang="ko-KR" sz="2400">
                <a:solidFill>
                  <a:srgbClr val="666666"/>
                </a:solidFill>
                <a:latin typeface="Malgun Gothic"/>
                <a:ea typeface="Malgun Gothic"/>
                <a:cs typeface="Malgun Gothic"/>
                <a:sym typeface="Malgun Gothic"/>
              </a:rPr>
              <a:t>features)</a:t>
            </a:r>
            <a:endParaRPr sz="2400">
              <a:solidFill>
                <a:srgbClr val="666666"/>
              </a:solidFill>
              <a:latin typeface="Malgun Gothic"/>
              <a:ea typeface="Malgun Gothic"/>
              <a:cs typeface="Malgun Gothic"/>
              <a:sym typeface="Malgun Gothic"/>
            </a:endParaRPr>
          </a:p>
          <a:p>
            <a:pPr indent="-381000" lvl="0" marL="457200" rtl="0" algn="l">
              <a:lnSpc>
                <a:spcPct val="150000"/>
              </a:lnSpc>
              <a:spcBef>
                <a:spcPts val="0"/>
              </a:spcBef>
              <a:spcAft>
                <a:spcPts val="0"/>
              </a:spcAft>
              <a:buClr>
                <a:srgbClr val="666666"/>
              </a:buClr>
              <a:buSzPts val="2400"/>
              <a:buFont typeface="Malgun Gothic"/>
              <a:buChar char="-"/>
            </a:pPr>
            <a:r>
              <a:rPr lang="ko-KR" sz="2400">
                <a:solidFill>
                  <a:srgbClr val="666666"/>
                </a:solidFill>
                <a:latin typeface="Malgun Gothic"/>
                <a:ea typeface="Malgun Gothic"/>
                <a:cs typeface="Malgun Gothic"/>
                <a:sym typeface="Malgun Gothic"/>
              </a:rPr>
              <a:t>출처 : 한국은행 경제통계시스템 (https://ecos.bok.or.kr/#/)</a:t>
            </a:r>
            <a:endParaRPr sz="2400">
              <a:solidFill>
                <a:srgbClr val="666666"/>
              </a:solidFill>
              <a:latin typeface="Malgun Gothic"/>
              <a:ea typeface="Malgun Gothic"/>
              <a:cs typeface="Malgun Gothic"/>
              <a:sym typeface="Malgun Gothic"/>
            </a:endParaRPr>
          </a:p>
          <a:p>
            <a:pPr indent="0" lvl="0" marL="457200" rtl="0" algn="ctr">
              <a:lnSpc>
                <a:spcPct val="150000"/>
              </a:lnSpc>
              <a:spcBef>
                <a:spcPts val="1000"/>
              </a:spcBef>
              <a:spcAft>
                <a:spcPts val="0"/>
              </a:spcAft>
              <a:buNone/>
            </a:pPr>
            <a:r>
              <a:t/>
            </a:r>
            <a:endParaRPr sz="2400">
              <a:solidFill>
                <a:srgbClr val="000000"/>
              </a:solidFill>
              <a:latin typeface="Malgun Gothic"/>
              <a:ea typeface="Malgun Gothic"/>
              <a:cs typeface="Malgun Gothic"/>
              <a:sym typeface="Malgun Gothic"/>
            </a:endParaRPr>
          </a:p>
        </p:txBody>
      </p:sp>
      <p:grpSp>
        <p:nvGrpSpPr>
          <p:cNvPr id="208" name="Google Shape;208;g34930e08122_1_6"/>
          <p:cNvGrpSpPr/>
          <p:nvPr/>
        </p:nvGrpSpPr>
        <p:grpSpPr>
          <a:xfrm>
            <a:off x="12044175" y="2055786"/>
            <a:ext cx="3491773" cy="6517658"/>
            <a:chOff x="12213333" y="1202776"/>
            <a:chExt cx="3390400" cy="6439101"/>
          </a:xfrm>
        </p:grpSpPr>
        <p:pic>
          <p:nvPicPr>
            <p:cNvPr id="209" name="Google Shape;209;g34930e08122_1_6"/>
            <p:cNvPicPr preferRelativeResize="0"/>
            <p:nvPr/>
          </p:nvPicPr>
          <p:blipFill>
            <a:blip r:embed="rId6">
              <a:alphaModFix/>
            </a:blip>
            <a:stretch>
              <a:fillRect/>
            </a:stretch>
          </p:blipFill>
          <p:spPr>
            <a:xfrm>
              <a:off x="12213333" y="1202777"/>
              <a:ext cx="2453206" cy="633707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210" name="Google Shape;210;g34930e08122_1_6"/>
            <p:cNvPicPr preferRelativeResize="0"/>
            <p:nvPr/>
          </p:nvPicPr>
          <p:blipFill>
            <a:blip r:embed="rId7">
              <a:alphaModFix/>
            </a:blip>
            <a:stretch>
              <a:fillRect/>
            </a:stretch>
          </p:blipFill>
          <p:spPr>
            <a:xfrm>
              <a:off x="13739075" y="1202776"/>
              <a:ext cx="1864657" cy="6439101"/>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grpSp>
      <p:grpSp>
        <p:nvGrpSpPr>
          <p:cNvPr id="211" name="Google Shape;211;g34930e08122_1_6"/>
          <p:cNvGrpSpPr/>
          <p:nvPr/>
        </p:nvGrpSpPr>
        <p:grpSpPr>
          <a:xfrm>
            <a:off x="12954521" y="4343384"/>
            <a:ext cx="4903195" cy="5341538"/>
            <a:chOff x="4094675" y="2710350"/>
            <a:chExt cx="7611293" cy="7171775"/>
          </a:xfrm>
        </p:grpSpPr>
        <p:pic>
          <p:nvPicPr>
            <p:cNvPr id="212" name="Google Shape;212;g34930e08122_1_6"/>
            <p:cNvPicPr preferRelativeResize="0"/>
            <p:nvPr/>
          </p:nvPicPr>
          <p:blipFill>
            <a:blip r:embed="rId8">
              <a:alphaModFix/>
            </a:blip>
            <a:stretch>
              <a:fillRect/>
            </a:stretch>
          </p:blipFill>
          <p:spPr>
            <a:xfrm>
              <a:off x="4094675" y="2710350"/>
              <a:ext cx="3428400" cy="7171775"/>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213" name="Google Shape;213;g34930e08122_1_6"/>
            <p:cNvPicPr preferRelativeResize="0"/>
            <p:nvPr/>
          </p:nvPicPr>
          <p:blipFill>
            <a:blip r:embed="rId9">
              <a:alphaModFix/>
            </a:blip>
            <a:stretch>
              <a:fillRect/>
            </a:stretch>
          </p:blipFill>
          <p:spPr>
            <a:xfrm>
              <a:off x="7952350" y="2710350"/>
              <a:ext cx="3753618" cy="68816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grpSp>
      <p:sp>
        <p:nvSpPr>
          <p:cNvPr id="214" name="Google Shape;214;g34930e08122_1_6"/>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02. 주요데이터 소개	</a:t>
            </a:r>
            <a:endParaRPr b="1" sz="3000">
              <a:solidFill>
                <a:srgbClr val="3958E3"/>
              </a:solidFill>
            </a:endParaRPr>
          </a:p>
        </p:txBody>
      </p:sp>
      <p:pic>
        <p:nvPicPr>
          <p:cNvPr id="215" name="Google Shape;215;g34930e08122_1_6"/>
          <p:cNvPicPr preferRelativeResize="0"/>
          <p:nvPr/>
        </p:nvPicPr>
        <p:blipFill rotWithShape="1">
          <a:blip r:embed="rId10">
            <a:alphaModFix/>
          </a:blip>
          <a:srcRect b="0" l="0" r="0" t="0"/>
          <a:stretch/>
        </p:blipFill>
        <p:spPr>
          <a:xfrm>
            <a:off x="-76200" y="10172700"/>
            <a:ext cx="18427702" cy="114300"/>
          </a:xfrm>
          <a:prstGeom prst="rect">
            <a:avLst/>
          </a:prstGeom>
          <a:noFill/>
          <a:ln>
            <a:noFill/>
          </a:ln>
        </p:spPr>
      </p:pic>
      <p:pic>
        <p:nvPicPr>
          <p:cNvPr id="216" name="Google Shape;216;g34930e08122_1_6"/>
          <p:cNvPicPr preferRelativeResize="0"/>
          <p:nvPr/>
        </p:nvPicPr>
        <p:blipFill rotWithShape="1">
          <a:blip r:embed="rId11">
            <a:alphaModFix/>
          </a:blip>
          <a:srcRect b="0" l="0" r="0" t="0"/>
          <a:stretch/>
        </p:blipFill>
        <p:spPr>
          <a:xfrm>
            <a:off x="0" y="10172700"/>
            <a:ext cx="9144000" cy="114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34930e08122_1_11"/>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sp>
        <p:nvSpPr>
          <p:cNvPr id="222" name="Google Shape;222;g34930e08122_1_11"/>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02. 주요데이터 소개	</a:t>
            </a:r>
            <a:endParaRPr b="1" sz="3000">
              <a:solidFill>
                <a:srgbClr val="3958E3"/>
              </a:solidFill>
            </a:endParaRPr>
          </a:p>
        </p:txBody>
      </p:sp>
      <p:sp>
        <p:nvSpPr>
          <p:cNvPr id="223" name="Google Shape;223;g34930e08122_1_11"/>
          <p:cNvSpPr txBox="1"/>
          <p:nvPr/>
        </p:nvSpPr>
        <p:spPr>
          <a:xfrm>
            <a:off x="1053275" y="994400"/>
            <a:ext cx="8431800" cy="67086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b="1" lang="ko-KR" sz="2700">
                <a:solidFill>
                  <a:srgbClr val="3958E3"/>
                </a:solidFill>
                <a:latin typeface="Calibri"/>
                <a:ea typeface="Calibri"/>
                <a:cs typeface="Calibri"/>
                <a:sym typeface="Calibri"/>
              </a:rPr>
              <a:t>2.  </a:t>
            </a:r>
            <a:r>
              <a:rPr b="1" lang="ko-KR" sz="2700">
                <a:solidFill>
                  <a:srgbClr val="3958E3"/>
                </a:solidFill>
                <a:latin typeface="Calibri"/>
                <a:ea typeface="Calibri"/>
                <a:cs typeface="Calibri"/>
                <a:sym typeface="Calibri"/>
              </a:rPr>
              <a:t>한국은행 경제,통화 및 신용정책 관련 보고서 (간행물)</a:t>
            </a:r>
            <a:endParaRPr b="1" sz="2700">
              <a:solidFill>
                <a:srgbClr val="3958E3"/>
              </a:solidFill>
              <a:latin typeface="Calibri"/>
              <a:ea typeface="Calibri"/>
              <a:cs typeface="Calibri"/>
              <a:sym typeface="Calibri"/>
            </a:endParaRPr>
          </a:p>
          <a:p>
            <a:pPr indent="-381000" lvl="0" marL="457200" rtl="0" algn="l">
              <a:lnSpc>
                <a:spcPct val="150000"/>
              </a:lnSpc>
              <a:spcBef>
                <a:spcPts val="1000"/>
              </a:spcBef>
              <a:spcAft>
                <a:spcPts val="0"/>
              </a:spcAft>
              <a:buClr>
                <a:srgbClr val="666666"/>
              </a:buClr>
              <a:buSzPts val="2400"/>
              <a:buFont typeface="Malgun Gothic"/>
              <a:buChar char="-"/>
            </a:pPr>
            <a:r>
              <a:rPr lang="ko-KR" sz="2400">
                <a:solidFill>
                  <a:srgbClr val="666666"/>
                </a:solidFill>
                <a:latin typeface="Malgun Gothic"/>
                <a:ea typeface="Malgun Gothic"/>
                <a:cs typeface="Malgun Gothic"/>
                <a:sym typeface="Malgun Gothic"/>
              </a:rPr>
              <a:t>수집 </a:t>
            </a:r>
            <a:r>
              <a:rPr lang="ko-KR" sz="2400">
                <a:solidFill>
                  <a:srgbClr val="666666"/>
                </a:solidFill>
                <a:latin typeface="Malgun Gothic"/>
                <a:ea typeface="Malgun Gothic"/>
                <a:cs typeface="Malgun Gothic"/>
                <a:sym typeface="Malgun Gothic"/>
              </a:rPr>
              <a:t>대상 : 경제 전망 보고서, </a:t>
            </a:r>
            <a:r>
              <a:rPr lang="ko-KR" sz="2400">
                <a:solidFill>
                  <a:srgbClr val="666666"/>
                </a:solidFill>
                <a:latin typeface="Malgun Gothic"/>
                <a:ea typeface="Malgun Gothic"/>
                <a:cs typeface="Malgun Gothic"/>
                <a:sym typeface="Malgun Gothic"/>
              </a:rPr>
              <a:t>통화 정책 방향 결정문, 통화 신용 정책 보고서 총 1,060개의 문서</a:t>
            </a:r>
            <a:endParaRPr sz="2400">
              <a:solidFill>
                <a:srgbClr val="666666"/>
              </a:solidFill>
              <a:latin typeface="Malgun Gothic"/>
              <a:ea typeface="Malgun Gothic"/>
              <a:cs typeface="Malgun Gothic"/>
              <a:sym typeface="Malgun Gothic"/>
            </a:endParaRPr>
          </a:p>
          <a:p>
            <a:pPr indent="-381000" lvl="0" marL="457200" rtl="0" algn="l">
              <a:lnSpc>
                <a:spcPct val="150000"/>
              </a:lnSpc>
              <a:spcBef>
                <a:spcPts val="0"/>
              </a:spcBef>
              <a:spcAft>
                <a:spcPts val="0"/>
              </a:spcAft>
              <a:buClr>
                <a:srgbClr val="666666"/>
              </a:buClr>
              <a:buSzPts val="2400"/>
              <a:buFont typeface="Malgun Gothic"/>
              <a:buChar char="-"/>
            </a:pPr>
            <a:r>
              <a:rPr lang="ko-KR" sz="2400">
                <a:solidFill>
                  <a:srgbClr val="666666"/>
                </a:solidFill>
                <a:latin typeface="Malgun Gothic"/>
                <a:ea typeface="Malgun Gothic"/>
                <a:cs typeface="Malgun Gothic"/>
                <a:sym typeface="Malgun Gothic"/>
              </a:rPr>
              <a:t>수집 기간 : 2008.01.01 ~ 2024.12.31 </a:t>
            </a:r>
            <a:endParaRPr sz="2400">
              <a:solidFill>
                <a:srgbClr val="666666"/>
              </a:solidFill>
              <a:latin typeface="Malgun Gothic"/>
              <a:ea typeface="Malgun Gothic"/>
              <a:cs typeface="Malgun Gothic"/>
              <a:sym typeface="Malgun Gothic"/>
            </a:endParaRPr>
          </a:p>
          <a:p>
            <a:pPr indent="-381000" lvl="0" marL="457200" rtl="0" algn="l">
              <a:lnSpc>
                <a:spcPct val="150000"/>
              </a:lnSpc>
              <a:spcBef>
                <a:spcPts val="0"/>
              </a:spcBef>
              <a:spcAft>
                <a:spcPts val="0"/>
              </a:spcAft>
              <a:buClr>
                <a:srgbClr val="666666"/>
              </a:buClr>
              <a:buSzPts val="2400"/>
              <a:buFont typeface="Malgun Gothic"/>
              <a:buChar char="-"/>
            </a:pPr>
            <a:r>
              <a:rPr lang="ko-KR" sz="2400">
                <a:solidFill>
                  <a:srgbClr val="666666"/>
                </a:solidFill>
                <a:latin typeface="Malgun Gothic"/>
                <a:ea typeface="Malgun Gothic"/>
                <a:cs typeface="Malgun Gothic"/>
                <a:sym typeface="Malgun Gothic"/>
              </a:rPr>
              <a:t>(보고서 별 발행 주기 : </a:t>
            </a:r>
            <a:r>
              <a:rPr lang="ko-KR" sz="2400">
                <a:solidFill>
                  <a:srgbClr val="666666"/>
                </a:solidFill>
                <a:latin typeface="Malgun Gothic"/>
                <a:ea typeface="Malgun Gothic"/>
                <a:cs typeface="Malgun Gothic"/>
                <a:sym typeface="Malgun Gothic"/>
              </a:rPr>
              <a:t>연 4~12회)</a:t>
            </a:r>
            <a:endParaRPr sz="2400">
              <a:solidFill>
                <a:srgbClr val="666666"/>
              </a:solidFill>
              <a:latin typeface="Malgun Gothic"/>
              <a:ea typeface="Malgun Gothic"/>
              <a:cs typeface="Malgun Gothic"/>
              <a:sym typeface="Malgun Gothic"/>
            </a:endParaRPr>
          </a:p>
          <a:p>
            <a:pPr indent="-381000" lvl="0" marL="457200" rtl="0" algn="l">
              <a:lnSpc>
                <a:spcPct val="150000"/>
              </a:lnSpc>
              <a:spcBef>
                <a:spcPts val="0"/>
              </a:spcBef>
              <a:spcAft>
                <a:spcPts val="0"/>
              </a:spcAft>
              <a:buClr>
                <a:srgbClr val="666666"/>
              </a:buClr>
              <a:buSzPts val="2400"/>
              <a:buFont typeface="Malgun Gothic"/>
              <a:buChar char="-"/>
            </a:pPr>
            <a:r>
              <a:rPr lang="ko-KR" sz="2400">
                <a:solidFill>
                  <a:srgbClr val="666666"/>
                </a:solidFill>
                <a:latin typeface="Malgun Gothic"/>
                <a:ea typeface="Malgun Gothic"/>
                <a:cs typeface="Malgun Gothic"/>
                <a:sym typeface="Malgun Gothic"/>
              </a:rPr>
              <a:t>수집 방법 : 한국은행 포털에 공개 발행된 자료 다운로드 (https://www.bok.or.kr/portal/main/main.do)</a:t>
            </a:r>
            <a:endParaRPr sz="2400">
              <a:solidFill>
                <a:srgbClr val="666666"/>
              </a:solidFill>
              <a:latin typeface="Malgun Gothic"/>
              <a:ea typeface="Malgun Gothic"/>
              <a:cs typeface="Malgun Gothic"/>
              <a:sym typeface="Malgun Gothic"/>
            </a:endParaRPr>
          </a:p>
          <a:p>
            <a:pPr indent="0" lvl="0" marL="457200" rtl="0" algn="ctr">
              <a:lnSpc>
                <a:spcPct val="150000"/>
              </a:lnSpc>
              <a:spcBef>
                <a:spcPts val="1000"/>
              </a:spcBef>
              <a:spcAft>
                <a:spcPts val="0"/>
              </a:spcAft>
              <a:buNone/>
            </a:pPr>
            <a:r>
              <a:t/>
            </a:r>
            <a:endParaRPr sz="2400">
              <a:solidFill>
                <a:srgbClr val="000000"/>
              </a:solidFill>
              <a:latin typeface="Malgun Gothic"/>
              <a:ea typeface="Malgun Gothic"/>
              <a:cs typeface="Malgun Gothic"/>
              <a:sym typeface="Malgun Gothic"/>
            </a:endParaRPr>
          </a:p>
        </p:txBody>
      </p:sp>
      <p:pic>
        <p:nvPicPr>
          <p:cNvPr id="224" name="Google Shape;224;g34930e08122_1_11"/>
          <p:cNvPicPr preferRelativeResize="0"/>
          <p:nvPr/>
        </p:nvPicPr>
        <p:blipFill>
          <a:blip r:embed="rId4">
            <a:alphaModFix/>
          </a:blip>
          <a:stretch>
            <a:fillRect/>
          </a:stretch>
        </p:blipFill>
        <p:spPr>
          <a:xfrm>
            <a:off x="10905309" y="2188625"/>
            <a:ext cx="4558191" cy="5892398"/>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225" name="Google Shape;225;g34930e08122_1_11"/>
          <p:cNvPicPr preferRelativeResize="0"/>
          <p:nvPr/>
        </p:nvPicPr>
        <p:blipFill>
          <a:blip r:embed="rId5">
            <a:alphaModFix/>
          </a:blip>
          <a:stretch>
            <a:fillRect/>
          </a:stretch>
        </p:blipFill>
        <p:spPr>
          <a:xfrm>
            <a:off x="12512900" y="3418875"/>
            <a:ext cx="4215305" cy="57815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226" name="Google Shape;226;g34930e08122_1_11"/>
          <p:cNvPicPr preferRelativeResize="0"/>
          <p:nvPr/>
        </p:nvPicPr>
        <p:blipFill rotWithShape="1">
          <a:blip r:embed="rId6">
            <a:alphaModFix/>
          </a:blip>
          <a:srcRect b="0" l="0" r="0" t="0"/>
          <a:stretch/>
        </p:blipFill>
        <p:spPr>
          <a:xfrm>
            <a:off x="-76200" y="10172700"/>
            <a:ext cx="18427702" cy="114300"/>
          </a:xfrm>
          <a:prstGeom prst="rect">
            <a:avLst/>
          </a:prstGeom>
          <a:noFill/>
          <a:ln>
            <a:noFill/>
          </a:ln>
        </p:spPr>
      </p:pic>
      <p:pic>
        <p:nvPicPr>
          <p:cNvPr id="227" name="Google Shape;227;g34930e08122_1_11"/>
          <p:cNvPicPr preferRelativeResize="0"/>
          <p:nvPr/>
        </p:nvPicPr>
        <p:blipFill rotWithShape="1">
          <a:blip r:embed="rId7">
            <a:alphaModFix/>
          </a:blip>
          <a:srcRect b="0" l="0" r="0" t="0"/>
          <a:stretch/>
        </p:blipFill>
        <p:spPr>
          <a:xfrm>
            <a:off x="0" y="10172700"/>
            <a:ext cx="9144000" cy="114300"/>
          </a:xfrm>
          <a:prstGeom prst="rect">
            <a:avLst/>
          </a:prstGeom>
          <a:noFill/>
          <a:ln>
            <a:noFill/>
          </a:ln>
        </p:spPr>
      </p:pic>
      <p:pic>
        <p:nvPicPr>
          <p:cNvPr id="228" name="Google Shape;228;g34930e08122_1_11"/>
          <p:cNvPicPr preferRelativeResize="0"/>
          <p:nvPr/>
        </p:nvPicPr>
        <p:blipFill rotWithShape="1">
          <a:blip r:embed="rId8">
            <a:alphaModFix/>
          </a:blip>
          <a:srcRect b="5140" l="0" r="0" t="10449"/>
          <a:stretch/>
        </p:blipFill>
        <p:spPr>
          <a:xfrm>
            <a:off x="1308350" y="5460875"/>
            <a:ext cx="7721174" cy="3666076"/>
          </a:xfrm>
          <a:prstGeom prst="rect">
            <a:avLst/>
          </a:prstGeom>
          <a:noFill/>
          <a:ln>
            <a:noFill/>
          </a:ln>
        </p:spPr>
      </p:pic>
      <p:pic>
        <p:nvPicPr>
          <p:cNvPr id="229" name="Google Shape;229;g34930e08122_1_11"/>
          <p:cNvPicPr preferRelativeResize="0"/>
          <p:nvPr/>
        </p:nvPicPr>
        <p:blipFill>
          <a:blip r:embed="rId9">
            <a:alphaModFix/>
          </a:blip>
          <a:stretch>
            <a:fillRect/>
          </a:stretch>
        </p:blipFill>
        <p:spPr>
          <a:xfrm>
            <a:off x="9615500" y="1070600"/>
            <a:ext cx="4470225" cy="5781550"/>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g34930e08122_1_14"/>
          <p:cNvPicPr preferRelativeResize="0"/>
          <p:nvPr/>
        </p:nvPicPr>
        <p:blipFill rotWithShape="1">
          <a:blip r:embed="rId3">
            <a:alphaModFix amt="8000"/>
          </a:blip>
          <a:srcRect b="0" l="0" r="0" t="0"/>
          <a:stretch/>
        </p:blipFill>
        <p:spPr>
          <a:xfrm rot="5400000">
            <a:off x="4000500" y="-4000501"/>
            <a:ext cx="10299699" cy="18313402"/>
          </a:xfrm>
          <a:prstGeom prst="rect">
            <a:avLst/>
          </a:prstGeom>
          <a:noFill/>
          <a:ln>
            <a:noFill/>
          </a:ln>
        </p:spPr>
      </p:pic>
      <p:sp>
        <p:nvSpPr>
          <p:cNvPr id="235" name="Google Shape;235;g34930e08122_1_14"/>
          <p:cNvSpPr txBox="1"/>
          <p:nvPr/>
        </p:nvSpPr>
        <p:spPr>
          <a:xfrm>
            <a:off x="938100" y="1080000"/>
            <a:ext cx="9144000" cy="76983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b="1" lang="ko-KR" sz="2700">
                <a:solidFill>
                  <a:srgbClr val="3958E3"/>
                </a:solidFill>
                <a:latin typeface="Calibri"/>
                <a:ea typeface="Calibri"/>
                <a:cs typeface="Calibri"/>
                <a:sym typeface="Calibri"/>
              </a:rPr>
              <a:t>2-1. </a:t>
            </a:r>
            <a:r>
              <a:rPr b="1" lang="ko-KR" sz="2700">
                <a:solidFill>
                  <a:srgbClr val="3958E3"/>
                </a:solidFill>
                <a:latin typeface="Calibri"/>
                <a:ea typeface="Calibri"/>
                <a:cs typeface="Calibri"/>
                <a:sym typeface="Calibri"/>
              </a:rPr>
              <a:t>구글 뉴스</a:t>
            </a:r>
            <a:endParaRPr b="1" sz="2700">
              <a:solidFill>
                <a:srgbClr val="3958E3"/>
              </a:solidFill>
              <a:latin typeface="Calibri"/>
              <a:ea typeface="Calibri"/>
              <a:cs typeface="Calibri"/>
              <a:sym typeface="Calibri"/>
            </a:endParaRPr>
          </a:p>
          <a:p>
            <a:pPr indent="-381000" lvl="0" marL="457200" rtl="0" algn="l">
              <a:lnSpc>
                <a:spcPct val="150000"/>
              </a:lnSpc>
              <a:spcBef>
                <a:spcPts val="1000"/>
              </a:spcBef>
              <a:spcAft>
                <a:spcPts val="0"/>
              </a:spcAft>
              <a:buClr>
                <a:srgbClr val="666666"/>
              </a:buClr>
              <a:buSzPts val="2400"/>
              <a:buFont typeface="Malgun Gothic"/>
              <a:buChar char="-"/>
            </a:pPr>
            <a:r>
              <a:rPr lang="ko-KR" sz="2400">
                <a:solidFill>
                  <a:srgbClr val="666666"/>
                </a:solidFill>
                <a:latin typeface="Malgun Gothic"/>
                <a:ea typeface="Malgun Gothic"/>
                <a:cs typeface="Malgun Gothic"/>
                <a:sym typeface="Malgun Gothic"/>
              </a:rPr>
              <a:t>수집 개수 : </a:t>
            </a:r>
            <a:r>
              <a:rPr lang="ko-KR" sz="2400">
                <a:solidFill>
                  <a:srgbClr val="666666"/>
                </a:solidFill>
                <a:latin typeface="Malgun Gothic"/>
                <a:ea typeface="Malgun Gothic"/>
                <a:cs typeface="Malgun Gothic"/>
                <a:sym typeface="Malgun Gothic"/>
              </a:rPr>
              <a:t>34,505 개</a:t>
            </a:r>
            <a:endParaRPr sz="2400">
              <a:solidFill>
                <a:srgbClr val="666666"/>
              </a:solidFill>
              <a:latin typeface="Malgun Gothic"/>
              <a:ea typeface="Malgun Gothic"/>
              <a:cs typeface="Malgun Gothic"/>
              <a:sym typeface="Malgun Gothic"/>
            </a:endParaRPr>
          </a:p>
          <a:p>
            <a:pPr indent="-381000" lvl="0" marL="457200" rtl="0" algn="l">
              <a:lnSpc>
                <a:spcPct val="150000"/>
              </a:lnSpc>
              <a:spcBef>
                <a:spcPts val="0"/>
              </a:spcBef>
              <a:spcAft>
                <a:spcPts val="0"/>
              </a:spcAft>
              <a:buClr>
                <a:srgbClr val="666666"/>
              </a:buClr>
              <a:buSzPts val="2400"/>
              <a:buFont typeface="Malgun Gothic"/>
              <a:buChar char="-"/>
            </a:pPr>
            <a:r>
              <a:rPr lang="ko-KR" sz="2400">
                <a:solidFill>
                  <a:srgbClr val="666666"/>
                </a:solidFill>
                <a:latin typeface="Malgun Gothic"/>
                <a:ea typeface="Malgun Gothic"/>
                <a:cs typeface="Malgun Gothic"/>
                <a:sym typeface="Malgun Gothic"/>
              </a:rPr>
              <a:t>수집 방법 : 구글에서 키워드, 수집기간을 설정하여 검색되는 모든 뉴스의 제목 웹크롤링. (BeautifulSoup)</a:t>
            </a:r>
            <a:endParaRPr sz="2400">
              <a:solidFill>
                <a:srgbClr val="666666"/>
              </a:solidFill>
              <a:latin typeface="Malgun Gothic"/>
              <a:ea typeface="Malgun Gothic"/>
              <a:cs typeface="Malgun Gothic"/>
              <a:sym typeface="Malgun Gothic"/>
            </a:endParaRPr>
          </a:p>
          <a:p>
            <a:pPr indent="-381000" lvl="0" marL="457200" rtl="0" algn="l">
              <a:lnSpc>
                <a:spcPct val="150000"/>
              </a:lnSpc>
              <a:spcBef>
                <a:spcPts val="0"/>
              </a:spcBef>
              <a:spcAft>
                <a:spcPts val="0"/>
              </a:spcAft>
              <a:buClr>
                <a:srgbClr val="666666"/>
              </a:buClr>
              <a:buSzPts val="2400"/>
              <a:buFont typeface="Malgun Gothic"/>
              <a:buChar char="-"/>
            </a:pPr>
            <a:r>
              <a:rPr lang="ko-KR" sz="2400">
                <a:solidFill>
                  <a:srgbClr val="666666"/>
                </a:solidFill>
                <a:latin typeface="Malgun Gothic"/>
                <a:ea typeface="Malgun Gothic"/>
                <a:cs typeface="Malgun Gothic"/>
                <a:sym typeface="Malgun Gothic"/>
              </a:rPr>
              <a:t>키워드 : </a:t>
            </a:r>
            <a:r>
              <a:rPr b="1" lang="ko-KR" sz="2400">
                <a:solidFill>
                  <a:srgbClr val="666666"/>
                </a:solidFill>
                <a:latin typeface="Malgun Gothic"/>
                <a:ea typeface="Malgun Gothic"/>
                <a:cs typeface="Malgun Gothic"/>
                <a:sym typeface="Malgun Gothic"/>
              </a:rPr>
              <a:t>국내 총생산, 물가, 실업률, 고용률, 총부채 (총 5개)</a:t>
            </a:r>
            <a:endParaRPr b="1" sz="2400">
              <a:solidFill>
                <a:srgbClr val="666666"/>
              </a:solidFill>
              <a:latin typeface="Malgun Gothic"/>
              <a:ea typeface="Malgun Gothic"/>
              <a:cs typeface="Malgun Gothic"/>
              <a:sym typeface="Malgun Gothic"/>
            </a:endParaRPr>
          </a:p>
          <a:p>
            <a:pPr indent="-381000" lvl="0" marL="457200" rtl="0" algn="l">
              <a:lnSpc>
                <a:spcPct val="150000"/>
              </a:lnSpc>
              <a:spcBef>
                <a:spcPts val="0"/>
              </a:spcBef>
              <a:spcAft>
                <a:spcPts val="0"/>
              </a:spcAft>
              <a:buSzPts val="2400"/>
              <a:buFont typeface="Malgun Gothic"/>
              <a:buChar char="-"/>
            </a:pPr>
            <a:r>
              <a:rPr lang="ko-KR" sz="2400">
                <a:solidFill>
                  <a:srgbClr val="666666"/>
                </a:solidFill>
                <a:latin typeface="Malgun Gothic"/>
                <a:ea typeface="Malgun Gothic"/>
                <a:cs typeface="Malgun Gothic"/>
                <a:sym typeface="Malgun Gothic"/>
              </a:rPr>
              <a:t>출처 : </a:t>
            </a:r>
            <a:r>
              <a:rPr lang="ko-KR" sz="2400">
                <a:solidFill>
                  <a:srgbClr val="666666"/>
                </a:solidFill>
                <a:latin typeface="Malgun Gothic"/>
                <a:ea typeface="Malgun Gothic"/>
                <a:cs typeface="Malgun Gothic"/>
                <a:sym typeface="Malgun Gothic"/>
              </a:rPr>
              <a:t>구글</a:t>
            </a:r>
            <a:r>
              <a:rPr lang="ko-KR" sz="2400">
                <a:solidFill>
                  <a:srgbClr val="666666"/>
                </a:solidFill>
                <a:latin typeface="Malgun Gothic"/>
                <a:ea typeface="Malgun Gothic"/>
                <a:cs typeface="Malgun Gothic"/>
                <a:sym typeface="Malgun Gothic"/>
              </a:rPr>
              <a:t> (</a:t>
            </a:r>
            <a:r>
              <a:rPr lang="ko-KR" sz="2400" u="sng">
                <a:solidFill>
                  <a:srgbClr val="666666"/>
                </a:solidFill>
                <a:latin typeface="Malgun Gothic"/>
                <a:ea typeface="Malgun Gothic"/>
                <a:cs typeface="Malgun Gothic"/>
                <a:sym typeface="Malgun Gothic"/>
                <a:hlinkClick r:id="rId4">
                  <a:extLst>
                    <a:ext uri="{A12FA001-AC4F-418D-AE19-62706E023703}">
                      <ahyp:hlinkClr val="tx"/>
                    </a:ext>
                  </a:extLst>
                </a:hlinkClick>
              </a:rPr>
              <a:t>https://www.google.com/</a:t>
            </a:r>
            <a:r>
              <a:rPr lang="ko-KR" sz="2400">
                <a:solidFill>
                  <a:srgbClr val="666666"/>
                </a:solidFill>
                <a:latin typeface="Malgun Gothic"/>
                <a:ea typeface="Malgun Gothic"/>
                <a:cs typeface="Malgun Gothic"/>
                <a:sym typeface="Malgun Gothic"/>
              </a:rPr>
              <a:t>)   </a:t>
            </a:r>
            <a:r>
              <a:rPr lang="ko-KR" sz="2400">
                <a:latin typeface="Malgun Gothic"/>
                <a:ea typeface="Malgun Gothic"/>
                <a:cs typeface="Malgun Gothic"/>
                <a:sym typeface="Malgun Gothic"/>
              </a:rPr>
              <a:t>                                                      </a:t>
            </a:r>
            <a:endParaRPr sz="2400">
              <a:solidFill>
                <a:srgbClr val="000000"/>
              </a:solidFill>
              <a:latin typeface="Malgun Gothic"/>
              <a:ea typeface="Malgun Gothic"/>
              <a:cs typeface="Malgun Gothic"/>
              <a:sym typeface="Malgun Gothic"/>
            </a:endParaRPr>
          </a:p>
          <a:p>
            <a:pPr indent="0" lvl="0" marL="457200" rtl="0" algn="ctr">
              <a:lnSpc>
                <a:spcPct val="90000"/>
              </a:lnSpc>
              <a:spcBef>
                <a:spcPts val="1000"/>
              </a:spcBef>
              <a:spcAft>
                <a:spcPts val="0"/>
              </a:spcAft>
              <a:buNone/>
            </a:pPr>
            <a:r>
              <a:t/>
            </a:r>
            <a:endParaRPr sz="2400">
              <a:solidFill>
                <a:srgbClr val="000000"/>
              </a:solidFill>
              <a:latin typeface="Malgun Gothic"/>
              <a:ea typeface="Malgun Gothic"/>
              <a:cs typeface="Malgun Gothic"/>
              <a:sym typeface="Malgun Gothic"/>
            </a:endParaRPr>
          </a:p>
        </p:txBody>
      </p:sp>
      <p:pic>
        <p:nvPicPr>
          <p:cNvPr id="236" name="Google Shape;236;g34930e08122_1_14"/>
          <p:cNvPicPr preferRelativeResize="0"/>
          <p:nvPr/>
        </p:nvPicPr>
        <p:blipFill rotWithShape="1">
          <a:blip r:embed="rId5">
            <a:alphaModFix/>
          </a:blip>
          <a:srcRect b="36057" l="20969" r="52031" t="43895"/>
          <a:stretch/>
        </p:blipFill>
        <p:spPr>
          <a:xfrm>
            <a:off x="11789250" y="2458293"/>
            <a:ext cx="5699866" cy="2407296"/>
          </a:xfrm>
          <a:prstGeom prst="rect">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pic>
      <p:pic>
        <p:nvPicPr>
          <p:cNvPr id="237" name="Google Shape;237;g34930e08122_1_14"/>
          <p:cNvPicPr preferRelativeResize="0"/>
          <p:nvPr/>
        </p:nvPicPr>
        <p:blipFill rotWithShape="1">
          <a:blip r:embed="rId6">
            <a:alphaModFix/>
          </a:blip>
          <a:srcRect b="19778" l="20808" r="51724" t="60844"/>
          <a:stretch/>
        </p:blipFill>
        <p:spPr>
          <a:xfrm>
            <a:off x="11005103" y="3615863"/>
            <a:ext cx="5699870" cy="2287138"/>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238" name="Google Shape;238;g34930e08122_1_14"/>
          <p:cNvSpPr txBox="1"/>
          <p:nvPr/>
        </p:nvSpPr>
        <p:spPr>
          <a:xfrm>
            <a:off x="251000" y="0"/>
            <a:ext cx="5146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ko-KR" sz="3000">
                <a:solidFill>
                  <a:srgbClr val="3958E3"/>
                </a:solidFill>
              </a:rPr>
              <a:t> 02. 주요데이터 소개	</a:t>
            </a:r>
            <a:endParaRPr b="1" sz="3000">
              <a:solidFill>
                <a:srgbClr val="3958E3"/>
              </a:solidFill>
            </a:endParaRPr>
          </a:p>
        </p:txBody>
      </p:sp>
      <p:pic>
        <p:nvPicPr>
          <p:cNvPr id="239" name="Google Shape;239;g34930e08122_1_14"/>
          <p:cNvPicPr preferRelativeResize="0"/>
          <p:nvPr/>
        </p:nvPicPr>
        <p:blipFill rotWithShape="1">
          <a:blip r:embed="rId7">
            <a:alphaModFix/>
          </a:blip>
          <a:srcRect b="19030" l="20888" r="48403" t="61144"/>
          <a:stretch/>
        </p:blipFill>
        <p:spPr>
          <a:xfrm>
            <a:off x="9546514" y="4563380"/>
            <a:ext cx="6228845" cy="2287138"/>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40" name="Google Shape;240;g34930e08122_1_14"/>
          <p:cNvPicPr preferRelativeResize="0"/>
          <p:nvPr/>
        </p:nvPicPr>
        <p:blipFill rotWithShape="1">
          <a:blip r:embed="rId8">
            <a:alphaModFix/>
          </a:blip>
          <a:srcRect b="19400" l="20709" r="45385" t="61232"/>
          <a:stretch/>
        </p:blipFill>
        <p:spPr>
          <a:xfrm>
            <a:off x="7440838" y="5764728"/>
            <a:ext cx="7554792" cy="217428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41" name="Google Shape;241;g34930e08122_1_14"/>
          <p:cNvPicPr preferRelativeResize="0"/>
          <p:nvPr/>
        </p:nvPicPr>
        <p:blipFill rotWithShape="1">
          <a:blip r:embed="rId9">
            <a:alphaModFix/>
          </a:blip>
          <a:srcRect b="18909" l="21113" r="43768" t="60474"/>
          <a:stretch/>
        </p:blipFill>
        <p:spPr>
          <a:xfrm>
            <a:off x="6211854" y="6985663"/>
            <a:ext cx="7350821" cy="217428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42" name="Google Shape;242;g34930e08122_1_14"/>
          <p:cNvPicPr preferRelativeResize="0"/>
          <p:nvPr/>
        </p:nvPicPr>
        <p:blipFill rotWithShape="1">
          <a:blip r:embed="rId10">
            <a:alphaModFix/>
          </a:blip>
          <a:srcRect b="0" l="0" r="0" t="0"/>
          <a:stretch/>
        </p:blipFill>
        <p:spPr>
          <a:xfrm>
            <a:off x="-76200" y="10172700"/>
            <a:ext cx="18427702" cy="114300"/>
          </a:xfrm>
          <a:prstGeom prst="rect">
            <a:avLst/>
          </a:prstGeom>
          <a:noFill/>
          <a:ln>
            <a:noFill/>
          </a:ln>
        </p:spPr>
      </p:pic>
      <p:pic>
        <p:nvPicPr>
          <p:cNvPr id="243" name="Google Shape;243;g34930e08122_1_14"/>
          <p:cNvPicPr preferRelativeResize="0"/>
          <p:nvPr/>
        </p:nvPicPr>
        <p:blipFill rotWithShape="1">
          <a:blip r:embed="rId11">
            <a:alphaModFix/>
          </a:blip>
          <a:srcRect b="0" l="0" r="0" t="0"/>
          <a:stretch/>
        </p:blipFill>
        <p:spPr>
          <a:xfrm>
            <a:off x="0" y="10172700"/>
            <a:ext cx="9144000" cy="114300"/>
          </a:xfrm>
          <a:prstGeom prst="rect">
            <a:avLst/>
          </a:prstGeom>
          <a:noFill/>
          <a:ln>
            <a:noFill/>
          </a:ln>
        </p:spPr>
      </p:pic>
      <p:pic>
        <p:nvPicPr>
          <p:cNvPr id="244" name="Google Shape;244;g34930e08122_1_14"/>
          <p:cNvPicPr preferRelativeResize="0"/>
          <p:nvPr/>
        </p:nvPicPr>
        <p:blipFill rotWithShape="1">
          <a:blip r:embed="rId10">
            <a:alphaModFix/>
          </a:blip>
          <a:srcRect b="0" l="0" r="0" t="0"/>
          <a:stretch/>
        </p:blipFill>
        <p:spPr>
          <a:xfrm>
            <a:off x="-76200" y="10172700"/>
            <a:ext cx="18427702" cy="114300"/>
          </a:xfrm>
          <a:prstGeom prst="rect">
            <a:avLst/>
          </a:prstGeom>
          <a:noFill/>
          <a:ln>
            <a:noFill/>
          </a:ln>
        </p:spPr>
      </p:pic>
      <p:pic>
        <p:nvPicPr>
          <p:cNvPr id="245" name="Google Shape;245;g34930e08122_1_14"/>
          <p:cNvPicPr preferRelativeResize="0"/>
          <p:nvPr/>
        </p:nvPicPr>
        <p:blipFill rotWithShape="1">
          <a:blip r:embed="rId11">
            <a:alphaModFix/>
          </a:blip>
          <a:srcRect b="0" l="0" r="0" t="0"/>
          <a:stretch/>
        </p:blipFill>
        <p:spPr>
          <a:xfrm>
            <a:off x="0" y="10172700"/>
            <a:ext cx="9144000" cy="114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